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52"/>
  </p:notesMasterIdLst>
  <p:handoutMasterIdLst>
    <p:handoutMasterId r:id="rId53"/>
  </p:handoutMasterIdLst>
  <p:sldIdLst>
    <p:sldId id="259" r:id="rId2"/>
    <p:sldId id="342" r:id="rId3"/>
    <p:sldId id="343" r:id="rId4"/>
    <p:sldId id="344" r:id="rId5"/>
    <p:sldId id="260" r:id="rId6"/>
    <p:sldId id="261" r:id="rId7"/>
    <p:sldId id="262" r:id="rId8"/>
    <p:sldId id="294" r:id="rId9"/>
    <p:sldId id="264" r:id="rId10"/>
    <p:sldId id="352" r:id="rId11"/>
    <p:sldId id="353" r:id="rId12"/>
    <p:sldId id="351" r:id="rId13"/>
    <p:sldId id="354" r:id="rId14"/>
    <p:sldId id="346" r:id="rId15"/>
    <p:sldId id="349" r:id="rId16"/>
    <p:sldId id="296" r:id="rId17"/>
    <p:sldId id="297" r:id="rId18"/>
    <p:sldId id="326" r:id="rId19"/>
    <p:sldId id="355" r:id="rId20"/>
    <p:sldId id="299" r:id="rId21"/>
    <p:sldId id="300" r:id="rId22"/>
    <p:sldId id="301" r:id="rId23"/>
    <p:sldId id="302" r:id="rId24"/>
    <p:sldId id="275" r:id="rId25"/>
    <p:sldId id="276" r:id="rId26"/>
    <p:sldId id="277" r:id="rId27"/>
    <p:sldId id="278" r:id="rId28"/>
    <p:sldId id="279" r:id="rId29"/>
    <p:sldId id="280" r:id="rId30"/>
    <p:sldId id="334" r:id="rId31"/>
    <p:sldId id="281" r:id="rId32"/>
    <p:sldId id="295" r:id="rId33"/>
    <p:sldId id="282" r:id="rId34"/>
    <p:sldId id="335" r:id="rId35"/>
    <p:sldId id="283" r:id="rId36"/>
    <p:sldId id="284" r:id="rId37"/>
    <p:sldId id="285" r:id="rId38"/>
    <p:sldId id="286" r:id="rId39"/>
    <p:sldId id="332" r:id="rId40"/>
    <p:sldId id="303" r:id="rId41"/>
    <p:sldId id="356" r:id="rId42"/>
    <p:sldId id="357" r:id="rId43"/>
    <p:sldId id="358" r:id="rId44"/>
    <p:sldId id="359" r:id="rId45"/>
    <p:sldId id="360" r:id="rId46"/>
    <p:sldId id="361" r:id="rId47"/>
    <p:sldId id="362" r:id="rId48"/>
    <p:sldId id="363" r:id="rId49"/>
    <p:sldId id="340" r:id="rId50"/>
    <p:sldId id="337" r:id="rId51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F89AB"/>
    <a:srgbClr val="7E8DAC"/>
    <a:srgbClr val="000000"/>
    <a:srgbClr val="0099CC"/>
    <a:srgbClr val="006699"/>
    <a:srgbClr val="808080"/>
    <a:srgbClr val="66669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56" autoAdjust="0"/>
    <p:restoredTop sz="90929"/>
  </p:normalViewPr>
  <p:slideViewPr>
    <p:cSldViewPr snapToGrid="0">
      <p:cViewPr>
        <p:scale>
          <a:sx n="75" d="100"/>
          <a:sy n="75" d="100"/>
        </p:scale>
        <p:origin x="-2100" y="-378"/>
      </p:cViewPr>
      <p:guideLst>
        <p:guide orient="horz" pos="803"/>
        <p:guide pos="49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42.xml"/><Relationship Id="rId13" Type="http://schemas.openxmlformats.org/officeDocument/2006/relationships/slide" Target="slides/slide47.xml"/><Relationship Id="rId3" Type="http://schemas.openxmlformats.org/officeDocument/2006/relationships/slide" Target="slides/slide12.xml"/><Relationship Id="rId7" Type="http://schemas.openxmlformats.org/officeDocument/2006/relationships/slide" Target="slides/slide40.xml"/><Relationship Id="rId12" Type="http://schemas.openxmlformats.org/officeDocument/2006/relationships/slide" Target="slides/slide46.xml"/><Relationship Id="rId2" Type="http://schemas.openxmlformats.org/officeDocument/2006/relationships/slide" Target="slides/slide10.xml"/><Relationship Id="rId1" Type="http://schemas.openxmlformats.org/officeDocument/2006/relationships/slide" Target="slides/slide2.xml"/><Relationship Id="rId6" Type="http://schemas.openxmlformats.org/officeDocument/2006/relationships/slide" Target="slides/slide19.xml"/><Relationship Id="rId11" Type="http://schemas.openxmlformats.org/officeDocument/2006/relationships/slide" Target="slides/slide45.xml"/><Relationship Id="rId5" Type="http://schemas.openxmlformats.org/officeDocument/2006/relationships/slide" Target="slides/slide15.xml"/><Relationship Id="rId15" Type="http://schemas.openxmlformats.org/officeDocument/2006/relationships/slide" Target="slides/slide49.xml"/><Relationship Id="rId10" Type="http://schemas.openxmlformats.org/officeDocument/2006/relationships/slide" Target="slides/slide44.xml"/><Relationship Id="rId4" Type="http://schemas.openxmlformats.org/officeDocument/2006/relationships/slide" Target="slides/slide14.xml"/><Relationship Id="rId9" Type="http://schemas.openxmlformats.org/officeDocument/2006/relationships/slide" Target="slides/slide43.xml"/><Relationship Id="rId14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/>
            <a:fld id="{ACEDE8E5-4AF0-4BAB-BD10-AE10DDC0D90D}" type="slidenum">
              <a:rPr lang="en-US" sz="1400"/>
              <a:pPr algn="r" eaLnBrk="0" hangingPunct="0"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588723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532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/>
            <a:fld id="{D712D340-B4D4-495B-B193-FB971C2796D3}" type="slidenum">
              <a:rPr lang="en-US" sz="1400"/>
              <a:pPr algn="r" eaLnBrk="0" hangingPunct="0"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7749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99874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98110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52388"/>
            <a:ext cx="1971675" cy="5695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764213" cy="5695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50362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87090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949255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93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35775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43724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39280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8301979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4704093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2076441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F2F47"/>
            </a:gs>
            <a:gs pos="50000">
              <a:srgbClr val="666699"/>
            </a:gs>
            <a:gs pos="100000">
              <a:srgbClr val="2F2F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175108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75109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75110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033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175112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75113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75114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75115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7511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5117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8867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9" name="Rectangle 14"/>
          <p:cNvSpPr>
            <a:spLocks noChangeArrowheads="1"/>
          </p:cNvSpPr>
          <p:nvPr/>
        </p:nvSpPr>
        <p:spPr bwMode="auto">
          <a:xfrm>
            <a:off x="8305800" y="6445250"/>
            <a:ext cx="585788" cy="363538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/>
              <a:t>  </a:t>
            </a:r>
            <a:fld id="{930380D1-7BEA-48E9-8419-714F00C73B91}" type="slidenum">
              <a:rPr lang="en-US" sz="1800"/>
              <a:pPr eaLnBrk="0" hangingPunct="0"/>
              <a:t>‹#›</a:t>
            </a:fld>
            <a:endParaRPr lang="en-US" sz="1800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7851775" y="6170613"/>
            <a:ext cx="831850" cy="6381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800"/>
              <a:t>            Slide</a:t>
            </a:r>
          </a:p>
        </p:txBody>
      </p:sp>
      <p:sp>
        <p:nvSpPr>
          <p:cNvPr id="175121" name="Rectangle 17"/>
          <p:cNvSpPr>
            <a:spLocks noChangeArrowheads="1"/>
          </p:cNvSpPr>
          <p:nvPr userDrawn="1"/>
        </p:nvSpPr>
        <p:spPr bwMode="auto">
          <a:xfrm>
            <a:off x="639763" y="6427788"/>
            <a:ext cx="5365750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2009  South-Western, a part of Cengage Learning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defRPr/>
            </a:pPr>
            <a:r>
              <a:rPr lang="en-US">
                <a:solidFill>
                  <a:srgbClr val="66FFFF"/>
                </a:solidFill>
              </a:rPr>
              <a:t>7 Steps of </a:t>
            </a:r>
            <a:r>
              <a:rPr lang="en-US" u="sng">
                <a:solidFill>
                  <a:srgbClr val="66FFFF"/>
                </a:solidFill>
              </a:rPr>
              <a:t>Problem Solving</a:t>
            </a:r>
            <a:endParaRPr lang="en-US">
              <a:solidFill>
                <a:srgbClr val="66FFFF"/>
              </a:solidFill>
            </a:endParaRPr>
          </a:p>
          <a:p>
            <a:pPr marL="914400" lvl="1" indent="-457200">
              <a:buFontTx/>
              <a:buNone/>
              <a:defRPr/>
            </a:pPr>
            <a:r>
              <a:rPr lang="en-US"/>
              <a:t>(First 5 steps are the process of </a:t>
            </a:r>
            <a:r>
              <a:rPr lang="en-US" u="sng"/>
              <a:t>decision making</a:t>
            </a:r>
            <a:r>
              <a:rPr lang="en-US"/>
              <a:t>)</a:t>
            </a:r>
          </a:p>
          <a:p>
            <a:pPr marL="914400" lvl="1" indent="-457200">
              <a:buFontTx/>
              <a:buNone/>
              <a:defRPr/>
            </a:pPr>
            <a:r>
              <a:rPr lang="en-US"/>
              <a:t>1.  Identify and define the problem.</a:t>
            </a:r>
          </a:p>
          <a:p>
            <a:pPr marL="914400" lvl="1" indent="-457200">
              <a:buFontTx/>
              <a:buNone/>
              <a:defRPr/>
            </a:pPr>
            <a:r>
              <a:rPr lang="en-US"/>
              <a:t>2.  Determine the set of alternative solutions.</a:t>
            </a:r>
          </a:p>
          <a:p>
            <a:pPr marL="914400" lvl="1" indent="-457200">
              <a:buFontTx/>
              <a:buNone/>
              <a:defRPr/>
            </a:pPr>
            <a:r>
              <a:rPr lang="en-US"/>
              <a:t>3.  Determine the criteria for evaluating alternatives.</a:t>
            </a:r>
          </a:p>
          <a:p>
            <a:pPr marL="914400" lvl="1" indent="-457200">
              <a:buFontTx/>
              <a:buNone/>
              <a:defRPr/>
            </a:pPr>
            <a:r>
              <a:rPr lang="en-US"/>
              <a:t>4.  Evaluate the alternatives.</a:t>
            </a:r>
          </a:p>
          <a:p>
            <a:pPr marL="914400" lvl="1" indent="-457200">
              <a:buFontTx/>
              <a:buNone/>
              <a:defRPr/>
            </a:pPr>
            <a:r>
              <a:rPr lang="en-US"/>
              <a:t>5.  Choose an alternative (make a decision).</a:t>
            </a:r>
          </a:p>
          <a:p>
            <a:pPr marL="914400" lvl="1" indent="-457200">
              <a:buFontTx/>
              <a:buNone/>
              <a:defRPr/>
            </a:pPr>
            <a:r>
              <a:rPr lang="en-US"/>
              <a:t>   ---------------------------------------------------------------------</a:t>
            </a:r>
          </a:p>
          <a:p>
            <a:pPr marL="914400" lvl="1" indent="-457200">
              <a:buFontTx/>
              <a:buNone/>
              <a:defRPr/>
            </a:pPr>
            <a:r>
              <a:rPr lang="en-US"/>
              <a:t>6.  Implement the selected alternative.</a:t>
            </a:r>
          </a:p>
          <a:p>
            <a:pPr marL="914400" lvl="1" indent="-457200">
              <a:buFontTx/>
              <a:buNone/>
              <a:defRPr/>
            </a:pPr>
            <a:r>
              <a:rPr lang="en-US"/>
              <a:t>7.  Evaluate the results.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Problem Solving and Decision Making</a:t>
            </a: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Models</a:t>
            </a:r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685800" y="1103313"/>
            <a:ext cx="8107363" cy="500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Constraints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a set of restrictions or limitations, such as production capacities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To continue our example, a production capacity constraint would be necessary if, for instance, 5 hours are required to produce each unit and only 40 hours are available per week. The production capacity constraint is given by 5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40.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The value of 5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is the total time required to produce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units; the symbol  indicates that the production time required must be less than or equal to the 40 hours available. 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Models</a:t>
            </a:r>
          </a:p>
        </p:txBody>
      </p:sp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685800" y="1103313"/>
            <a:ext cx="8094663" cy="500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Uncontrollable Inputs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environmental factors that are not under the control of the decision maker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In the preceding mathematical model, the profit per unit ($10), the production time per unit (5 hours), and the production capacity (40 hours) are environmental factors not under the control of the manager or decision maker.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Models</a:t>
            </a:r>
          </a:p>
        </p:txBody>
      </p:sp>
      <p:sp>
        <p:nvSpPr>
          <p:cNvPr id="208900" name="Rectangle 4"/>
          <p:cNvSpPr>
            <a:spLocks noChangeArrowheads="1"/>
          </p:cNvSpPr>
          <p:nvPr/>
        </p:nvSpPr>
        <p:spPr bwMode="auto">
          <a:xfrm>
            <a:off x="685800" y="1103313"/>
            <a:ext cx="8132763" cy="500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Decision Variables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controllable inputs; decision alternatives specified by the decision maker, such as the number of units of a product to produce.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In the preceding mathematical model, the production quantity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is the controllable input to the model.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2" name="Rectangle 4"/>
          <p:cNvSpPr>
            <a:spLocks noChangeArrowheads="1"/>
          </p:cNvSpPr>
          <p:nvPr/>
        </p:nvSpPr>
        <p:spPr bwMode="auto">
          <a:xfrm>
            <a:off x="2311400" y="2235200"/>
            <a:ext cx="5880100" cy="16129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Models</a:t>
            </a:r>
          </a:p>
        </p:txBody>
      </p:sp>
      <p:sp>
        <p:nvSpPr>
          <p:cNvPr id="211971" name="Rectangle 3"/>
          <p:cNvSpPr>
            <a:spLocks noChangeArrowheads="1"/>
          </p:cNvSpPr>
          <p:nvPr/>
        </p:nvSpPr>
        <p:spPr bwMode="auto">
          <a:xfrm>
            <a:off x="685800" y="1103313"/>
            <a:ext cx="8348663" cy="500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A complete mathematical model for our simple production problem is: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		Maximize	10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	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(objective function)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		subject to:	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40	(constraint)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				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0		(constraint)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[The second constraint reflects the fact that it is not possible to manufacture a negative number of units.]</a:t>
            </a:r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Models</a:t>
            </a: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685800" y="1103313"/>
            <a:ext cx="8158163" cy="4022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Deterministic Model – if all uncontrollable inputs to the model are known and cannot vary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Stochastic (or Probabilistic) Model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if any uncontrollable are uncertain and subject to variation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Stochastic models are often more difficult to analyze.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In our simple production example, if the number of hours of production time per unit could vary from 3 to 6 hours depending on the quality of the raw material, the model would be stochastic.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ChangeArrowheads="1"/>
          </p:cNvSpPr>
          <p:nvPr/>
        </p:nvSpPr>
        <p:spPr bwMode="auto">
          <a:xfrm>
            <a:off x="836613" y="242888"/>
            <a:ext cx="7475537" cy="433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Models</a:t>
            </a:r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677863" y="1103313"/>
            <a:ext cx="8077200" cy="5138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Cost/benefit considerations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must be made in selecting an appropriate mathematical model. 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Frequently a less complicated (and perhaps less precise) model is more appropriate than a more complex and accurate one due to cost and ease of solution considerations.</a:t>
            </a:r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Transforming Model Inputs into Output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740025" y="1308100"/>
            <a:ext cx="3759200" cy="1050925"/>
          </a:xfrm>
          <a:prstGeom prst="rect">
            <a:avLst/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Uncontrollable Inputs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(Environmental Factors)</a:t>
            </a: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652463" y="3152775"/>
            <a:ext cx="2163762" cy="1546225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Controllable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Inputs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(Decision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Variables)</a:t>
            </a: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6348413" y="3127375"/>
            <a:ext cx="2106612" cy="15843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(Projected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Results)</a:t>
            </a:r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3498850" y="3432175"/>
            <a:ext cx="2238375" cy="97472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</a:t>
            </a: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cxnSp>
        <p:nvCxnSpPr>
          <p:cNvPr id="17415" name="AutoShape 15"/>
          <p:cNvCxnSpPr>
            <a:cxnSpLocks noChangeShapeType="1"/>
            <a:stCxn id="86021" idx="2"/>
            <a:endCxn id="86027" idx="0"/>
          </p:cNvCxnSpPr>
          <p:nvPr/>
        </p:nvCxnSpPr>
        <p:spPr bwMode="auto">
          <a:xfrm flipH="1">
            <a:off x="4618038" y="2359025"/>
            <a:ext cx="1587" cy="107315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6" name="AutoShape 16"/>
          <p:cNvCxnSpPr>
            <a:cxnSpLocks noChangeShapeType="1"/>
            <a:stCxn id="86022" idx="3"/>
            <a:endCxn id="86027" idx="1"/>
          </p:cNvCxnSpPr>
          <p:nvPr/>
        </p:nvCxnSpPr>
        <p:spPr bwMode="auto">
          <a:xfrm flipV="1">
            <a:off x="2816225" y="3919538"/>
            <a:ext cx="682625" cy="635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7" name="AutoShape 17"/>
          <p:cNvCxnSpPr>
            <a:cxnSpLocks noChangeShapeType="1"/>
            <a:stCxn id="86027" idx="3"/>
            <a:endCxn id="86024" idx="1"/>
          </p:cNvCxnSpPr>
          <p:nvPr/>
        </p:nvCxnSpPr>
        <p:spPr bwMode="auto">
          <a:xfrm>
            <a:off x="5737225" y="3919538"/>
            <a:ext cx="611188" cy="0"/>
          </a:xfrm>
          <a:prstGeom prst="straightConnector1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Data Preparation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2649538"/>
          </a:xfrm>
        </p:spPr>
        <p:txBody>
          <a:bodyPr/>
          <a:lstStyle/>
          <a:p>
            <a:pPr>
              <a:defRPr/>
            </a:pPr>
            <a:r>
              <a:rPr lang="en-US" dirty="0"/>
              <a:t>Data preparation is not a trivial step, due to the time required and the possibility of data collection errors.</a:t>
            </a:r>
          </a:p>
          <a:p>
            <a:pPr>
              <a:defRPr/>
            </a:pPr>
            <a:r>
              <a:rPr lang="en-US" dirty="0"/>
              <a:t>A model with 50 decision variables and 25 constraints could have over </a:t>
            </a:r>
            <a:r>
              <a:rPr lang="en-US" dirty="0" smtClean="0"/>
              <a:t>1,300 </a:t>
            </a:r>
            <a:r>
              <a:rPr lang="en-US" dirty="0"/>
              <a:t>data elements!</a:t>
            </a:r>
          </a:p>
          <a:p>
            <a:pPr>
              <a:defRPr/>
            </a:pPr>
            <a:r>
              <a:rPr lang="en-US" dirty="0"/>
              <a:t>Often, a fairly large </a:t>
            </a:r>
            <a:r>
              <a:rPr lang="en-US" dirty="0" smtClean="0"/>
              <a:t>database </a:t>
            </a:r>
            <a:r>
              <a:rPr lang="en-US" dirty="0"/>
              <a:t>is needed.</a:t>
            </a:r>
          </a:p>
          <a:p>
            <a:pPr>
              <a:defRPr/>
            </a:pPr>
            <a:r>
              <a:rPr lang="en-US" dirty="0"/>
              <a:t>Information systems specialists might be needed.</a:t>
            </a:r>
          </a:p>
        </p:txBody>
      </p: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Model Solution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697288"/>
          </a:xfrm>
        </p:spPr>
        <p:txBody>
          <a:bodyPr/>
          <a:lstStyle/>
          <a:p>
            <a:pPr>
              <a:defRPr/>
            </a:pPr>
            <a:r>
              <a:rPr lang="en-US"/>
              <a:t>The analyst attempts to identify the alternative (the set of decision variable values) that provides the “best” output for the model.</a:t>
            </a:r>
          </a:p>
          <a:p>
            <a:pPr>
              <a:defRPr/>
            </a:pPr>
            <a:r>
              <a:rPr lang="en-US"/>
              <a:t>The “best” output is the </a:t>
            </a:r>
            <a:r>
              <a:rPr lang="en-US" u="sng"/>
              <a:t>optimal solution</a:t>
            </a:r>
            <a:r>
              <a:rPr lang="en-US"/>
              <a:t>.</a:t>
            </a:r>
          </a:p>
          <a:p>
            <a:pPr>
              <a:defRPr/>
            </a:pPr>
            <a:r>
              <a:rPr lang="en-US"/>
              <a:t>If the alternative does not satisfy all of the model constraints, it is rejected as being </a:t>
            </a:r>
            <a:r>
              <a:rPr lang="en-US" u="sng"/>
              <a:t>infeasible</a:t>
            </a:r>
            <a:r>
              <a:rPr lang="en-US"/>
              <a:t>, regardless of the objective function value.</a:t>
            </a:r>
          </a:p>
          <a:p>
            <a:pPr>
              <a:defRPr/>
            </a:pPr>
            <a:r>
              <a:rPr lang="en-US"/>
              <a:t>If the alternative satisfies all of the model constraints, it is </a:t>
            </a:r>
            <a:r>
              <a:rPr lang="en-US" u="sng"/>
              <a:t>feasible</a:t>
            </a:r>
            <a:r>
              <a:rPr lang="en-US"/>
              <a:t> and a candidate for the “best” solution.</a:t>
            </a:r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234" name="Rectangle 146"/>
          <p:cNvSpPr>
            <a:spLocks noChangeArrowheads="1"/>
          </p:cNvSpPr>
          <p:nvPr/>
        </p:nvSpPr>
        <p:spPr bwMode="auto">
          <a:xfrm>
            <a:off x="965200" y="1701800"/>
            <a:ext cx="7226300" cy="3886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17232" name="Group 144"/>
          <p:cNvGraphicFramePr>
            <a:graphicFrameLocks noGrp="1"/>
          </p:cNvGraphicFramePr>
          <p:nvPr/>
        </p:nvGraphicFramePr>
        <p:xfrm>
          <a:off x="1041400" y="1816100"/>
          <a:ext cx="7023100" cy="3657600"/>
        </p:xfrm>
        <a:graphic>
          <a:graphicData uri="http://schemas.openxmlformats.org/drawingml/2006/table">
            <a:tbl>
              <a:tblPr/>
              <a:tblGrid>
                <a:gridCol w="1790700"/>
                <a:gridCol w="1828800"/>
                <a:gridCol w="2070100"/>
                <a:gridCol w="13335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Production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Projected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Total Hours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Feasible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Quantity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Profit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of Production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Solution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  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6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60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8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  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No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120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60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FFFF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ok Antiqua" pitchFamily="18" charset="0"/>
                        </a:rPr>
                        <a:t>No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7158" name="Rectangle 70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 Solution</a:t>
            </a:r>
          </a:p>
        </p:txBody>
      </p:sp>
      <p:sp>
        <p:nvSpPr>
          <p:cNvPr id="217159" name="Text Box 71"/>
          <p:cNvSpPr txBox="1">
            <a:spLocks noChangeArrowheads="1"/>
          </p:cNvSpPr>
          <p:nvPr/>
        </p:nvSpPr>
        <p:spPr bwMode="auto">
          <a:xfrm>
            <a:off x="671513" y="1157288"/>
            <a:ext cx="70643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SzPct val="125000"/>
              <a:buFont typeface="Wingdings" pitchFamily="2" charset="2"/>
              <a:buChar char="§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Trial-and-Error Solution for Production Problem</a:t>
            </a:r>
          </a:p>
        </p:txBody>
      </p:sp>
      <p:sp>
        <p:nvSpPr>
          <p:cNvPr id="217233" name="Oval 145"/>
          <p:cNvSpPr>
            <a:spLocks noChangeArrowheads="1"/>
          </p:cNvSpPr>
          <p:nvPr/>
        </p:nvSpPr>
        <p:spPr bwMode="auto">
          <a:xfrm>
            <a:off x="1778000" y="4203700"/>
            <a:ext cx="457200" cy="431800"/>
          </a:xfrm>
          <a:prstGeom prst="ellipse">
            <a:avLst/>
          </a:prstGeom>
          <a:noFill/>
          <a:ln w="127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52" name="Rectangle 12"/>
          <p:cNvSpPr>
            <a:spLocks noChangeArrowheads="1"/>
          </p:cNvSpPr>
          <p:nvPr/>
        </p:nvSpPr>
        <p:spPr bwMode="auto">
          <a:xfrm>
            <a:off x="5334000" y="2324100"/>
            <a:ext cx="3543300" cy="1358900"/>
          </a:xfrm>
          <a:prstGeom prst="rect">
            <a:avLst/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50" name="Rectangle 10"/>
          <p:cNvSpPr>
            <a:spLocks noChangeArrowheads="1"/>
          </p:cNvSpPr>
          <p:nvPr/>
        </p:nvSpPr>
        <p:spPr bwMode="auto">
          <a:xfrm>
            <a:off x="254000" y="2336800"/>
            <a:ext cx="4914900" cy="1346200"/>
          </a:xfrm>
          <a:prstGeom prst="rect">
            <a:avLst/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42" name="Rectangle 2"/>
          <p:cNvSpPr>
            <a:spLocks noChangeArrowheads="1"/>
          </p:cNvSpPr>
          <p:nvPr/>
        </p:nvSpPr>
        <p:spPr bwMode="auto">
          <a:xfrm>
            <a:off x="533400" y="36513"/>
            <a:ext cx="8081963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Quantitative Analysis and Decision Making</a:t>
            </a:r>
          </a:p>
        </p:txBody>
      </p:sp>
      <p:sp>
        <p:nvSpPr>
          <p:cNvPr id="189443" name="Rectangle 3"/>
          <p:cNvSpPr>
            <a:spLocks noChangeArrowheads="1"/>
          </p:cNvSpPr>
          <p:nvPr/>
        </p:nvSpPr>
        <p:spPr bwMode="auto">
          <a:xfrm>
            <a:off x="393700" y="2527300"/>
            <a:ext cx="11684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Define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Problem</a:t>
            </a:r>
          </a:p>
        </p:txBody>
      </p:sp>
      <p:sp>
        <p:nvSpPr>
          <p:cNvPr id="189446" name="Rectangle 6"/>
          <p:cNvSpPr>
            <a:spLocks noChangeArrowheads="1"/>
          </p:cNvSpPr>
          <p:nvPr/>
        </p:nvSpPr>
        <p:spPr bwMode="auto">
          <a:xfrm>
            <a:off x="1828800" y="2527300"/>
            <a:ext cx="15494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Identify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Alternatives</a:t>
            </a:r>
          </a:p>
        </p:txBody>
      </p:sp>
      <p:sp>
        <p:nvSpPr>
          <p:cNvPr id="189447" name="Rectangle 7"/>
          <p:cNvSpPr>
            <a:spLocks noChangeArrowheads="1"/>
          </p:cNvSpPr>
          <p:nvPr/>
        </p:nvSpPr>
        <p:spPr bwMode="auto">
          <a:xfrm>
            <a:off x="3644900" y="2527300"/>
            <a:ext cx="13716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Determine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Criteria</a:t>
            </a:r>
          </a:p>
        </p:txBody>
      </p:sp>
      <p:sp>
        <p:nvSpPr>
          <p:cNvPr id="189448" name="Rectangle 8"/>
          <p:cNvSpPr>
            <a:spLocks noChangeArrowheads="1"/>
          </p:cNvSpPr>
          <p:nvPr/>
        </p:nvSpPr>
        <p:spPr bwMode="auto">
          <a:xfrm>
            <a:off x="5499100" y="2527300"/>
            <a:ext cx="15494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Identify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Alternatives</a:t>
            </a:r>
          </a:p>
        </p:txBody>
      </p:sp>
      <p:sp>
        <p:nvSpPr>
          <p:cNvPr id="189449" name="Rectangle 9"/>
          <p:cNvSpPr>
            <a:spLocks noChangeArrowheads="1"/>
          </p:cNvSpPr>
          <p:nvPr/>
        </p:nvSpPr>
        <p:spPr bwMode="auto">
          <a:xfrm>
            <a:off x="7302500" y="2527300"/>
            <a:ext cx="1409700" cy="1003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Choose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an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</a:t>
            </a:r>
          </a:p>
        </p:txBody>
      </p:sp>
      <p:sp>
        <p:nvSpPr>
          <p:cNvPr id="189451" name="Rectangle 11"/>
          <p:cNvSpPr>
            <a:spLocks noChangeArrowheads="1"/>
          </p:cNvSpPr>
          <p:nvPr/>
        </p:nvSpPr>
        <p:spPr bwMode="auto">
          <a:xfrm>
            <a:off x="254000" y="1816100"/>
            <a:ext cx="4914900" cy="5207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Structuring the Problem</a:t>
            </a:r>
          </a:p>
        </p:txBody>
      </p:sp>
      <p:sp>
        <p:nvSpPr>
          <p:cNvPr id="189453" name="Rectangle 13"/>
          <p:cNvSpPr>
            <a:spLocks noChangeArrowheads="1"/>
          </p:cNvSpPr>
          <p:nvPr/>
        </p:nvSpPr>
        <p:spPr bwMode="auto">
          <a:xfrm>
            <a:off x="5334000" y="1816100"/>
            <a:ext cx="3540125" cy="5207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Analyzing the Problem</a:t>
            </a:r>
          </a:p>
        </p:txBody>
      </p:sp>
      <p:cxnSp>
        <p:nvCxnSpPr>
          <p:cNvPr id="3084" name="AutoShape 14"/>
          <p:cNvCxnSpPr>
            <a:cxnSpLocks noChangeShapeType="1"/>
            <a:stCxn id="189443" idx="3"/>
            <a:endCxn id="189446" idx="1"/>
          </p:cNvCxnSpPr>
          <p:nvPr/>
        </p:nvCxnSpPr>
        <p:spPr bwMode="auto">
          <a:xfrm>
            <a:off x="1562100" y="3028950"/>
            <a:ext cx="2667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25400" dir="54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5" name="AutoShape 15"/>
          <p:cNvCxnSpPr>
            <a:cxnSpLocks noChangeShapeType="1"/>
            <a:stCxn id="189446" idx="3"/>
            <a:endCxn id="189447" idx="1"/>
          </p:cNvCxnSpPr>
          <p:nvPr/>
        </p:nvCxnSpPr>
        <p:spPr bwMode="auto">
          <a:xfrm>
            <a:off x="3378200" y="3028950"/>
            <a:ext cx="2667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6" name="AutoShape 16"/>
          <p:cNvCxnSpPr>
            <a:cxnSpLocks noChangeShapeType="1"/>
            <a:stCxn id="189447" idx="3"/>
            <a:endCxn id="189448" idx="1"/>
          </p:cNvCxnSpPr>
          <p:nvPr/>
        </p:nvCxnSpPr>
        <p:spPr bwMode="auto">
          <a:xfrm>
            <a:off x="5016500" y="3028950"/>
            <a:ext cx="482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7" name="AutoShape 17"/>
          <p:cNvCxnSpPr>
            <a:cxnSpLocks noChangeShapeType="1"/>
            <a:stCxn id="189448" idx="3"/>
            <a:endCxn id="189449" idx="1"/>
          </p:cNvCxnSpPr>
          <p:nvPr/>
        </p:nvCxnSpPr>
        <p:spPr bwMode="auto">
          <a:xfrm>
            <a:off x="7048500" y="3028950"/>
            <a:ext cx="2540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9458" name="Rectangle 18"/>
          <p:cNvSpPr>
            <a:spLocks noChangeArrowheads="1"/>
          </p:cNvSpPr>
          <p:nvPr/>
        </p:nvSpPr>
        <p:spPr bwMode="auto">
          <a:xfrm>
            <a:off x="687388" y="1104900"/>
            <a:ext cx="43307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457200" indent="-4572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Decision-Making Process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9459" name="Text Box 19"/>
          <p:cNvSpPr txBox="1">
            <a:spLocks noChangeArrowheads="1"/>
          </p:cNvSpPr>
          <p:nvPr/>
        </p:nvSpPr>
        <p:spPr bwMode="auto">
          <a:xfrm>
            <a:off x="368300" y="3911600"/>
            <a:ext cx="8208963" cy="1766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ea typeface="Calibri" pitchFamily="34" charset="0"/>
                <a:cs typeface="Calibri" pitchFamily="34" charset="0"/>
              </a:rPr>
              <a:t>Problems in which the objective is to find the best solution</a:t>
            </a:r>
          </a:p>
          <a:p>
            <a:pPr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ea typeface="Calibri" pitchFamily="34" charset="0"/>
                <a:cs typeface="Calibri" pitchFamily="34" charset="0"/>
              </a:rPr>
              <a:t>	with respect to one criterion are referred to as 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  <a:ea typeface="Calibri" pitchFamily="34" charset="0"/>
                <a:cs typeface="Calibri" pitchFamily="34" charset="0"/>
              </a:rPr>
              <a:t>single-criterion</a:t>
            </a:r>
          </a:p>
          <a:p>
            <a:pPr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ea typeface="Calibri" pitchFamily="34" charset="0"/>
                <a:cs typeface="Calibri" pitchFamily="34" charset="0"/>
              </a:rPr>
              <a:t>	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  <a:ea typeface="Calibri" pitchFamily="34" charset="0"/>
                <a:cs typeface="Calibri" pitchFamily="34" charset="0"/>
              </a:rPr>
              <a:t>decision problems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ea typeface="Calibri" pitchFamily="34" charset="0"/>
                <a:cs typeface="Calibri" pitchFamily="34" charset="0"/>
              </a:rPr>
              <a:t>.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eaLnBrk="0" hangingPunct="0">
              <a:buFontTx/>
              <a:buChar char="•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Problems that involve more than one criterion are referred to</a:t>
            </a:r>
          </a:p>
          <a:p>
            <a:pPr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as </a:t>
            </a: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multicriteria decision problems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.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Model Solution 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2484438"/>
          </a:xfrm>
        </p:spPr>
        <p:txBody>
          <a:bodyPr/>
          <a:lstStyle/>
          <a:p>
            <a:pPr>
              <a:defRPr/>
            </a:pPr>
            <a:r>
              <a:rPr lang="en-US"/>
              <a:t>A variety of software packages are available for solving mathematical models.  </a:t>
            </a:r>
          </a:p>
          <a:p>
            <a:pPr lvl="1">
              <a:defRPr/>
            </a:pPr>
            <a:r>
              <a:rPr lang="en-US" i="1"/>
              <a:t>Microsoft Excel</a:t>
            </a:r>
            <a:endParaRPr lang="en-US"/>
          </a:p>
          <a:p>
            <a:pPr lvl="1">
              <a:defRPr/>
            </a:pPr>
            <a:r>
              <a:rPr lang="en-US" i="1"/>
              <a:t>The Management Scientist</a:t>
            </a:r>
            <a:endParaRPr lang="en-US"/>
          </a:p>
          <a:p>
            <a:pPr lvl="1">
              <a:defRPr/>
            </a:pPr>
            <a:r>
              <a:rPr lang="en-US" i="1"/>
              <a:t>LINGO</a:t>
            </a:r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Model Testing and Validation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5157788"/>
          </a:xfrm>
        </p:spPr>
        <p:txBody>
          <a:bodyPr/>
          <a:lstStyle/>
          <a:p>
            <a:pPr>
              <a:defRPr/>
            </a:pPr>
            <a:r>
              <a:rPr lang="en-US"/>
              <a:t>Often, goodness/accuracy of a model cannot be assessed until solutions are generated.</a:t>
            </a:r>
          </a:p>
          <a:p>
            <a:pPr>
              <a:defRPr/>
            </a:pPr>
            <a:r>
              <a:rPr lang="en-US"/>
              <a:t>Small test problems having known, or at least expected, solutions can be used for model testing and validation.</a:t>
            </a:r>
          </a:p>
          <a:p>
            <a:pPr>
              <a:defRPr/>
            </a:pPr>
            <a:r>
              <a:rPr lang="en-US"/>
              <a:t>If the model generates expected solutions, use the model on the full-scale problem.</a:t>
            </a:r>
          </a:p>
          <a:p>
            <a:pPr>
              <a:defRPr/>
            </a:pPr>
            <a:r>
              <a:rPr lang="en-US"/>
              <a:t>If inaccuracies or potential shortcomings inherent in the model are identified, take corrective action such as:</a:t>
            </a:r>
          </a:p>
          <a:p>
            <a:pPr lvl="1">
              <a:defRPr/>
            </a:pPr>
            <a:r>
              <a:rPr lang="en-US"/>
              <a:t>Collection of more-accurate input data</a:t>
            </a:r>
          </a:p>
          <a:p>
            <a:pPr lvl="1">
              <a:defRPr/>
            </a:pPr>
            <a:r>
              <a:rPr lang="en-US"/>
              <a:t>Modification of the model</a:t>
            </a:r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Report Generation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5100638"/>
          </a:xfrm>
        </p:spPr>
        <p:txBody>
          <a:bodyPr/>
          <a:lstStyle/>
          <a:p>
            <a:pPr>
              <a:defRPr/>
            </a:pPr>
            <a:r>
              <a:rPr lang="en-US"/>
              <a:t>A managerial report, based on the results of the model,  should be prepared.</a:t>
            </a:r>
          </a:p>
          <a:p>
            <a:pPr>
              <a:defRPr/>
            </a:pPr>
            <a:r>
              <a:rPr lang="en-US"/>
              <a:t>The report should be easily understood by the decision maker.</a:t>
            </a:r>
          </a:p>
          <a:p>
            <a:pPr>
              <a:defRPr/>
            </a:pPr>
            <a:r>
              <a:rPr lang="en-US"/>
              <a:t>The report should include:</a:t>
            </a:r>
          </a:p>
          <a:p>
            <a:pPr lvl="1">
              <a:defRPr/>
            </a:pPr>
            <a:r>
              <a:rPr lang="en-US"/>
              <a:t>the recommended decision</a:t>
            </a:r>
          </a:p>
          <a:p>
            <a:pPr lvl="1">
              <a:defRPr/>
            </a:pPr>
            <a:r>
              <a:rPr lang="en-US"/>
              <a:t>other pertinent information about the results (for example, how sensitive the model solution is to the assumptions and data used in the model)</a:t>
            </a:r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Implementation and Follow-Up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5005388"/>
          </a:xfrm>
        </p:spPr>
        <p:txBody>
          <a:bodyPr/>
          <a:lstStyle/>
          <a:p>
            <a:pPr>
              <a:defRPr/>
            </a:pPr>
            <a:r>
              <a:rPr lang="en-US"/>
              <a:t>Successful implementation of model results is of critical importance.</a:t>
            </a:r>
          </a:p>
          <a:p>
            <a:pPr>
              <a:defRPr/>
            </a:pPr>
            <a:r>
              <a:rPr lang="en-US"/>
              <a:t>Secure as much user involvement as possible throughout the modeling process.</a:t>
            </a:r>
          </a:p>
          <a:p>
            <a:pPr>
              <a:defRPr/>
            </a:pPr>
            <a:r>
              <a:rPr lang="en-US"/>
              <a:t>Continue to monitor the contribution of the model.</a:t>
            </a:r>
          </a:p>
          <a:p>
            <a:pPr>
              <a:defRPr/>
            </a:pPr>
            <a:r>
              <a:rPr lang="en-US"/>
              <a:t>It might be necessary to refine or expand the model.</a:t>
            </a:r>
          </a:p>
        </p:txBody>
      </p:sp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Models of Cost, Revenue, and Profit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350" y="1166813"/>
            <a:ext cx="8329613" cy="5310187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/>
              <a:t>		Iron Works, Inc. manufactures two products made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from steel and just received this month's allocation of </a:t>
            </a:r>
            <a:r>
              <a:rPr lang="en-US" i="1"/>
              <a:t>b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pounds of steel.  It takes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 pounds of steel to make a unit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of product 1 and </a:t>
            </a:r>
            <a:r>
              <a:rPr lang="en-US" i="1"/>
              <a:t>a</a:t>
            </a:r>
            <a:r>
              <a:rPr lang="en-US" baseline="-25000"/>
              <a:t>2</a:t>
            </a:r>
            <a:r>
              <a:rPr lang="en-US"/>
              <a:t> pounds of steel to make a unit of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product 2.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Let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and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denote this month's production level of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product 1 and product 2, respectively.  Denote by </a:t>
            </a:r>
            <a:r>
              <a:rPr lang="en-US" i="1"/>
              <a:t>p</a:t>
            </a:r>
            <a:r>
              <a:rPr lang="en-US" baseline="-25000"/>
              <a:t>1</a:t>
            </a:r>
            <a:r>
              <a:rPr lang="en-US"/>
              <a:t> and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</a:t>
            </a:r>
            <a:r>
              <a:rPr lang="en-US" i="1"/>
              <a:t>p</a:t>
            </a:r>
            <a:r>
              <a:rPr lang="en-US" baseline="-25000"/>
              <a:t>2</a:t>
            </a:r>
            <a:r>
              <a:rPr lang="en-US"/>
              <a:t> the unit profits for products 1 and 2, respectively.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Iron Works has a contract calling for at least </a:t>
            </a:r>
            <a:r>
              <a:rPr lang="en-US" i="1"/>
              <a:t>m </a:t>
            </a:r>
            <a:r>
              <a:rPr lang="en-US"/>
              <a:t>units of product 1 this month.  The firm's facilities are such that at most </a:t>
            </a:r>
            <a:r>
              <a:rPr lang="en-US" i="1"/>
              <a:t>u</a:t>
            </a:r>
            <a:r>
              <a:rPr lang="en-US"/>
              <a:t> units of product 2 may be produced monthly. </a:t>
            </a:r>
          </a:p>
        </p:txBody>
      </p:sp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Iron Works, Inc.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1104900"/>
            <a:ext cx="7913688" cy="500538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66FFFF"/>
                </a:solidFill>
              </a:rPr>
              <a:t>Mathematical Model</a:t>
            </a:r>
          </a:p>
          <a:p>
            <a:pPr lvl="1">
              <a:defRPr/>
            </a:pPr>
            <a:r>
              <a:rPr lang="en-US" dirty="0"/>
              <a:t>The total monthly profit = </a:t>
            </a:r>
          </a:p>
          <a:p>
            <a:pPr lvl="1">
              <a:buFontTx/>
              <a:buNone/>
              <a:defRPr/>
            </a:pPr>
            <a:r>
              <a:rPr lang="en-US" dirty="0"/>
              <a:t>			(profit per unit of product 1) </a:t>
            </a:r>
          </a:p>
          <a:p>
            <a:pPr lvl="1">
              <a:buFontTx/>
              <a:buNone/>
              <a:defRPr/>
            </a:pPr>
            <a:r>
              <a:rPr lang="en-US" dirty="0"/>
              <a:t>		     </a:t>
            </a:r>
            <a:r>
              <a:rPr lang="en-US" dirty="0" smtClean="0">
                <a:latin typeface="Calibri"/>
              </a:rPr>
              <a:t>x</a:t>
            </a:r>
            <a:r>
              <a:rPr lang="en-US" dirty="0" smtClean="0"/>
              <a:t> </a:t>
            </a:r>
            <a:r>
              <a:rPr lang="en-US" dirty="0"/>
              <a:t>(monthly production of product 1) </a:t>
            </a:r>
          </a:p>
          <a:p>
            <a:pPr lvl="1">
              <a:buFontTx/>
              <a:buNone/>
              <a:defRPr/>
            </a:pPr>
            <a:r>
              <a:rPr lang="en-US" dirty="0"/>
              <a:t>	           + (profit per unit of product 2) </a:t>
            </a:r>
          </a:p>
          <a:p>
            <a:pPr lvl="1">
              <a:buFontTx/>
              <a:buNone/>
              <a:defRPr/>
            </a:pPr>
            <a:r>
              <a:rPr lang="en-US" dirty="0"/>
              <a:t>	       </a:t>
            </a:r>
            <a:r>
              <a:rPr lang="en-US" dirty="0" smtClean="0">
                <a:latin typeface="Calibri"/>
              </a:rPr>
              <a:t>x</a:t>
            </a:r>
            <a:r>
              <a:rPr lang="en-US" dirty="0" smtClean="0"/>
              <a:t> </a:t>
            </a:r>
            <a:r>
              <a:rPr lang="en-US" dirty="0"/>
              <a:t>(monthly production of product 2)  </a:t>
            </a:r>
          </a:p>
          <a:p>
            <a:pPr lvl="1">
              <a:buFontTx/>
              <a:buNone/>
              <a:defRPr/>
            </a:pPr>
            <a:r>
              <a:rPr lang="en-US" dirty="0"/>
              <a:t>				   =  </a:t>
            </a:r>
            <a:r>
              <a:rPr lang="en-US" i="1" dirty="0"/>
              <a:t>p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i="1" dirty="0"/>
              <a:t>p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endParaRPr lang="en-US" dirty="0"/>
          </a:p>
          <a:p>
            <a:pPr lvl="1">
              <a:buFontTx/>
              <a:buNone/>
              <a:defRPr/>
            </a:pPr>
            <a:r>
              <a:rPr lang="en-US" dirty="0"/>
              <a:t>	We want to maximize total monthly profit:</a:t>
            </a:r>
          </a:p>
          <a:p>
            <a:pPr lvl="1">
              <a:buFontTx/>
              <a:buNone/>
              <a:defRPr/>
            </a:pPr>
            <a:r>
              <a:rPr lang="en-US" dirty="0"/>
              <a:t>				Max   </a:t>
            </a:r>
            <a:r>
              <a:rPr lang="en-US" i="1" dirty="0"/>
              <a:t>p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i="1" dirty="0"/>
              <a:t>p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</a:p>
        </p:txBody>
      </p:sp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Iron Works, Inc.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772400" cy="531018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Mathematical Model (continued)</a:t>
            </a:r>
          </a:p>
          <a:p>
            <a:pPr lvl="1">
              <a:defRPr/>
            </a:pPr>
            <a:r>
              <a:rPr lang="en-US"/>
              <a:t>The total amount of steel used during monthly production equals: </a:t>
            </a:r>
          </a:p>
          <a:p>
            <a:pPr lvl="1">
              <a:buFontTx/>
              <a:buNone/>
              <a:defRPr/>
            </a:pPr>
            <a:r>
              <a:rPr lang="en-US"/>
              <a:t>	         (steel required per unit of product 1) </a:t>
            </a:r>
          </a:p>
          <a:p>
            <a:pPr lvl="1">
              <a:buFontTx/>
              <a:buNone/>
              <a:defRPr/>
            </a:pPr>
            <a:r>
              <a:rPr lang="en-US"/>
              <a:t>            x (monthly production of product 1)</a:t>
            </a:r>
          </a:p>
          <a:p>
            <a:pPr lvl="1">
              <a:buFontTx/>
              <a:buNone/>
              <a:defRPr/>
            </a:pPr>
            <a:r>
              <a:rPr lang="en-US"/>
              <a:t>          + (steel required per unit of product 2) </a:t>
            </a:r>
          </a:p>
          <a:p>
            <a:pPr lvl="1">
              <a:buFontTx/>
              <a:buNone/>
              <a:defRPr/>
            </a:pPr>
            <a:r>
              <a:rPr lang="en-US"/>
              <a:t>	        x (monthly production of product 2) </a:t>
            </a:r>
          </a:p>
          <a:p>
            <a:pPr lvl="1">
              <a:buFontTx/>
              <a:buNone/>
              <a:defRPr/>
            </a:pPr>
            <a:r>
              <a:rPr lang="en-US"/>
              <a:t>				    = 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a</a:t>
            </a:r>
            <a:r>
              <a:rPr lang="en-US" baseline="-25000"/>
              <a:t>2</a:t>
            </a:r>
            <a:r>
              <a:rPr lang="en-US" i="1"/>
              <a:t>x</a:t>
            </a:r>
            <a:r>
              <a:rPr lang="en-US" baseline="-25000"/>
              <a:t>2</a:t>
            </a:r>
            <a:endParaRPr lang="en-US"/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     This quantity must be less than or equal to the 		allocated </a:t>
            </a:r>
            <a:r>
              <a:rPr lang="en-US" i="1"/>
              <a:t>b</a:t>
            </a:r>
            <a:r>
              <a:rPr lang="en-US"/>
              <a:t> pounds of steel: 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i="1"/>
              <a:t>				   a</a:t>
            </a:r>
            <a:r>
              <a:rPr lang="en-US" baseline="-25000"/>
              <a:t>1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</a:t>
            </a:r>
            <a:r>
              <a:rPr lang="en-US" i="1"/>
              <a:t>a</a:t>
            </a:r>
            <a:r>
              <a:rPr lang="en-US" baseline="-25000"/>
              <a:t>2</a:t>
            </a:r>
            <a:r>
              <a:rPr lang="en-US" i="1"/>
              <a:t>x</a:t>
            </a:r>
            <a:r>
              <a:rPr lang="en-US" baseline="-25000"/>
              <a:t>2 </a:t>
            </a:r>
            <a:r>
              <a:rPr lang="en-US"/>
              <a:t> </a:t>
            </a:r>
            <a:r>
              <a:rPr lang="en-US" u="sng"/>
              <a:t>&lt;</a:t>
            </a:r>
            <a:r>
              <a:rPr lang="en-US"/>
              <a:t>  </a:t>
            </a:r>
            <a:r>
              <a:rPr lang="en-US" i="1"/>
              <a:t>b</a:t>
            </a:r>
          </a:p>
        </p:txBody>
      </p: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Iron Works, Inc.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517683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Mathematical Model (continued)</a:t>
            </a:r>
          </a:p>
          <a:p>
            <a:pPr lvl="1">
              <a:defRPr/>
            </a:pPr>
            <a:r>
              <a:rPr lang="en-US"/>
              <a:t>The monthly production level of product 1 must   be greater than or equal to </a:t>
            </a:r>
            <a:r>
              <a:rPr lang="en-US" i="1"/>
              <a:t>m </a:t>
            </a:r>
            <a:r>
              <a:rPr lang="en-US"/>
              <a:t>:</a:t>
            </a:r>
          </a:p>
          <a:p>
            <a:pPr lvl="1">
              <a:buFontTx/>
              <a:buNone/>
              <a:defRPr/>
            </a:pPr>
            <a:r>
              <a:rPr lang="en-US"/>
              <a:t>				      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 u="sng"/>
              <a:t>&gt;</a:t>
            </a:r>
            <a:r>
              <a:rPr lang="en-US"/>
              <a:t> </a:t>
            </a:r>
            <a:r>
              <a:rPr lang="en-US" i="1"/>
              <a:t>m</a:t>
            </a:r>
            <a:endParaRPr lang="en-US"/>
          </a:p>
          <a:p>
            <a:pPr lvl="1">
              <a:defRPr/>
            </a:pPr>
            <a:r>
              <a:rPr lang="en-US"/>
              <a:t>The monthly production level of product 2 must   be less than or equal to </a:t>
            </a:r>
            <a:r>
              <a:rPr lang="en-US" i="1"/>
              <a:t>u </a:t>
            </a:r>
            <a:r>
              <a:rPr lang="en-US"/>
              <a:t>:</a:t>
            </a:r>
          </a:p>
          <a:p>
            <a:pPr lvl="1">
              <a:buFontTx/>
              <a:buNone/>
              <a:defRPr/>
            </a:pPr>
            <a:r>
              <a:rPr lang="en-US"/>
              <a:t>				        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 u="sng"/>
              <a:t>&lt;</a:t>
            </a:r>
            <a:r>
              <a:rPr lang="en-US"/>
              <a:t> </a:t>
            </a:r>
            <a:r>
              <a:rPr lang="en-US" i="1"/>
              <a:t>u</a:t>
            </a:r>
            <a:endParaRPr lang="en-US"/>
          </a:p>
          <a:p>
            <a:pPr lvl="1">
              <a:defRPr/>
            </a:pPr>
            <a:r>
              <a:rPr lang="en-US"/>
              <a:t>However, the production level for product 2 cannot be negative:  </a:t>
            </a:r>
          </a:p>
          <a:p>
            <a:pPr lvl="1">
              <a:buFontTx/>
              <a:buNone/>
              <a:defRPr/>
            </a:pPr>
            <a:r>
              <a:rPr lang="en-US" i="1"/>
              <a:t>				         x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 u="sng"/>
              <a:t>&gt;</a:t>
            </a:r>
            <a:r>
              <a:rPr lang="en-US"/>
              <a:t> 0</a:t>
            </a:r>
          </a:p>
        </p:txBody>
      </p:sp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2546350" y="1619250"/>
            <a:ext cx="4057650" cy="25908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975"/>
            <a:ext cx="7772400" cy="814388"/>
          </a:xfrm>
        </p:spPr>
        <p:txBody>
          <a:bodyPr/>
          <a:lstStyle/>
          <a:p>
            <a:pPr>
              <a:defRPr/>
            </a:pPr>
            <a:r>
              <a:rPr lang="en-US"/>
              <a:t>Example:  Iron Works, Inc.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66FFFF"/>
                </a:solidFill>
              </a:rPr>
              <a:t>Mathematical Model Summary</a:t>
            </a:r>
          </a:p>
          <a:p>
            <a:pPr>
              <a:buFont typeface="Monotype Sorts" pitchFamily="2" charset="2"/>
              <a:buNone/>
              <a:defRPr/>
            </a:pPr>
            <a:endParaRPr lang="en-US" sz="1000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		                 Max    </a:t>
            </a:r>
            <a:r>
              <a:rPr lang="en-US" i="1" dirty="0"/>
              <a:t>p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i="1" dirty="0"/>
              <a:t>p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</a:p>
          <a:p>
            <a:pPr>
              <a:buFont typeface="Monotype Sorts" pitchFamily="2" charset="2"/>
              <a:buNone/>
              <a:defRPr/>
            </a:pPr>
            <a:endParaRPr lang="en-US" sz="600" baseline="-25000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		                 </a:t>
            </a:r>
            <a:r>
              <a:rPr lang="en-US" dirty="0" err="1"/>
              <a:t>s.t</a:t>
            </a:r>
            <a:r>
              <a:rPr lang="en-US" dirty="0"/>
              <a:t>.      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  </a:t>
            </a:r>
            <a:r>
              <a:rPr lang="en-US" u="sng" dirty="0"/>
              <a:t>&lt;</a:t>
            </a:r>
            <a:r>
              <a:rPr lang="en-US" dirty="0"/>
              <a:t>  </a:t>
            </a:r>
            <a:r>
              <a:rPr lang="en-US" i="1" dirty="0"/>
              <a:t>b</a:t>
            </a: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                                            </a:t>
            </a:r>
            <a:r>
              <a:rPr lang="en-US" sz="1200" dirty="0"/>
              <a:t>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           </a:t>
            </a:r>
            <a:r>
              <a:rPr lang="en-US" u="sng" dirty="0"/>
              <a:t>&gt;</a:t>
            </a:r>
            <a:r>
              <a:rPr lang="en-US" dirty="0"/>
              <a:t>  </a:t>
            </a:r>
            <a:r>
              <a:rPr lang="en-US" i="1" dirty="0"/>
              <a:t>m</a:t>
            </a: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                                                       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  </a:t>
            </a:r>
            <a:r>
              <a:rPr lang="en-US" u="sng" dirty="0"/>
              <a:t>&lt;</a:t>
            </a:r>
            <a:r>
              <a:rPr lang="en-US" dirty="0"/>
              <a:t>  </a:t>
            </a:r>
            <a:r>
              <a:rPr lang="en-US" i="1" dirty="0"/>
              <a:t>u</a:t>
            </a:r>
            <a:endParaRPr lang="en-US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                                                       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  </a:t>
            </a:r>
            <a:r>
              <a:rPr lang="en-US" u="sng" dirty="0"/>
              <a:t>&gt;</a:t>
            </a:r>
            <a:r>
              <a:rPr lang="en-US" dirty="0"/>
              <a:t>  0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584200" y="2438400"/>
            <a:ext cx="2074863" cy="1028700"/>
          </a:xfrm>
          <a:prstGeom prst="wedgeEllipseCallout">
            <a:avLst>
              <a:gd name="adj1" fmla="val 59208"/>
              <a:gd name="adj2" fmla="val -93366"/>
            </a:avLst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</a:t>
            </a:r>
          </a:p>
          <a:p>
            <a:pPr algn="ctr"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Function</a:t>
            </a: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2849563" y="4248150"/>
            <a:ext cx="2705100" cy="552450"/>
          </a:xfrm>
          <a:prstGeom prst="wedgeEllipseCallout">
            <a:avLst>
              <a:gd name="adj1" fmla="val -38264"/>
              <a:gd name="adj2" fmla="val -334194"/>
            </a:avLst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“Subject to”</a:t>
            </a:r>
          </a:p>
        </p:txBody>
      </p:sp>
      <p:sp>
        <p:nvSpPr>
          <p:cNvPr id="27659" name="AutoShape 11"/>
          <p:cNvSpPr>
            <a:spLocks/>
          </p:cNvSpPr>
          <p:nvPr/>
        </p:nvSpPr>
        <p:spPr bwMode="auto">
          <a:xfrm>
            <a:off x="5803900" y="2171700"/>
            <a:ext cx="571500" cy="1847850"/>
          </a:xfrm>
          <a:prstGeom prst="rightBrace">
            <a:avLst>
              <a:gd name="adj1" fmla="val 26944"/>
              <a:gd name="adj2" fmla="val 50000"/>
            </a:avLst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6234113" y="1752600"/>
            <a:ext cx="2579687" cy="685800"/>
          </a:xfrm>
          <a:prstGeom prst="wedgeEllipseCallout">
            <a:avLst>
              <a:gd name="adj1" fmla="val -42389"/>
              <a:gd name="adj2" fmla="val 140509"/>
            </a:avLst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Constraints</a:t>
            </a:r>
          </a:p>
        </p:txBody>
      </p:sp>
    </p:spTree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Iron Works, Inc.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Question: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Suppose </a:t>
            </a:r>
            <a:r>
              <a:rPr lang="en-US" i="1"/>
              <a:t>b</a:t>
            </a:r>
            <a:r>
              <a:rPr lang="en-US"/>
              <a:t> = 2000,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 = 2, </a:t>
            </a:r>
            <a:r>
              <a:rPr lang="en-US" i="1"/>
              <a:t>a</a:t>
            </a:r>
            <a:r>
              <a:rPr lang="en-US" baseline="-25000"/>
              <a:t>2</a:t>
            </a:r>
            <a:r>
              <a:rPr lang="en-US"/>
              <a:t> = 3, </a:t>
            </a:r>
            <a:r>
              <a:rPr lang="en-US" i="1"/>
              <a:t>m</a:t>
            </a:r>
            <a:r>
              <a:rPr lang="en-US"/>
              <a:t> = 60, </a:t>
            </a:r>
            <a:r>
              <a:rPr lang="en-US" i="1"/>
              <a:t>u</a:t>
            </a:r>
            <a:r>
              <a:rPr lang="en-US"/>
              <a:t> = 720,         </a:t>
            </a:r>
            <a:r>
              <a:rPr lang="en-US" i="1"/>
              <a:t>p</a:t>
            </a:r>
            <a:r>
              <a:rPr lang="en-US" baseline="-25000"/>
              <a:t>1</a:t>
            </a:r>
            <a:r>
              <a:rPr lang="en-US"/>
              <a:t> = 100, </a:t>
            </a:r>
            <a:r>
              <a:rPr lang="en-US" i="1"/>
              <a:t>p</a:t>
            </a:r>
            <a:r>
              <a:rPr lang="en-US" baseline="-25000"/>
              <a:t>2</a:t>
            </a:r>
            <a:r>
              <a:rPr lang="en-US"/>
              <a:t> = 200.  Rewrite the model with these specific values for the uncontrollable inputs.</a:t>
            </a:r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687388" y="1104900"/>
            <a:ext cx="7759700" cy="3738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Analysis Phase of Decision-Making Process</a:t>
            </a:r>
          </a:p>
          <a:p>
            <a:pPr lvl="1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Qualitative Analysis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based largely on the manager’s judgment and experience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includes the manager’s intuitive “feel” for the problem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is more of an art than a science</a:t>
            </a: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0467" name="Rectangle 3"/>
          <p:cNvSpPr>
            <a:spLocks noChangeArrowheads="1"/>
          </p:cNvSpPr>
          <p:nvPr/>
        </p:nvSpPr>
        <p:spPr bwMode="auto">
          <a:xfrm>
            <a:off x="533400" y="36513"/>
            <a:ext cx="8081963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Quantitative Analysis and Decision Making</a:t>
            </a:r>
          </a:p>
        </p:txBody>
      </p:sp>
    </p:spTree>
  </p:cSld>
  <p:clrMapOvr>
    <a:masterClrMapping/>
  </p:clrMapOvr>
  <p:transition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2457450" y="2057400"/>
            <a:ext cx="4210050" cy="25146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Iron Works, Inc.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Answer: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Substituting, the model is:</a:t>
            </a:r>
          </a:p>
          <a:p>
            <a:pPr>
              <a:buFont typeface="Monotype Sorts" pitchFamily="2" charset="2"/>
              <a:buNone/>
              <a:defRPr/>
            </a:pPr>
            <a:endParaRPr lang="en-US" sz="1200"/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          	 Max   100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+ 200</a:t>
            </a:r>
            <a:r>
              <a:rPr lang="en-US" i="1"/>
              <a:t>x</a:t>
            </a:r>
            <a:r>
              <a:rPr lang="en-US" baseline="-25000"/>
              <a:t>2</a:t>
            </a:r>
            <a:endParaRPr lang="en-US"/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                     s.t.         2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    3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 </a:t>
            </a:r>
            <a:r>
              <a:rPr lang="en-US" u="sng"/>
              <a:t>&lt;</a:t>
            </a:r>
            <a:r>
              <a:rPr lang="en-US"/>
              <a:t>  2000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		   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               </a:t>
            </a:r>
            <a:r>
              <a:rPr lang="en-US" u="sng"/>
              <a:t>&gt;</a:t>
            </a:r>
            <a:r>
              <a:rPr lang="en-US"/>
              <a:t>      60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                                                  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 </a:t>
            </a:r>
            <a:r>
              <a:rPr lang="en-US" u="sng"/>
              <a:t>&lt;</a:t>
            </a:r>
            <a:r>
              <a:rPr lang="en-US"/>
              <a:t>    720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                                                  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 </a:t>
            </a:r>
            <a:r>
              <a:rPr lang="en-US" u="sng"/>
              <a:t>&gt;</a:t>
            </a:r>
            <a:r>
              <a:rPr lang="en-US"/>
              <a:t>        0</a:t>
            </a:r>
          </a:p>
        </p:txBody>
      </p:sp>
    </p:spTree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Iron Works, Inc.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508158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Question: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The optimal solution to the current model is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 = 60 and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626 </a:t>
            </a:r>
            <a:r>
              <a:rPr lang="en-US" sz="2000"/>
              <a:t>2/3</a:t>
            </a:r>
            <a:r>
              <a:rPr lang="en-US"/>
              <a:t>.  If the product were engines, explain why this is not a true optimal solution for the "real-life" problem. </a:t>
            </a:r>
          </a:p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Answer: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One cannot produce and sell 2/3 of an engine.  Thus the problem is further restricted by the fact that both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and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must be integers.  (They could remain fractions if it is assumed these fractions are work in progress to be completed the next month.)</a:t>
            </a:r>
          </a:p>
        </p:txBody>
      </p:sp>
    </p:spTree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Iron Works, Inc.</a:t>
            </a: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3127375" y="912813"/>
            <a:ext cx="2901950" cy="354012"/>
          </a:xfrm>
          <a:prstGeom prst="rect">
            <a:avLst/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Uncontrollable Inputs</a:t>
            </a:r>
            <a:endParaRPr lang="en-US" sz="2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2922588" y="1322388"/>
            <a:ext cx="3319462" cy="2519362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$100 profit per unit Prod. 1</a:t>
            </a:r>
          </a:p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$200 profit per unit Prod. 2</a:t>
            </a:r>
          </a:p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lbs. steel per unit Prod. 1</a:t>
            </a:r>
          </a:p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lbs. Steel per unit Prod. 2</a:t>
            </a:r>
          </a:p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2,000 lbs. steel allocated</a:t>
            </a:r>
          </a:p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60 units minimum Prod. 1</a:t>
            </a:r>
          </a:p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720 units maximum Prod. 2</a:t>
            </a:r>
          </a:p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units minimum Prod. 2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371475" y="4105275"/>
            <a:ext cx="2338388" cy="97472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60 units Prod. 1</a:t>
            </a:r>
          </a:p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626.67 units Prod. 2</a:t>
            </a:r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376238" y="5138738"/>
            <a:ext cx="2339975" cy="368300"/>
          </a:xfrm>
          <a:prstGeom prst="rect">
            <a:avLst/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Controllable Inputs</a:t>
            </a:r>
            <a:endParaRPr lang="en-US" sz="2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6438900" y="4113213"/>
            <a:ext cx="2281238" cy="97472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 = $131,333.33</a:t>
            </a:r>
          </a:p>
          <a:p>
            <a:pPr algn="ctr"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Steel Used = 2,000</a:t>
            </a:r>
          </a:p>
          <a:p>
            <a:pPr algn="ctr" eaLnBrk="0" hangingPunct="0">
              <a:defRPr/>
            </a:pP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6443663" y="5145088"/>
            <a:ext cx="2281237" cy="338137"/>
          </a:xfrm>
          <a:prstGeom prst="rect">
            <a:avLst/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  <a:endParaRPr lang="en-US" sz="2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3135313" y="5842000"/>
            <a:ext cx="2901950" cy="368300"/>
          </a:xfrm>
          <a:prstGeom prst="rect">
            <a:avLst/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Mathematical Model</a:t>
            </a:r>
            <a:endParaRPr lang="en-US" sz="2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2970213" y="4111625"/>
            <a:ext cx="3219450" cy="166687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   100(60) + 200(626.67)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s.t.  2(60) + 3(626.67) </a:t>
            </a:r>
            <a:r>
              <a:rPr lang="en-US" sz="20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2000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60                       </a:t>
            </a:r>
            <a:r>
              <a:rPr lang="en-US" sz="20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60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626.67   </a:t>
            </a:r>
            <a:r>
              <a:rPr lang="en-US" sz="20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720</a:t>
            </a:r>
          </a:p>
          <a:p>
            <a:pPr eaLnBrk="0" hangingPunct="0">
              <a:defRPr/>
            </a:pPr>
            <a:r>
              <a:rPr lang="en-US" sz="20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626.67   </a:t>
            </a:r>
            <a:r>
              <a:rPr lang="en-US" sz="20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0</a:t>
            </a:r>
            <a:endParaRPr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82956" name="Line 12"/>
          <p:cNvSpPr>
            <a:spLocks noChangeShapeType="1"/>
          </p:cNvSpPr>
          <p:nvPr/>
        </p:nvSpPr>
        <p:spPr bwMode="auto">
          <a:xfrm>
            <a:off x="4594225" y="3851275"/>
            <a:ext cx="0" cy="2444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957" name="Line 13"/>
          <p:cNvSpPr>
            <a:spLocks noChangeShapeType="1"/>
          </p:cNvSpPr>
          <p:nvPr/>
        </p:nvSpPr>
        <p:spPr bwMode="auto">
          <a:xfrm rot="-5400000">
            <a:off x="2843213" y="4498975"/>
            <a:ext cx="0" cy="2444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 rot="-5400000">
            <a:off x="6329363" y="4494212"/>
            <a:ext cx="0" cy="2444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013" y="1166813"/>
            <a:ext cx="8013700" cy="3151187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/>
              <a:t>		Ponderosa Development Corporation (PDC) is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a small real estate developer that builds only one style house.  The selling price of the house is $115,000.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Land for each house costs $55,000 and lumber,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supplies, and other materials run another $28,000 per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house.  Total labor costs are approximately $20,000 per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house.</a:t>
            </a:r>
          </a:p>
        </p:txBody>
      </p:sp>
    </p:spTree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288" y="1168400"/>
            <a:ext cx="7886700" cy="3386138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/>
              <a:t>		Ponderosa leases office space for $2,000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per month.  The cost of supplies, utilities, and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leased equipment runs another $3,000 per month. 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The one salesperson of PDC is paid a commission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of $2,000 on the sale of each house.  PDC has seven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permanent office employees whose monthly salaries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are given on the next slide.</a:t>
            </a:r>
          </a:p>
        </p:txBody>
      </p:sp>
    </p:spTree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209800" y="1204913"/>
            <a:ext cx="4819650" cy="386873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143000"/>
            <a:ext cx="7772400" cy="3843338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sz="1000"/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	</a:t>
            </a:r>
            <a:r>
              <a:rPr lang="en-US" u="sng"/>
              <a:t>Employee</a:t>
            </a:r>
            <a:r>
              <a:rPr lang="en-US"/>
              <a:t>            </a:t>
            </a:r>
            <a:r>
              <a:rPr lang="en-US" u="sng"/>
              <a:t>Monthly Salary</a:t>
            </a:r>
            <a:endParaRPr lang="en-US"/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       	President          	$10,000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            VP, Development         6,000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       	VP, Marketing        	    4,500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	Project Manager      	    5,500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	Controller           	    4,000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	Office Manager       	    3,000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	Receptionist         	    2,000</a:t>
            </a:r>
          </a:p>
        </p:txBody>
      </p:sp>
    </p:spTree>
  </p:cSld>
  <p:clrMapOvr>
    <a:masterClrMapping/>
  </p:clrMapOvr>
  <p:transition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772400" cy="491648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Question: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Identify all costs and denote the marginal cost and marginal revenue for each house.</a:t>
            </a:r>
          </a:p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Answer: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The monthly salaries total $35,000 and monthly office lease and supply costs total another $5,000.  This $40,000 is a monthly </a:t>
            </a:r>
            <a:r>
              <a:rPr lang="en-US" u="sng"/>
              <a:t>fixed cost</a:t>
            </a:r>
            <a:r>
              <a:rPr lang="en-US"/>
              <a:t>. 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The total cost of land, material, labor, and sales commission per house, $105,000, is the </a:t>
            </a:r>
            <a:r>
              <a:rPr lang="en-US" u="sng"/>
              <a:t>marginal cost</a:t>
            </a:r>
            <a:r>
              <a:rPr lang="en-US"/>
              <a:t> for a house. 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The selling price of $115,000 is the </a:t>
            </a:r>
            <a:r>
              <a:rPr lang="en-US" u="sng"/>
              <a:t>marginal</a:t>
            </a:r>
            <a:r>
              <a:rPr lang="en-US"/>
              <a:t> </a:t>
            </a:r>
            <a:r>
              <a:rPr lang="en-US" u="sng"/>
              <a:t>revenue</a:t>
            </a:r>
            <a:r>
              <a:rPr lang="en-US"/>
              <a:t> per house.</a:t>
            </a:r>
          </a:p>
        </p:txBody>
      </p:sp>
    </p:spTree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Ponderosa Development Corp.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8058150" cy="327183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Question: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Write the monthly cost function </a:t>
            </a:r>
            <a:r>
              <a:rPr lang="en-US" i="1"/>
              <a:t>c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), revenue 	function </a:t>
            </a:r>
            <a:r>
              <a:rPr lang="en-US" i="1"/>
              <a:t>r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), and profit function </a:t>
            </a:r>
            <a:r>
              <a:rPr lang="en-US" i="1"/>
              <a:t>p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).</a:t>
            </a:r>
          </a:p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Answer: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</a:t>
            </a:r>
            <a:r>
              <a:rPr lang="en-US" i="1"/>
              <a:t>c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= variable cost + fixed cost = 105,000</a:t>
            </a:r>
            <a:r>
              <a:rPr lang="en-US" i="1"/>
              <a:t>x</a:t>
            </a:r>
            <a:r>
              <a:rPr lang="en-US"/>
              <a:t> + 40,000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	</a:t>
            </a:r>
            <a:r>
              <a:rPr lang="en-US" i="1"/>
              <a:t>r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= 115,000</a:t>
            </a:r>
            <a:r>
              <a:rPr lang="en-US" i="1"/>
              <a:t>x</a:t>
            </a:r>
            <a:endParaRPr lang="en-US"/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	</a:t>
            </a:r>
            <a:r>
              <a:rPr lang="en-US" i="1"/>
              <a:t>p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= </a:t>
            </a:r>
            <a:r>
              <a:rPr lang="en-US" i="1"/>
              <a:t>r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- </a:t>
            </a:r>
            <a:r>
              <a:rPr lang="en-US" i="1"/>
              <a:t>c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= 10,000</a:t>
            </a:r>
            <a:r>
              <a:rPr lang="en-US" i="1"/>
              <a:t>x</a:t>
            </a:r>
            <a:r>
              <a:rPr lang="en-US"/>
              <a:t> - 40,000</a:t>
            </a:r>
          </a:p>
        </p:txBody>
      </p:sp>
    </p:spTree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18293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Question: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What is the </a:t>
            </a:r>
            <a:r>
              <a:rPr lang="en-US" u="sng"/>
              <a:t>breakeven point</a:t>
            </a:r>
            <a:r>
              <a:rPr lang="en-US"/>
              <a:t> for monthly sales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of the houses?</a:t>
            </a:r>
          </a:p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Answer: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</a:t>
            </a:r>
            <a:r>
              <a:rPr lang="en-US" i="1"/>
              <a:t>r </a:t>
            </a:r>
            <a:r>
              <a:rPr lang="en-US"/>
              <a:t>(</a:t>
            </a:r>
            <a:r>
              <a:rPr lang="en-US" i="1"/>
              <a:t>x </a:t>
            </a:r>
            <a:r>
              <a:rPr lang="en-US"/>
              <a:t>) = </a:t>
            </a:r>
            <a:r>
              <a:rPr lang="en-US" i="1"/>
              <a:t>c </a:t>
            </a:r>
            <a:r>
              <a:rPr lang="en-US"/>
              <a:t>(</a:t>
            </a:r>
            <a:r>
              <a:rPr lang="en-US" i="1"/>
              <a:t>x </a:t>
            </a:r>
            <a:r>
              <a:rPr lang="en-US"/>
              <a:t>)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115,000</a:t>
            </a:r>
            <a:r>
              <a:rPr lang="en-US" i="1"/>
              <a:t>x</a:t>
            </a:r>
            <a:r>
              <a:rPr lang="en-US"/>
              <a:t> = 105,000</a:t>
            </a:r>
            <a:r>
              <a:rPr lang="en-US" i="1"/>
              <a:t>x</a:t>
            </a:r>
            <a:r>
              <a:rPr lang="en-US"/>
              <a:t> + 40,000 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Solving,  </a:t>
            </a:r>
            <a:r>
              <a:rPr lang="en-US" i="1"/>
              <a:t>x</a:t>
            </a:r>
            <a:r>
              <a:rPr lang="en-US"/>
              <a:t> = 4.</a:t>
            </a:r>
          </a:p>
        </p:txBody>
      </p:sp>
    </p:spTree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5391150" y="2743200"/>
            <a:ext cx="3371850" cy="7048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8096250" cy="225583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Question: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	What is the monthly profit if 12 houses per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month are built and sold?</a:t>
            </a:r>
          </a:p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Answer: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	     </a:t>
            </a:r>
            <a:r>
              <a:rPr lang="en-US" i="1"/>
              <a:t>p </a:t>
            </a:r>
            <a:r>
              <a:rPr lang="en-US"/>
              <a:t>(12) = 10,000(12) - 40,000 =    $80,000 monthly profit</a:t>
            </a:r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687388" y="1104900"/>
            <a:ext cx="7759700" cy="3738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Analysis Phase of Decision-Making Process</a:t>
            </a:r>
          </a:p>
          <a:p>
            <a:pPr lvl="1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Quantitative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Analysis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analyst will concentrate on the quantitative facts or data associated with the problem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analyst will develop mathematical expressions that describe the objectives, constraints, and other relationships that exist in the problem</a:t>
            </a:r>
          </a:p>
          <a:p>
            <a:pPr lvl="2" indent="-342900" eaLnBrk="0" hangingPunct="0">
              <a:spcBef>
                <a:spcPct val="20000"/>
              </a:spcBef>
              <a:buClr>
                <a:srgbClr val="66FFFF"/>
              </a:buClr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analyst will use one or more quantitative methods to make a recommendation</a:t>
            </a:r>
          </a:p>
        </p:txBody>
      </p:sp>
      <p:sp>
        <p:nvSpPr>
          <p:cNvPr id="191491" name="Rectangle 3"/>
          <p:cNvSpPr>
            <a:spLocks noChangeArrowheads="1"/>
          </p:cNvSpPr>
          <p:nvPr/>
        </p:nvSpPr>
        <p:spPr bwMode="auto">
          <a:xfrm>
            <a:off x="533400" y="36513"/>
            <a:ext cx="8081963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Quantitative Analysis and Decision Making</a:t>
            </a:r>
          </a:p>
        </p:txBody>
      </p:sp>
    </p:spTree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72" name="Rectangle 220"/>
          <p:cNvSpPr>
            <a:spLocks noChangeArrowheads="1"/>
          </p:cNvSpPr>
          <p:nvPr/>
        </p:nvSpPr>
        <p:spPr bwMode="auto">
          <a:xfrm>
            <a:off x="590550" y="1206500"/>
            <a:ext cx="7962900" cy="4857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title"/>
          </p:nvPr>
        </p:nvSpPr>
        <p:spPr>
          <a:xfrm>
            <a:off x="698500" y="79375"/>
            <a:ext cx="7767638" cy="7620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en-US"/>
              <a:t>Example:  Ponderosa Development Corp.</a:t>
            </a:r>
          </a:p>
        </p:txBody>
      </p:sp>
      <p:sp>
        <p:nvSpPr>
          <p:cNvPr id="100429" name="Line 77"/>
          <p:cNvSpPr>
            <a:spLocks noChangeShapeType="1"/>
          </p:cNvSpPr>
          <p:nvPr/>
        </p:nvSpPr>
        <p:spPr bwMode="auto">
          <a:xfrm flipV="1">
            <a:off x="1905000" y="4427538"/>
            <a:ext cx="6210300" cy="31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0" name="Line 78"/>
          <p:cNvSpPr>
            <a:spLocks noChangeShapeType="1"/>
          </p:cNvSpPr>
          <p:nvPr/>
        </p:nvSpPr>
        <p:spPr bwMode="auto">
          <a:xfrm>
            <a:off x="1905000" y="3838575"/>
            <a:ext cx="6210300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3" name="Line 81"/>
          <p:cNvSpPr>
            <a:spLocks noChangeShapeType="1"/>
          </p:cNvSpPr>
          <p:nvPr/>
        </p:nvSpPr>
        <p:spPr bwMode="auto">
          <a:xfrm>
            <a:off x="1905000" y="2092325"/>
            <a:ext cx="6210300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5" name="Line 83"/>
          <p:cNvSpPr>
            <a:spLocks noChangeShapeType="1"/>
          </p:cNvSpPr>
          <p:nvPr/>
        </p:nvSpPr>
        <p:spPr bwMode="auto">
          <a:xfrm>
            <a:off x="1905000" y="1512888"/>
            <a:ext cx="1588" cy="34956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6" name="Line 84"/>
          <p:cNvSpPr>
            <a:spLocks noChangeShapeType="1"/>
          </p:cNvSpPr>
          <p:nvPr/>
        </p:nvSpPr>
        <p:spPr bwMode="auto">
          <a:xfrm>
            <a:off x="1814513" y="5008563"/>
            <a:ext cx="90487" cy="15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8" name="Line 86"/>
          <p:cNvSpPr>
            <a:spLocks noChangeShapeType="1"/>
          </p:cNvSpPr>
          <p:nvPr/>
        </p:nvSpPr>
        <p:spPr bwMode="auto">
          <a:xfrm>
            <a:off x="1814513" y="383857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39" name="Line 87"/>
          <p:cNvSpPr>
            <a:spLocks noChangeShapeType="1"/>
          </p:cNvSpPr>
          <p:nvPr/>
        </p:nvSpPr>
        <p:spPr bwMode="auto">
          <a:xfrm>
            <a:off x="1814513" y="325437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1" name="Line 89"/>
          <p:cNvSpPr>
            <a:spLocks noChangeShapeType="1"/>
          </p:cNvSpPr>
          <p:nvPr/>
        </p:nvSpPr>
        <p:spPr bwMode="auto">
          <a:xfrm>
            <a:off x="1814513" y="209232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2" name="Line 90"/>
          <p:cNvSpPr>
            <a:spLocks noChangeShapeType="1"/>
          </p:cNvSpPr>
          <p:nvPr/>
        </p:nvSpPr>
        <p:spPr bwMode="auto">
          <a:xfrm>
            <a:off x="1814513" y="1525588"/>
            <a:ext cx="90487" cy="15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3" name="Line 91"/>
          <p:cNvSpPr>
            <a:spLocks noChangeShapeType="1"/>
          </p:cNvSpPr>
          <p:nvPr/>
        </p:nvSpPr>
        <p:spPr bwMode="auto">
          <a:xfrm>
            <a:off x="1905000" y="5008563"/>
            <a:ext cx="6210300" cy="15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4" name="Line 92"/>
          <p:cNvSpPr>
            <a:spLocks noChangeShapeType="1"/>
          </p:cNvSpPr>
          <p:nvPr/>
        </p:nvSpPr>
        <p:spPr bwMode="auto">
          <a:xfrm flipV="1">
            <a:off x="1905000" y="5008563"/>
            <a:ext cx="1588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5" name="Line 93"/>
          <p:cNvSpPr>
            <a:spLocks noChangeShapeType="1"/>
          </p:cNvSpPr>
          <p:nvPr/>
        </p:nvSpPr>
        <p:spPr bwMode="auto">
          <a:xfrm flipV="1">
            <a:off x="2522538" y="5008563"/>
            <a:ext cx="1587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6" name="Line 94"/>
          <p:cNvSpPr>
            <a:spLocks noChangeShapeType="1"/>
          </p:cNvSpPr>
          <p:nvPr/>
        </p:nvSpPr>
        <p:spPr bwMode="auto">
          <a:xfrm flipV="1">
            <a:off x="3151188" y="5008563"/>
            <a:ext cx="1587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7" name="Line 95"/>
          <p:cNvSpPr>
            <a:spLocks noChangeShapeType="1"/>
          </p:cNvSpPr>
          <p:nvPr/>
        </p:nvSpPr>
        <p:spPr bwMode="auto">
          <a:xfrm flipH="1" flipV="1">
            <a:off x="3770313" y="5008563"/>
            <a:ext cx="3175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8" name="Line 96"/>
          <p:cNvSpPr>
            <a:spLocks noChangeShapeType="1"/>
          </p:cNvSpPr>
          <p:nvPr/>
        </p:nvSpPr>
        <p:spPr bwMode="auto">
          <a:xfrm flipV="1">
            <a:off x="4386263" y="5008563"/>
            <a:ext cx="1587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49" name="Line 97"/>
          <p:cNvSpPr>
            <a:spLocks noChangeShapeType="1"/>
          </p:cNvSpPr>
          <p:nvPr/>
        </p:nvSpPr>
        <p:spPr bwMode="auto">
          <a:xfrm flipV="1">
            <a:off x="5021263" y="5008563"/>
            <a:ext cx="1587" cy="777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0" name="Line 98"/>
          <p:cNvSpPr>
            <a:spLocks noChangeShapeType="1"/>
          </p:cNvSpPr>
          <p:nvPr/>
        </p:nvSpPr>
        <p:spPr bwMode="auto">
          <a:xfrm flipV="1">
            <a:off x="5634038" y="5008563"/>
            <a:ext cx="1587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1" name="Line 99"/>
          <p:cNvSpPr>
            <a:spLocks noChangeShapeType="1"/>
          </p:cNvSpPr>
          <p:nvPr/>
        </p:nvSpPr>
        <p:spPr bwMode="auto">
          <a:xfrm flipV="1">
            <a:off x="6251575" y="5008563"/>
            <a:ext cx="1588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2" name="Line 100"/>
          <p:cNvSpPr>
            <a:spLocks noChangeShapeType="1"/>
          </p:cNvSpPr>
          <p:nvPr/>
        </p:nvSpPr>
        <p:spPr bwMode="auto">
          <a:xfrm flipV="1">
            <a:off x="6867525" y="5008563"/>
            <a:ext cx="1588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3" name="Line 101"/>
          <p:cNvSpPr>
            <a:spLocks noChangeShapeType="1"/>
          </p:cNvSpPr>
          <p:nvPr/>
        </p:nvSpPr>
        <p:spPr bwMode="auto">
          <a:xfrm flipH="1" flipV="1">
            <a:off x="7499350" y="5008563"/>
            <a:ext cx="3175" cy="825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4" name="Line 102"/>
          <p:cNvSpPr>
            <a:spLocks noChangeShapeType="1"/>
          </p:cNvSpPr>
          <p:nvPr/>
        </p:nvSpPr>
        <p:spPr bwMode="auto">
          <a:xfrm flipV="1">
            <a:off x="8115300" y="5008563"/>
            <a:ext cx="1588" cy="873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59" name="Line 107"/>
          <p:cNvSpPr>
            <a:spLocks noChangeShapeType="1"/>
          </p:cNvSpPr>
          <p:nvPr/>
        </p:nvSpPr>
        <p:spPr bwMode="auto">
          <a:xfrm flipV="1">
            <a:off x="4386263" y="3336925"/>
            <a:ext cx="630237" cy="327025"/>
          </a:xfrm>
          <a:prstGeom prst="line">
            <a:avLst/>
          </a:prstGeom>
          <a:noFill/>
          <a:ln w="12700">
            <a:solidFill>
              <a:srgbClr val="618FFD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2010" name="Group 150"/>
          <p:cNvGrpSpPr>
            <a:grpSpLocks/>
          </p:cNvGrpSpPr>
          <p:nvPr/>
        </p:nvGrpSpPr>
        <p:grpSpPr bwMode="auto">
          <a:xfrm>
            <a:off x="1905000" y="1663700"/>
            <a:ext cx="6210300" cy="3344863"/>
            <a:chOff x="1200" y="1236"/>
            <a:chExt cx="3912" cy="2107"/>
          </a:xfrm>
        </p:grpSpPr>
        <p:sp>
          <p:nvSpPr>
            <p:cNvPr id="100463" name="Line 111"/>
            <p:cNvSpPr>
              <a:spLocks noChangeShapeType="1"/>
            </p:cNvSpPr>
            <p:nvPr/>
          </p:nvSpPr>
          <p:spPr bwMode="auto">
            <a:xfrm flipV="1">
              <a:off x="4326" y="1442"/>
              <a:ext cx="397" cy="214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2053" name="Group 149"/>
            <p:cNvGrpSpPr>
              <a:grpSpLocks/>
            </p:cNvGrpSpPr>
            <p:nvPr/>
          </p:nvGrpSpPr>
          <p:grpSpPr bwMode="auto">
            <a:xfrm>
              <a:off x="1200" y="1236"/>
              <a:ext cx="3912" cy="2107"/>
              <a:chOff x="1200" y="1236"/>
              <a:chExt cx="3912" cy="2107"/>
            </a:xfrm>
          </p:grpSpPr>
          <p:sp>
            <p:nvSpPr>
              <p:cNvPr id="100455" name="Line 103"/>
              <p:cNvSpPr>
                <a:spLocks noChangeShapeType="1"/>
              </p:cNvSpPr>
              <p:nvPr/>
            </p:nvSpPr>
            <p:spPr bwMode="auto">
              <a:xfrm flipV="1">
                <a:off x="1200" y="3129"/>
                <a:ext cx="389" cy="214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56" name="Line 104"/>
              <p:cNvSpPr>
                <a:spLocks noChangeShapeType="1"/>
              </p:cNvSpPr>
              <p:nvPr/>
            </p:nvSpPr>
            <p:spPr bwMode="auto">
              <a:xfrm flipV="1">
                <a:off x="1589" y="2923"/>
                <a:ext cx="396" cy="206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57" name="Line 105"/>
              <p:cNvSpPr>
                <a:spLocks noChangeShapeType="1"/>
              </p:cNvSpPr>
              <p:nvPr/>
            </p:nvSpPr>
            <p:spPr bwMode="auto">
              <a:xfrm flipV="1">
                <a:off x="1985" y="2709"/>
                <a:ext cx="389" cy="214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58" name="Line 106"/>
              <p:cNvSpPr>
                <a:spLocks noChangeShapeType="1"/>
              </p:cNvSpPr>
              <p:nvPr/>
            </p:nvSpPr>
            <p:spPr bwMode="auto">
              <a:xfrm flipV="1">
                <a:off x="2374" y="2496"/>
                <a:ext cx="389" cy="213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60" name="Line 108"/>
              <p:cNvSpPr>
                <a:spLocks noChangeShapeType="1"/>
              </p:cNvSpPr>
              <p:nvPr/>
            </p:nvSpPr>
            <p:spPr bwMode="auto">
              <a:xfrm flipV="1">
                <a:off x="3160" y="2076"/>
                <a:ext cx="389" cy="214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61" name="Line 109"/>
              <p:cNvSpPr>
                <a:spLocks noChangeShapeType="1"/>
              </p:cNvSpPr>
              <p:nvPr/>
            </p:nvSpPr>
            <p:spPr bwMode="auto">
              <a:xfrm flipV="1">
                <a:off x="3549" y="1870"/>
                <a:ext cx="389" cy="206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62" name="Line 110"/>
              <p:cNvSpPr>
                <a:spLocks noChangeShapeType="1"/>
              </p:cNvSpPr>
              <p:nvPr/>
            </p:nvSpPr>
            <p:spPr bwMode="auto">
              <a:xfrm flipV="1">
                <a:off x="3938" y="1656"/>
                <a:ext cx="388" cy="214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0464" name="Line 112"/>
              <p:cNvSpPr>
                <a:spLocks noChangeShapeType="1"/>
              </p:cNvSpPr>
              <p:nvPr/>
            </p:nvSpPr>
            <p:spPr bwMode="auto">
              <a:xfrm flipV="1">
                <a:off x="4723" y="1236"/>
                <a:ext cx="389" cy="206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42011" name="Group 148"/>
          <p:cNvGrpSpPr>
            <a:grpSpLocks/>
          </p:cNvGrpSpPr>
          <p:nvPr/>
        </p:nvGrpSpPr>
        <p:grpSpPr bwMode="auto">
          <a:xfrm>
            <a:off x="1905000" y="1827213"/>
            <a:ext cx="6210300" cy="3068637"/>
            <a:chOff x="1200" y="1339"/>
            <a:chExt cx="3912" cy="1933"/>
          </a:xfrm>
        </p:grpSpPr>
        <p:sp>
          <p:nvSpPr>
            <p:cNvPr id="100465" name="Line 113"/>
            <p:cNvSpPr>
              <a:spLocks noChangeShapeType="1"/>
            </p:cNvSpPr>
            <p:nvPr/>
          </p:nvSpPr>
          <p:spPr bwMode="auto">
            <a:xfrm flipV="1">
              <a:off x="1200" y="3074"/>
              <a:ext cx="389" cy="198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66" name="Line 114"/>
            <p:cNvSpPr>
              <a:spLocks noChangeShapeType="1"/>
            </p:cNvSpPr>
            <p:nvPr/>
          </p:nvSpPr>
          <p:spPr bwMode="auto">
            <a:xfrm flipV="1">
              <a:off x="1589" y="2884"/>
              <a:ext cx="396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67" name="Line 115"/>
            <p:cNvSpPr>
              <a:spLocks noChangeShapeType="1"/>
            </p:cNvSpPr>
            <p:nvPr/>
          </p:nvSpPr>
          <p:spPr bwMode="auto">
            <a:xfrm flipV="1">
              <a:off x="1985" y="2694"/>
              <a:ext cx="389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68" name="Line 116"/>
            <p:cNvSpPr>
              <a:spLocks noChangeShapeType="1"/>
            </p:cNvSpPr>
            <p:nvPr/>
          </p:nvSpPr>
          <p:spPr bwMode="auto">
            <a:xfrm flipV="1">
              <a:off x="2374" y="2496"/>
              <a:ext cx="389" cy="198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69" name="Line 117"/>
            <p:cNvSpPr>
              <a:spLocks noChangeShapeType="1"/>
            </p:cNvSpPr>
            <p:nvPr/>
          </p:nvSpPr>
          <p:spPr bwMode="auto">
            <a:xfrm flipV="1">
              <a:off x="2763" y="2305"/>
              <a:ext cx="397" cy="191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0" name="Line 118"/>
            <p:cNvSpPr>
              <a:spLocks noChangeShapeType="1"/>
            </p:cNvSpPr>
            <p:nvPr/>
          </p:nvSpPr>
          <p:spPr bwMode="auto">
            <a:xfrm flipV="1">
              <a:off x="3160" y="2115"/>
              <a:ext cx="389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1" name="Line 119"/>
            <p:cNvSpPr>
              <a:spLocks noChangeShapeType="1"/>
            </p:cNvSpPr>
            <p:nvPr/>
          </p:nvSpPr>
          <p:spPr bwMode="auto">
            <a:xfrm flipV="1">
              <a:off x="3549" y="1917"/>
              <a:ext cx="389" cy="198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2" name="Line 120"/>
            <p:cNvSpPr>
              <a:spLocks noChangeShapeType="1"/>
            </p:cNvSpPr>
            <p:nvPr/>
          </p:nvSpPr>
          <p:spPr bwMode="auto">
            <a:xfrm flipV="1">
              <a:off x="3938" y="1727"/>
              <a:ext cx="388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3" name="Line 121"/>
            <p:cNvSpPr>
              <a:spLocks noChangeShapeType="1"/>
            </p:cNvSpPr>
            <p:nvPr/>
          </p:nvSpPr>
          <p:spPr bwMode="auto">
            <a:xfrm flipV="1">
              <a:off x="4326" y="1537"/>
              <a:ext cx="397" cy="190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474" name="Line 122"/>
            <p:cNvSpPr>
              <a:spLocks noChangeShapeType="1"/>
            </p:cNvSpPr>
            <p:nvPr/>
          </p:nvSpPr>
          <p:spPr bwMode="auto">
            <a:xfrm flipV="1">
              <a:off x="4723" y="1339"/>
              <a:ext cx="389" cy="198"/>
            </a:xfrm>
            <a:prstGeom prst="line">
              <a:avLst/>
            </a:prstGeom>
            <a:noFill/>
            <a:ln w="3810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0475" name="Rectangle 123"/>
          <p:cNvSpPr>
            <a:spLocks noChangeArrowheads="1"/>
          </p:cNvSpPr>
          <p:nvPr/>
        </p:nvSpPr>
        <p:spPr bwMode="auto">
          <a:xfrm>
            <a:off x="1531938" y="4832350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76" name="Rectangle 124"/>
          <p:cNvSpPr>
            <a:spLocks noChangeArrowheads="1"/>
          </p:cNvSpPr>
          <p:nvPr/>
        </p:nvSpPr>
        <p:spPr bwMode="auto">
          <a:xfrm>
            <a:off x="1222375" y="4254500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77" name="Rectangle 125"/>
          <p:cNvSpPr>
            <a:spLocks noChangeArrowheads="1"/>
          </p:cNvSpPr>
          <p:nvPr/>
        </p:nvSpPr>
        <p:spPr bwMode="auto">
          <a:xfrm>
            <a:off x="1222375" y="3663950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78" name="Rectangle 126"/>
          <p:cNvSpPr>
            <a:spLocks noChangeArrowheads="1"/>
          </p:cNvSpPr>
          <p:nvPr/>
        </p:nvSpPr>
        <p:spPr bwMode="auto">
          <a:xfrm>
            <a:off x="1222375" y="3084513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79" name="Rectangle 127"/>
          <p:cNvSpPr>
            <a:spLocks noChangeArrowheads="1"/>
          </p:cNvSpPr>
          <p:nvPr/>
        </p:nvSpPr>
        <p:spPr bwMode="auto">
          <a:xfrm>
            <a:off x="1222375" y="2506663"/>
            <a:ext cx="457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0" name="Rectangle 128"/>
          <p:cNvSpPr>
            <a:spLocks noChangeArrowheads="1"/>
          </p:cNvSpPr>
          <p:nvPr/>
        </p:nvSpPr>
        <p:spPr bwMode="auto">
          <a:xfrm>
            <a:off x="1068388" y="1916113"/>
            <a:ext cx="609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1" name="Rectangle 129"/>
          <p:cNvSpPr>
            <a:spLocks noChangeArrowheads="1"/>
          </p:cNvSpPr>
          <p:nvPr/>
        </p:nvSpPr>
        <p:spPr bwMode="auto">
          <a:xfrm>
            <a:off x="1068388" y="1336675"/>
            <a:ext cx="609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1200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2" name="Rectangle 130"/>
          <p:cNvSpPr>
            <a:spLocks noChangeArrowheads="1"/>
          </p:cNvSpPr>
          <p:nvPr/>
        </p:nvSpPr>
        <p:spPr bwMode="auto">
          <a:xfrm>
            <a:off x="1827213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3" name="Rectangle 131"/>
          <p:cNvSpPr>
            <a:spLocks noChangeArrowheads="1"/>
          </p:cNvSpPr>
          <p:nvPr/>
        </p:nvSpPr>
        <p:spPr bwMode="auto">
          <a:xfrm>
            <a:off x="2444750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4" name="Rectangle 132"/>
          <p:cNvSpPr>
            <a:spLocks noChangeArrowheads="1"/>
          </p:cNvSpPr>
          <p:nvPr/>
        </p:nvSpPr>
        <p:spPr bwMode="auto">
          <a:xfrm>
            <a:off x="3074988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5" name="Rectangle 133"/>
          <p:cNvSpPr>
            <a:spLocks noChangeArrowheads="1"/>
          </p:cNvSpPr>
          <p:nvPr/>
        </p:nvSpPr>
        <p:spPr bwMode="auto">
          <a:xfrm>
            <a:off x="3692525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6" name="Rectangle 134"/>
          <p:cNvSpPr>
            <a:spLocks noChangeArrowheads="1"/>
          </p:cNvSpPr>
          <p:nvPr/>
        </p:nvSpPr>
        <p:spPr bwMode="auto">
          <a:xfrm>
            <a:off x="4308475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7" name="Rectangle 135"/>
          <p:cNvSpPr>
            <a:spLocks noChangeArrowheads="1"/>
          </p:cNvSpPr>
          <p:nvPr/>
        </p:nvSpPr>
        <p:spPr bwMode="auto">
          <a:xfrm>
            <a:off x="4938713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8" name="Rectangle 136"/>
          <p:cNvSpPr>
            <a:spLocks noChangeArrowheads="1"/>
          </p:cNvSpPr>
          <p:nvPr/>
        </p:nvSpPr>
        <p:spPr bwMode="auto">
          <a:xfrm>
            <a:off x="5556250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89" name="Rectangle 137"/>
          <p:cNvSpPr>
            <a:spLocks noChangeArrowheads="1"/>
          </p:cNvSpPr>
          <p:nvPr/>
        </p:nvSpPr>
        <p:spPr bwMode="auto">
          <a:xfrm>
            <a:off x="6173788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0" name="Rectangle 138"/>
          <p:cNvSpPr>
            <a:spLocks noChangeArrowheads="1"/>
          </p:cNvSpPr>
          <p:nvPr/>
        </p:nvSpPr>
        <p:spPr bwMode="auto">
          <a:xfrm>
            <a:off x="6791325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1" name="Rectangle 139"/>
          <p:cNvSpPr>
            <a:spLocks noChangeArrowheads="1"/>
          </p:cNvSpPr>
          <p:nvPr/>
        </p:nvSpPr>
        <p:spPr bwMode="auto">
          <a:xfrm>
            <a:off x="7421563" y="5183188"/>
            <a:ext cx="152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2" name="Rectangle 140"/>
          <p:cNvSpPr>
            <a:spLocks noChangeArrowheads="1"/>
          </p:cNvSpPr>
          <p:nvPr/>
        </p:nvSpPr>
        <p:spPr bwMode="auto">
          <a:xfrm>
            <a:off x="7961313" y="5183188"/>
            <a:ext cx="30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3" name="Rectangle 141"/>
          <p:cNvSpPr>
            <a:spLocks noChangeArrowheads="1"/>
          </p:cNvSpPr>
          <p:nvPr/>
        </p:nvSpPr>
        <p:spPr bwMode="auto">
          <a:xfrm>
            <a:off x="3144838" y="5576888"/>
            <a:ext cx="36861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Number of Houses Sold (x)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494" name="Rectangle 142"/>
          <p:cNvSpPr>
            <a:spLocks noChangeArrowheads="1"/>
          </p:cNvSpPr>
          <p:nvPr/>
        </p:nvSpPr>
        <p:spPr bwMode="auto">
          <a:xfrm rot="16200000">
            <a:off x="-612775" y="3124200"/>
            <a:ext cx="28924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Thousands of Dollars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 flipV="1">
            <a:off x="4386263" y="3663950"/>
            <a:ext cx="0" cy="1295400"/>
          </a:xfrm>
          <a:prstGeom prst="line">
            <a:avLst/>
          </a:prstGeom>
          <a:noFill/>
          <a:ln w="12700">
            <a:solidFill>
              <a:srgbClr val="FFFFFF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4533900" y="4471988"/>
            <a:ext cx="3883025" cy="4270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b="1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Break-Even Point = 4 Houses</a:t>
            </a:r>
          </a:p>
        </p:txBody>
      </p:sp>
      <p:sp>
        <p:nvSpPr>
          <p:cNvPr id="100495" name="Oval 143"/>
          <p:cNvSpPr>
            <a:spLocks noChangeArrowheads="1"/>
          </p:cNvSpPr>
          <p:nvPr/>
        </p:nvSpPr>
        <p:spPr bwMode="auto">
          <a:xfrm>
            <a:off x="4310063" y="3621088"/>
            <a:ext cx="136525" cy="1158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96" name="Line 144"/>
          <p:cNvSpPr>
            <a:spLocks noChangeShapeType="1"/>
          </p:cNvSpPr>
          <p:nvPr/>
        </p:nvSpPr>
        <p:spPr bwMode="auto">
          <a:xfrm>
            <a:off x="1905000" y="1520825"/>
            <a:ext cx="6210300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97" name="Line 145"/>
          <p:cNvSpPr>
            <a:spLocks noChangeShapeType="1"/>
          </p:cNvSpPr>
          <p:nvPr/>
        </p:nvSpPr>
        <p:spPr bwMode="auto">
          <a:xfrm flipV="1">
            <a:off x="1905000" y="3251200"/>
            <a:ext cx="6215063" cy="31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498" name="AutoShape 146"/>
          <p:cNvSpPr>
            <a:spLocks noChangeArrowheads="1"/>
          </p:cNvSpPr>
          <p:nvPr/>
        </p:nvSpPr>
        <p:spPr bwMode="auto">
          <a:xfrm>
            <a:off x="5751513" y="3454400"/>
            <a:ext cx="2571750" cy="838200"/>
          </a:xfrm>
          <a:prstGeom prst="wedgeRoundRectCallout">
            <a:avLst>
              <a:gd name="adj1" fmla="val -49875"/>
              <a:gd name="adj2" fmla="val -100000"/>
              <a:gd name="adj3" fmla="val 16667"/>
            </a:avLst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Total Cost = </a:t>
            </a:r>
          </a:p>
          <a:p>
            <a:pPr eaLnBrk="0" hangingPunct="0"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40,000 + 105,000x</a:t>
            </a:r>
            <a:endParaRPr lang="en-US" sz="2000">
              <a:latin typeface="Arial Narrow" pitchFamily="34" charset="0"/>
            </a:endParaRPr>
          </a:p>
        </p:txBody>
      </p:sp>
      <p:sp>
        <p:nvSpPr>
          <p:cNvPr id="100499" name="AutoShape 147"/>
          <p:cNvSpPr>
            <a:spLocks noChangeArrowheads="1"/>
          </p:cNvSpPr>
          <p:nvPr/>
        </p:nvSpPr>
        <p:spPr bwMode="auto">
          <a:xfrm>
            <a:off x="3103563" y="1682750"/>
            <a:ext cx="2571750" cy="838200"/>
          </a:xfrm>
          <a:prstGeom prst="wedgeRoundRectCallout">
            <a:avLst>
              <a:gd name="adj1" fmla="val 76792"/>
              <a:gd name="adj2" fmla="val 52273"/>
              <a:gd name="adj3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Total Revenue =</a:t>
            </a:r>
          </a:p>
          <a:p>
            <a:pPr eaLnBrk="0" hangingPunct="0"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115,000x</a:t>
            </a:r>
          </a:p>
        </p:txBody>
      </p:sp>
      <p:sp>
        <p:nvSpPr>
          <p:cNvPr id="100573" name="Line 221"/>
          <p:cNvSpPr>
            <a:spLocks noChangeShapeType="1"/>
          </p:cNvSpPr>
          <p:nvPr/>
        </p:nvSpPr>
        <p:spPr bwMode="auto">
          <a:xfrm>
            <a:off x="1814513" y="442912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574" name="Line 222"/>
          <p:cNvSpPr>
            <a:spLocks noChangeShapeType="1"/>
          </p:cNvSpPr>
          <p:nvPr/>
        </p:nvSpPr>
        <p:spPr bwMode="auto">
          <a:xfrm>
            <a:off x="1814513" y="2682875"/>
            <a:ext cx="9048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575" name="Line 223"/>
          <p:cNvSpPr>
            <a:spLocks noChangeShapeType="1"/>
          </p:cNvSpPr>
          <p:nvPr/>
        </p:nvSpPr>
        <p:spPr bwMode="auto">
          <a:xfrm flipV="1">
            <a:off x="1905000" y="2679700"/>
            <a:ext cx="6205538" cy="31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Using Excel for Breakeven Analysis</a:t>
            </a:r>
          </a:p>
        </p:txBody>
      </p:sp>
      <p:sp>
        <p:nvSpPr>
          <p:cNvPr id="219139" name="Rectangle 3"/>
          <p:cNvSpPr>
            <a:spLocks noChangeArrowheads="1"/>
          </p:cNvSpPr>
          <p:nvPr/>
        </p:nvSpPr>
        <p:spPr bwMode="auto">
          <a:xfrm>
            <a:off x="687388" y="1104900"/>
            <a:ext cx="7886700" cy="2890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spreadsheet software package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such as </a:t>
            </a:r>
            <a:r>
              <a:rPr lang="en-US" sz="2400" i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Microsoft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i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Excel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can be used to perform a quantitative analysis of Ponderosa Development Corporation.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We will enter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problem data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in the top portion of the spreadsheet.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The bottom of the spreadsheet will be used for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model development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Ponderosa Development Corp.</a:t>
            </a:r>
          </a:p>
        </p:txBody>
      </p:sp>
      <p:sp>
        <p:nvSpPr>
          <p:cNvPr id="220163" name="Rectangle 3"/>
          <p:cNvSpPr>
            <a:spLocks noChangeArrowheads="1"/>
          </p:cNvSpPr>
          <p:nvPr/>
        </p:nvSpPr>
        <p:spPr bwMode="auto">
          <a:xfrm>
            <a:off x="687388" y="1104900"/>
            <a:ext cx="788670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 Spreadsheet</a:t>
            </a:r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13" y="1670050"/>
            <a:ext cx="5005387" cy="332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Ponderosa Development Corp.</a:t>
            </a:r>
          </a:p>
        </p:txBody>
      </p:sp>
      <p:sp>
        <p:nvSpPr>
          <p:cNvPr id="221187" name="Rectangle 3"/>
          <p:cNvSpPr>
            <a:spLocks noChangeArrowheads="1"/>
          </p:cNvSpPr>
          <p:nvPr/>
        </p:nvSpPr>
        <p:spPr bwMode="auto">
          <a:xfrm>
            <a:off x="687388" y="1104900"/>
            <a:ext cx="7886700" cy="1557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Question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What is the monthly profit if 12 houses are built and sold per month?</a:t>
            </a: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Ponderosa Development Corp.</a:t>
            </a:r>
          </a:p>
        </p:txBody>
      </p:sp>
      <p:sp>
        <p:nvSpPr>
          <p:cNvPr id="222211" name="Rectangle 3"/>
          <p:cNvSpPr>
            <a:spLocks noChangeArrowheads="1"/>
          </p:cNvSpPr>
          <p:nvPr/>
        </p:nvSpPr>
        <p:spPr bwMode="auto">
          <a:xfrm>
            <a:off x="687388" y="1104900"/>
            <a:ext cx="788670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Spreadsheet Solution</a:t>
            </a: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213" y="1670050"/>
            <a:ext cx="5005387" cy="332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Ponderosa Development Corp.</a:t>
            </a:r>
          </a:p>
        </p:txBody>
      </p:sp>
      <p:sp>
        <p:nvSpPr>
          <p:cNvPr id="223235" name="Rectangle 3"/>
          <p:cNvSpPr>
            <a:spLocks noChangeArrowheads="1"/>
          </p:cNvSpPr>
          <p:nvPr/>
        </p:nvSpPr>
        <p:spPr bwMode="auto">
          <a:xfrm>
            <a:off x="687388" y="1104900"/>
            <a:ext cx="7886700" cy="4529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Question: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What is the breakeven point for monthly sales      of the houses?</a:t>
            </a: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Spreadsheet Solution: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One way to determine the break-even point using a spreadsheet is to use the </a:t>
            </a:r>
            <a:r>
              <a:rPr lang="en-US" sz="2400" u="sng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Goal Seek</a:t>
            </a:r>
            <a:r>
              <a:rPr lang="en-US" sz="2400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tool.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i="1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Microsoft Excel</a:t>
            </a:r>
            <a:r>
              <a:rPr lang="en-US" sz="2400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‘s Goal Seek tool allows the user to determine the value for an </a:t>
            </a:r>
            <a:r>
              <a:rPr lang="en-US" sz="2400" u="sng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 cell</a:t>
            </a:r>
            <a:r>
              <a:rPr lang="en-US" sz="2400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that will cause the </a:t>
            </a:r>
            <a:r>
              <a:rPr lang="en-US" sz="2400" u="sng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 cell</a:t>
            </a:r>
            <a:r>
              <a:rPr lang="en-US" sz="2400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 equal some specified value.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>
                <a:solidFill>
                  <a:srgbClr val="FFFFF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our case, the goal is to set Total Profit to zero by seeking an appropriate value for Sales Volume.</a:t>
            </a:r>
          </a:p>
        </p:txBody>
      </p:sp>
    </p:spTree>
  </p:cSld>
  <p:clrMapOvr>
    <a:masterClrMapping/>
  </p:clrMapOvr>
  <p:transition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Ponderosa Development Corp.</a:t>
            </a:r>
          </a:p>
        </p:txBody>
      </p:sp>
      <p:sp>
        <p:nvSpPr>
          <p:cNvPr id="224259" name="Rectangle 3"/>
          <p:cNvSpPr>
            <a:spLocks noChangeArrowheads="1"/>
          </p:cNvSpPr>
          <p:nvPr/>
        </p:nvSpPr>
        <p:spPr bwMode="auto">
          <a:xfrm>
            <a:off x="687388" y="1104900"/>
            <a:ext cx="7886700" cy="431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Spreadsheet Solution:  Goal Seek Approach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Using </a:t>
            </a:r>
            <a:r>
              <a:rPr lang="en-US" sz="2400" i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Excel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’s </a:t>
            </a:r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Goal Seek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 Tool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1: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Select the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Tools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menu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2: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Choose the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Goal Seek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option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3: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When the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Goal Seek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dialog box appears: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	       Enter B9 in the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Set cell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box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	       Enter 0 in the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To value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box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	       Enter B6 in the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By changing cell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box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	       Click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OK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Ponderosa Development Corp.</a:t>
            </a:r>
          </a:p>
        </p:txBody>
      </p:sp>
      <p:sp>
        <p:nvSpPr>
          <p:cNvPr id="225283" name="Rectangle 3"/>
          <p:cNvSpPr>
            <a:spLocks noChangeArrowheads="1"/>
          </p:cNvSpPr>
          <p:nvPr/>
        </p:nvSpPr>
        <p:spPr bwMode="auto">
          <a:xfrm>
            <a:off x="687388" y="1104900"/>
            <a:ext cx="7886700" cy="1150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Spreadsheet Solution:  Goal Seek Approach        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       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Completed Goal Seek Dialog Box</a:t>
            </a:r>
          </a:p>
        </p:txBody>
      </p:sp>
      <p:grpSp>
        <p:nvGrpSpPr>
          <p:cNvPr id="49156" name="Group 4"/>
          <p:cNvGrpSpPr>
            <a:grpSpLocks/>
          </p:cNvGrpSpPr>
          <p:nvPr/>
        </p:nvGrpSpPr>
        <p:grpSpPr bwMode="auto">
          <a:xfrm>
            <a:off x="2317750" y="2343150"/>
            <a:ext cx="4654550" cy="2914650"/>
            <a:chOff x="1460" y="1704"/>
            <a:chExt cx="2932" cy="1836"/>
          </a:xfrm>
        </p:grpSpPr>
        <p:pic>
          <p:nvPicPr>
            <p:cNvPr id="49157" name="Picture 5" descr="C:\Slides\QMB9ppt\GoalSeek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0" y="1728"/>
              <a:ext cx="2925" cy="18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286" name="Rectangle 6"/>
            <p:cNvSpPr>
              <a:spLocks noChangeArrowheads="1"/>
            </p:cNvSpPr>
            <p:nvPr/>
          </p:nvSpPr>
          <p:spPr bwMode="auto">
            <a:xfrm>
              <a:off x="1464" y="1704"/>
              <a:ext cx="2928" cy="1836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zo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Ponderosa Development Corp.</a:t>
            </a:r>
          </a:p>
        </p:txBody>
      </p:sp>
      <p:sp>
        <p:nvSpPr>
          <p:cNvPr id="226307" name="Rectangle 3"/>
          <p:cNvSpPr>
            <a:spLocks noChangeArrowheads="1"/>
          </p:cNvSpPr>
          <p:nvPr/>
        </p:nvSpPr>
        <p:spPr bwMode="auto">
          <a:xfrm>
            <a:off x="687388" y="1104900"/>
            <a:ext cx="78867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Spreadsheet Solution:  Goal Seek Approach	          </a:t>
            </a:r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1695450"/>
            <a:ext cx="5033963" cy="332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552450" y="1270000"/>
            <a:ext cx="8077200" cy="3333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Quantitative Methods in Practice</a:t>
            </a:r>
          </a:p>
        </p:txBody>
      </p:sp>
      <p:sp>
        <p:nvSpPr>
          <p:cNvPr id="180227" name="Rectangle 3"/>
          <p:cNvSpPr>
            <a:spLocks noChangeArrowheads="1"/>
          </p:cNvSpPr>
          <p:nvPr/>
        </p:nvSpPr>
        <p:spPr bwMode="auto">
          <a:xfrm>
            <a:off x="687388" y="1422400"/>
            <a:ext cx="3867150" cy="3106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Linear Programming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Integer Linear Programming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PERT/CPM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Inventory Models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Waiting Line Models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Simulation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4703763" y="1420813"/>
            <a:ext cx="3975100" cy="2960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Decision Analysis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Goal Programming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Analytic Hierarchy Process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Forecasting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Markov-Process Models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Dynamic Programming</a:t>
            </a:r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6513"/>
            <a:ext cx="8081963" cy="814387"/>
          </a:xfrm>
        </p:spPr>
        <p:txBody>
          <a:bodyPr/>
          <a:lstStyle/>
          <a:p>
            <a:pPr>
              <a:defRPr/>
            </a:pPr>
            <a:r>
              <a:rPr lang="en-US"/>
              <a:t>Quantitative Analysis and Decision Making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284003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Potential Reasons for a Quantitative Analysis Approach to Decision Making</a:t>
            </a:r>
          </a:p>
          <a:p>
            <a:pPr lvl="1">
              <a:defRPr/>
            </a:pPr>
            <a:r>
              <a:rPr lang="en-US"/>
              <a:t>The problem is </a:t>
            </a:r>
            <a:r>
              <a:rPr lang="en-US" u="sng"/>
              <a:t>complex</a:t>
            </a:r>
            <a:r>
              <a:rPr lang="en-US"/>
              <a:t>.</a:t>
            </a:r>
          </a:p>
          <a:p>
            <a:pPr lvl="1">
              <a:defRPr/>
            </a:pPr>
            <a:r>
              <a:rPr lang="en-US"/>
              <a:t>The problem is very </a:t>
            </a:r>
            <a:r>
              <a:rPr lang="en-US" u="sng"/>
              <a:t>important</a:t>
            </a:r>
            <a:r>
              <a:rPr lang="en-US"/>
              <a:t>.</a:t>
            </a:r>
          </a:p>
          <a:p>
            <a:pPr lvl="1">
              <a:defRPr/>
            </a:pPr>
            <a:r>
              <a:rPr lang="en-US"/>
              <a:t>The problem is </a:t>
            </a:r>
            <a:r>
              <a:rPr lang="en-US" u="sng"/>
              <a:t>new</a:t>
            </a:r>
            <a:r>
              <a:rPr lang="en-US"/>
              <a:t>.</a:t>
            </a:r>
          </a:p>
          <a:p>
            <a:pPr lvl="1">
              <a:defRPr/>
            </a:pPr>
            <a:r>
              <a:rPr lang="en-US"/>
              <a:t>The problem is </a:t>
            </a:r>
            <a:r>
              <a:rPr lang="en-US" u="sng"/>
              <a:t>repetitive</a:t>
            </a:r>
            <a:r>
              <a:rPr lang="en-US"/>
              <a:t>.</a:t>
            </a:r>
          </a:p>
        </p:txBody>
      </p:sp>
    </p:spTree>
  </p:cSld>
  <p:clrMapOvr>
    <a:masterClrMapping/>
  </p:clrMapOvr>
  <p:transition>
    <p:zoom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i="1"/>
              <a:t>The Management Scientist</a:t>
            </a:r>
            <a:r>
              <a:rPr lang="en-US"/>
              <a:t> Software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47783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12 Modules</a:t>
            </a:r>
          </a:p>
        </p:txBody>
      </p:sp>
      <p:grpSp>
        <p:nvGrpSpPr>
          <p:cNvPr id="52228" name="Group 6"/>
          <p:cNvGrpSpPr>
            <a:grpSpLocks/>
          </p:cNvGrpSpPr>
          <p:nvPr/>
        </p:nvGrpSpPr>
        <p:grpSpPr bwMode="auto">
          <a:xfrm>
            <a:off x="781050" y="1676400"/>
            <a:ext cx="7772400" cy="3848100"/>
            <a:chOff x="492" y="1056"/>
            <a:chExt cx="4896" cy="2424"/>
          </a:xfrm>
        </p:grpSpPr>
        <p:pic>
          <p:nvPicPr>
            <p:cNvPr id="52229" name="Picture 4" descr="C:\Slides\QMB9ppt\TMS6menu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" y="1068"/>
              <a:ext cx="4885" cy="2412"/>
            </a:xfrm>
            <a:prstGeom prst="rect">
              <a:avLst/>
            </a:prstGeom>
            <a:noFill/>
            <a:ln w="28575">
              <a:solidFill>
                <a:srgbClr val="66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7157" name="Rectangle 5"/>
            <p:cNvSpPr>
              <a:spLocks noChangeArrowheads="1"/>
            </p:cNvSpPr>
            <p:nvPr/>
          </p:nvSpPr>
          <p:spPr bwMode="auto">
            <a:xfrm>
              <a:off x="492" y="1056"/>
              <a:ext cx="4896" cy="2412"/>
            </a:xfrm>
            <a:prstGeom prst="rect">
              <a:avLst/>
            </a:prstGeom>
            <a:noFill/>
            <a:ln w="28575">
              <a:solidFill>
                <a:srgbClr val="66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6513"/>
            <a:ext cx="8081963" cy="814387"/>
          </a:xfrm>
        </p:spPr>
        <p:txBody>
          <a:bodyPr/>
          <a:lstStyle/>
          <a:p>
            <a:pPr>
              <a:defRPr/>
            </a:pPr>
            <a:r>
              <a:rPr lang="en-US"/>
              <a:t>Quantitative Analysis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2433638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6FFFF"/>
                </a:solidFill>
              </a:rPr>
              <a:t>Quantitative Analysis Process</a:t>
            </a:r>
          </a:p>
          <a:p>
            <a:pPr lvl="1">
              <a:defRPr/>
            </a:pPr>
            <a:r>
              <a:rPr lang="en-US"/>
              <a:t>Model Development</a:t>
            </a:r>
          </a:p>
          <a:p>
            <a:pPr lvl="1">
              <a:defRPr/>
            </a:pPr>
            <a:r>
              <a:rPr lang="en-US"/>
              <a:t>Data Preparation</a:t>
            </a:r>
          </a:p>
          <a:p>
            <a:pPr lvl="1">
              <a:defRPr/>
            </a:pPr>
            <a:r>
              <a:rPr lang="en-US"/>
              <a:t>Model Solution</a:t>
            </a:r>
          </a:p>
          <a:p>
            <a:pPr lvl="1">
              <a:defRPr/>
            </a:pPr>
            <a:r>
              <a:rPr lang="en-US"/>
              <a:t>Report Generation</a:t>
            </a:r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6613" y="204788"/>
            <a:ext cx="7475537" cy="509587"/>
          </a:xfrm>
        </p:spPr>
        <p:txBody>
          <a:bodyPr/>
          <a:lstStyle/>
          <a:p>
            <a:pPr>
              <a:defRPr/>
            </a:pPr>
            <a:r>
              <a:rPr lang="en-US"/>
              <a:t>Model Development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1103313"/>
            <a:ext cx="8058150" cy="5214937"/>
          </a:xfrm>
        </p:spPr>
        <p:txBody>
          <a:bodyPr/>
          <a:lstStyle/>
          <a:p>
            <a:pPr>
              <a:defRPr/>
            </a:pPr>
            <a:r>
              <a:rPr lang="en-US" b="1" dirty="0"/>
              <a:t>Models</a:t>
            </a:r>
            <a:r>
              <a:rPr lang="en-US" dirty="0"/>
              <a:t> are representations of real objects or situations</a:t>
            </a:r>
          </a:p>
          <a:p>
            <a:pPr>
              <a:defRPr/>
            </a:pPr>
            <a:r>
              <a:rPr lang="en-US" dirty="0"/>
              <a:t>Three forms of models are: </a:t>
            </a:r>
          </a:p>
          <a:p>
            <a:pPr lvl="1">
              <a:defRPr/>
            </a:pPr>
            <a:r>
              <a:rPr lang="en-US" b="1" dirty="0"/>
              <a:t>Iconic models </a:t>
            </a:r>
            <a:r>
              <a:rPr lang="en-US" dirty="0"/>
              <a:t>- physical replicas (scalar representations) of real </a:t>
            </a:r>
            <a:r>
              <a:rPr lang="en-US" dirty="0" smtClean="0"/>
              <a:t>objects (Model Airplane)</a:t>
            </a:r>
            <a:endParaRPr lang="en-US" dirty="0"/>
          </a:p>
          <a:p>
            <a:pPr lvl="1">
              <a:defRPr/>
            </a:pPr>
            <a:r>
              <a:rPr lang="en-US" b="1" dirty="0"/>
              <a:t>Analog models </a:t>
            </a:r>
            <a:r>
              <a:rPr lang="en-US" dirty="0"/>
              <a:t>- physical in form, but do not physically resemble the object being </a:t>
            </a:r>
            <a:r>
              <a:rPr lang="en-US" dirty="0" smtClean="0"/>
              <a:t>modeled (automobile speedometer)</a:t>
            </a:r>
            <a:endParaRPr lang="en-US" dirty="0"/>
          </a:p>
          <a:p>
            <a:pPr lvl="1">
              <a:defRPr/>
            </a:pPr>
            <a:r>
              <a:rPr lang="en-US" b="1" dirty="0"/>
              <a:t>Mathematical models </a:t>
            </a:r>
            <a:r>
              <a:rPr lang="en-US" dirty="0"/>
              <a:t>- represent real world problems through a system of mathematical formulas and expressions based on key assumptions, estimates, or statistical </a:t>
            </a:r>
            <a:r>
              <a:rPr lang="en-US" dirty="0" smtClean="0"/>
              <a:t>analyses (Profit=$10 x Quantity)</a:t>
            </a: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Advantages of Models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589338"/>
          </a:xfrm>
        </p:spPr>
        <p:txBody>
          <a:bodyPr/>
          <a:lstStyle/>
          <a:p>
            <a:pPr>
              <a:defRPr/>
            </a:pPr>
            <a:r>
              <a:rPr lang="en-US" dirty="0"/>
              <a:t>Generally, experimenting with models (compared to experimenting with the real situation):</a:t>
            </a:r>
          </a:p>
          <a:p>
            <a:pPr lvl="1">
              <a:defRPr/>
            </a:pPr>
            <a:r>
              <a:rPr lang="en-US" dirty="0"/>
              <a:t>requires </a:t>
            </a:r>
            <a:r>
              <a:rPr lang="en-US" u="sng" dirty="0"/>
              <a:t>less time</a:t>
            </a:r>
          </a:p>
          <a:p>
            <a:pPr lvl="1">
              <a:defRPr/>
            </a:pPr>
            <a:r>
              <a:rPr lang="en-US" dirty="0"/>
              <a:t>is </a:t>
            </a:r>
            <a:r>
              <a:rPr lang="en-US" u="sng" dirty="0"/>
              <a:t>less expensive</a:t>
            </a:r>
          </a:p>
          <a:p>
            <a:pPr lvl="1">
              <a:defRPr/>
            </a:pPr>
            <a:r>
              <a:rPr lang="en-US" dirty="0"/>
              <a:t>involves </a:t>
            </a:r>
            <a:r>
              <a:rPr lang="en-US" u="sng" dirty="0"/>
              <a:t>less risk</a:t>
            </a:r>
          </a:p>
          <a:p>
            <a:pPr>
              <a:defRPr/>
            </a:pPr>
            <a:r>
              <a:rPr lang="en-US" dirty="0"/>
              <a:t>The more closely the model represents the real situation, the </a:t>
            </a:r>
            <a:r>
              <a:rPr lang="en-US" dirty="0" smtClean="0"/>
              <a:t>more accurate </a:t>
            </a:r>
            <a:r>
              <a:rPr lang="en-US" dirty="0"/>
              <a:t>the conclusions and predictions will be.</a:t>
            </a:r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Mathematical Models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28713"/>
            <a:ext cx="8348663" cy="2884487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b="1" dirty="0"/>
              <a:t>Objective Function </a:t>
            </a:r>
            <a:r>
              <a:rPr lang="en-US" dirty="0"/>
              <a:t>– a mathematical expression that describes the problem’s objective, such as maximizing profit or minimizing cost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cs typeface="Times New Roman" pitchFamily="18" charset="0"/>
              </a:rPr>
              <a:t>Consider a simple production problem.  Suppose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denotes the number of units produced and sold each week, and the firm’s objective is to maximize total weekly profit. With a profit of $10 per unit, the objective function is 10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EMBS2_CH02b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EMBS2_CH02b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lnDef>
  </a:objectDefaults>
  <a:extraClrSchemeLst>
    <a:extraClrScheme>
      <a:clrScheme name="EMBS2_CH02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BS2_CH02b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BS2_CH02b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BS2_CH02b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BS2_CH02b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BS2_CH02b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BS2_CH02b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C:\Slides\EMBS2ppt\EMBS2_CH02b.PPT</Template>
  <TotalTime>1907</TotalTime>
  <Pages>36</Pages>
  <Words>1721</Words>
  <Application>Microsoft Office PowerPoint</Application>
  <PresentationFormat>On-screen Show (4:3)</PresentationFormat>
  <Paragraphs>403</Paragraphs>
  <Slides>50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8" baseType="lpstr">
      <vt:lpstr>Book Antiqua</vt:lpstr>
      <vt:lpstr>Arial</vt:lpstr>
      <vt:lpstr>Monotype Sorts</vt:lpstr>
      <vt:lpstr>Times New Roman</vt:lpstr>
      <vt:lpstr>Calibri</vt:lpstr>
      <vt:lpstr>Arial Narrow</vt:lpstr>
      <vt:lpstr>Wingdings</vt:lpstr>
      <vt:lpstr>EMBS2_CH02b</vt:lpstr>
      <vt:lpstr>Problem Solving and Decision Making</vt:lpstr>
      <vt:lpstr>PowerPoint Presentation</vt:lpstr>
      <vt:lpstr>PowerPoint Presentation</vt:lpstr>
      <vt:lpstr>PowerPoint Presentation</vt:lpstr>
      <vt:lpstr>Quantitative Analysis and Decision Making</vt:lpstr>
      <vt:lpstr>Quantitative Analysis</vt:lpstr>
      <vt:lpstr>Model Development</vt:lpstr>
      <vt:lpstr>Advantages of Models</vt:lpstr>
      <vt:lpstr>Mathematical Models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Transforming Model Inputs into Output</vt:lpstr>
      <vt:lpstr>Data Preparation</vt:lpstr>
      <vt:lpstr>Model Solution</vt:lpstr>
      <vt:lpstr>PowerPoint Presentation</vt:lpstr>
      <vt:lpstr>Model Solution </vt:lpstr>
      <vt:lpstr>Model Testing and Validation</vt:lpstr>
      <vt:lpstr>Report Generation</vt:lpstr>
      <vt:lpstr>Implementation and Follow-Up</vt:lpstr>
      <vt:lpstr>Models of Cost, Revenue, and Profit</vt:lpstr>
      <vt:lpstr>Example:  Iron Works, Inc.</vt:lpstr>
      <vt:lpstr>Example:  Iron Works, Inc.</vt:lpstr>
      <vt:lpstr>Example:  Iron Works, Inc.</vt:lpstr>
      <vt:lpstr>Example:  Iron Works, Inc.</vt:lpstr>
      <vt:lpstr>Example:  Iron Works, Inc.</vt:lpstr>
      <vt:lpstr>Example:  Iron Works, Inc.</vt:lpstr>
      <vt:lpstr>Example:  Iron Works, Inc.</vt:lpstr>
      <vt:lpstr>Example:  Iron Works, Inc.</vt:lpstr>
      <vt:lpstr>Example:  Ponderosa Development Corp.</vt:lpstr>
      <vt:lpstr>Example:  Ponderosa Development Corp.</vt:lpstr>
      <vt:lpstr>Example:  Ponderosa Development Corp.</vt:lpstr>
      <vt:lpstr>Example:  Ponderosa Development Corp.</vt:lpstr>
      <vt:lpstr>Example:  Ponderosa Development Corp. </vt:lpstr>
      <vt:lpstr>Example:  Ponderosa Development Corp.</vt:lpstr>
      <vt:lpstr>Example:  Ponderosa Development Corp.</vt:lpstr>
      <vt:lpstr>Example:  Ponderosa Development Corp.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Management Scientist Software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analysis</dc:title>
  <dc:creator>John S. Loucks IV</dc:creator>
  <cp:lastModifiedBy>Michael</cp:lastModifiedBy>
  <cp:revision>132</cp:revision>
  <cp:lastPrinted>1601-01-01T00:00:00Z</cp:lastPrinted>
  <dcterms:created xsi:type="dcterms:W3CDTF">1996-04-17T17:06:00Z</dcterms:created>
  <dcterms:modified xsi:type="dcterms:W3CDTF">2011-05-01T15:49:55Z</dcterms:modified>
</cp:coreProperties>
</file>