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50"/>
  </p:notesMasterIdLst>
  <p:handoutMasterIdLst>
    <p:handoutMasterId r:id="rId51"/>
  </p:handoutMasterIdLst>
  <p:sldIdLst>
    <p:sldId id="257" r:id="rId2"/>
    <p:sldId id="344" r:id="rId3"/>
    <p:sldId id="341" r:id="rId4"/>
    <p:sldId id="340" r:id="rId5"/>
    <p:sldId id="302" r:id="rId6"/>
    <p:sldId id="303" r:id="rId7"/>
    <p:sldId id="276" r:id="rId8"/>
    <p:sldId id="277" r:id="rId9"/>
    <p:sldId id="322" r:id="rId10"/>
    <p:sldId id="323" r:id="rId11"/>
    <p:sldId id="326" r:id="rId12"/>
    <p:sldId id="327" r:id="rId13"/>
    <p:sldId id="343" r:id="rId14"/>
    <p:sldId id="328" r:id="rId15"/>
    <p:sldId id="316" r:id="rId16"/>
    <p:sldId id="336" r:id="rId17"/>
    <p:sldId id="330" r:id="rId18"/>
    <p:sldId id="346" r:id="rId19"/>
    <p:sldId id="331" r:id="rId20"/>
    <p:sldId id="332" r:id="rId21"/>
    <p:sldId id="333" r:id="rId22"/>
    <p:sldId id="334" r:id="rId23"/>
    <p:sldId id="296" r:id="rId24"/>
    <p:sldId id="297" r:id="rId25"/>
    <p:sldId id="335" r:id="rId26"/>
    <p:sldId id="299" r:id="rId27"/>
    <p:sldId id="300" r:id="rId28"/>
    <p:sldId id="305" r:id="rId29"/>
    <p:sldId id="306" r:id="rId30"/>
    <p:sldId id="307" r:id="rId31"/>
    <p:sldId id="308" r:id="rId32"/>
    <p:sldId id="349" r:id="rId33"/>
    <p:sldId id="310" r:id="rId34"/>
    <p:sldId id="350" r:id="rId35"/>
    <p:sldId id="351" r:id="rId36"/>
    <p:sldId id="347" r:id="rId37"/>
    <p:sldId id="314" r:id="rId38"/>
    <p:sldId id="348" r:id="rId39"/>
    <p:sldId id="339" r:id="rId40"/>
    <p:sldId id="338" r:id="rId41"/>
    <p:sldId id="355" r:id="rId42"/>
    <p:sldId id="352" r:id="rId43"/>
    <p:sldId id="353" r:id="rId44"/>
    <p:sldId id="281" r:id="rId45"/>
    <p:sldId id="282" r:id="rId46"/>
    <p:sldId id="354" r:id="rId47"/>
    <p:sldId id="283" r:id="rId48"/>
    <p:sldId id="284" r:id="rId49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Book Antiqu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CF4EA"/>
    <a:srgbClr val="808080"/>
    <a:srgbClr val="990033"/>
    <a:srgbClr val="003366"/>
    <a:srgbClr val="FFFFFF"/>
    <a:srgbClr val="993366"/>
    <a:srgbClr val="000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3" autoAdjust="0"/>
    <p:restoredTop sz="90929"/>
  </p:normalViewPr>
  <p:slideViewPr>
    <p:cSldViewPr snapToGrid="0">
      <p:cViewPr>
        <p:scale>
          <a:sx n="75" d="100"/>
          <a:sy n="75" d="100"/>
        </p:scale>
        <p:origin x="-1872" y="-378"/>
      </p:cViewPr>
      <p:guideLst>
        <p:guide orient="horz" pos="791"/>
        <p:guide pos="50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40" d="100"/>
          <a:sy n="40" d="100"/>
        </p:scale>
        <p:origin x="-140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8.xml"/><Relationship Id="rId13" Type="http://schemas.openxmlformats.org/officeDocument/2006/relationships/slide" Target="slides/slide36.xml"/><Relationship Id="rId18" Type="http://schemas.openxmlformats.org/officeDocument/2006/relationships/slide" Target="slides/slide44.xml"/><Relationship Id="rId3" Type="http://schemas.openxmlformats.org/officeDocument/2006/relationships/slide" Target="slides/slide11.xml"/><Relationship Id="rId7" Type="http://schemas.openxmlformats.org/officeDocument/2006/relationships/slide" Target="slides/slide20.xml"/><Relationship Id="rId12" Type="http://schemas.openxmlformats.org/officeDocument/2006/relationships/slide" Target="slides/slide35.xml"/><Relationship Id="rId17" Type="http://schemas.openxmlformats.org/officeDocument/2006/relationships/slide" Target="slides/slide43.xml"/><Relationship Id="rId2" Type="http://schemas.openxmlformats.org/officeDocument/2006/relationships/slide" Target="slides/slide7.xml"/><Relationship Id="rId16" Type="http://schemas.openxmlformats.org/officeDocument/2006/relationships/slide" Target="slides/slide42.xml"/><Relationship Id="rId20" Type="http://schemas.openxmlformats.org/officeDocument/2006/relationships/slide" Target="slides/slide47.xml"/><Relationship Id="rId1" Type="http://schemas.openxmlformats.org/officeDocument/2006/relationships/slide" Target="slides/slide2.xml"/><Relationship Id="rId6" Type="http://schemas.openxmlformats.org/officeDocument/2006/relationships/slide" Target="slides/slide18.xml"/><Relationship Id="rId11" Type="http://schemas.openxmlformats.org/officeDocument/2006/relationships/slide" Target="slides/slide34.xml"/><Relationship Id="rId5" Type="http://schemas.openxmlformats.org/officeDocument/2006/relationships/slide" Target="slides/slide17.xml"/><Relationship Id="rId15" Type="http://schemas.openxmlformats.org/officeDocument/2006/relationships/slide" Target="slides/slide41.xml"/><Relationship Id="rId10" Type="http://schemas.openxmlformats.org/officeDocument/2006/relationships/slide" Target="slides/slide33.xml"/><Relationship Id="rId19" Type="http://schemas.openxmlformats.org/officeDocument/2006/relationships/slide" Target="slides/slide46.xml"/><Relationship Id="rId4" Type="http://schemas.openxmlformats.org/officeDocument/2006/relationships/slide" Target="slides/slide13.xml"/><Relationship Id="rId9" Type="http://schemas.openxmlformats.org/officeDocument/2006/relationships/slide" Target="slides/slide32.xml"/><Relationship Id="rId14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FC5A0047-CC5A-499A-962B-601934833985}" type="slidenum">
              <a:rPr lang="en-US" sz="1400">
                <a:effectLst/>
              </a:rPr>
              <a:pPr algn="r"/>
              <a:t>‹#›</a:t>
            </a:fld>
            <a:endParaRPr lang="en-US" sz="14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8380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17818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8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178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 Narrow" pitchFamily="34" charset="0"/>
              </a:defRPr>
            </a:lvl1pPr>
          </a:lstStyle>
          <a:p>
            <a:fld id="{64A01B26-D994-45A0-91FF-3C601A8FBB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74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960EFB-9ABB-421A-B0D9-87BBE787A620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54064C-ACAF-4CCB-8FC7-2DE580A1F9F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78614-884E-4462-A8BC-4AC21777A0F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657ED3-12E5-4C5C-BC72-E956CB255BE5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07A61E-5750-4DE5-86ED-C799796C7200}" type="slidenum">
              <a:rPr lang="en-US"/>
              <a:pPr/>
              <a:t>13</a:t>
            </a:fld>
            <a:endParaRPr lang="en-US"/>
          </a:p>
        </p:txBody>
      </p:sp>
      <p:sp>
        <p:nvSpPr>
          <p:cNvPr id="2355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DDE8FF-A81A-4400-9B40-8E8963B4B1B0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67145B-A153-48EB-B499-BFB25C02DD1E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5C214B-F5FF-46B5-841C-35E2A38C28F2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665869-89A1-4CD6-9593-FFF25E1677E2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6B2B7D-7F71-4AA4-8723-BCBAF7C3BF26}" type="slidenum">
              <a:rPr lang="en-US"/>
              <a:pPr/>
              <a:t>18</a:t>
            </a:fld>
            <a:endParaRPr lang="en-US"/>
          </a:p>
        </p:txBody>
      </p:sp>
      <p:sp>
        <p:nvSpPr>
          <p:cNvPr id="2467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4972EC-38EF-44B5-B5A6-D91F853C60BD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1D85D4-FC33-4881-8F7E-AA9C51E818AC}" type="slidenum">
              <a:rPr lang="en-US"/>
              <a:pPr/>
              <a:t>2</a:t>
            </a:fld>
            <a:endParaRPr lang="en-US"/>
          </a:p>
        </p:txBody>
      </p:sp>
      <p:sp>
        <p:nvSpPr>
          <p:cNvPr id="2344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E7F7BC-FD4B-4D9F-BF3A-660FBBA26F5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F9A994-8B47-4082-AE52-EBFD33EC6779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10C776-4E65-490D-A66F-3E0A0549D484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D27A74-01DB-4BB9-A18A-4F0FC4651E0F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F274A-7D1F-4FA8-891C-A88C91D460BD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936320-58BD-4E74-941D-FAEB30CA07EB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E1820E-BD44-4B1B-B16E-423B406C230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DFF4F1-E6CF-4139-97C4-1860F770276B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F58A6C-C74D-4462-B664-D1D6AE49C1AE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576572-AEAD-4D6F-80EF-A0D6E59669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7974B9-A416-43C4-926A-09B6C9533A26}" type="slidenum">
              <a:rPr lang="en-US"/>
              <a:pPr/>
              <a:t>3</a:t>
            </a:fld>
            <a:endParaRPr lang="en-US"/>
          </a:p>
        </p:txBody>
      </p:sp>
      <p:sp>
        <p:nvSpPr>
          <p:cNvPr id="2283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37EA83-B706-4BC3-8942-0F710311DC26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173C63-DB8A-4E8D-80F9-C10710339B13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768BD6-D2AA-4EF7-85CB-66AB4900572E}" type="slidenum">
              <a:rPr lang="en-US"/>
              <a:pPr/>
              <a:t>32</a:t>
            </a:fld>
            <a:endParaRPr lang="en-US"/>
          </a:p>
        </p:txBody>
      </p:sp>
      <p:sp>
        <p:nvSpPr>
          <p:cNvPr id="2519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A4E8AE-580E-4674-A03B-9F01B65A7465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DD7FF4-0038-4F9D-A179-A334CAB3736C}" type="slidenum">
              <a:rPr lang="en-US"/>
              <a:pPr/>
              <a:t>34</a:t>
            </a:fld>
            <a:endParaRPr lang="en-US"/>
          </a:p>
        </p:txBody>
      </p:sp>
      <p:sp>
        <p:nvSpPr>
          <p:cNvPr id="2529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276B2D-FE3B-4A6A-9CAB-A02A4245CEBC}" type="slidenum">
              <a:rPr lang="en-US"/>
              <a:pPr/>
              <a:t>35</a:t>
            </a:fld>
            <a:endParaRPr lang="en-US"/>
          </a:p>
        </p:txBody>
      </p:sp>
      <p:sp>
        <p:nvSpPr>
          <p:cNvPr id="2590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72D409-C824-479A-AED7-B84DCF6B8B6B}" type="slidenum">
              <a:rPr lang="en-US"/>
              <a:pPr/>
              <a:t>36</a:t>
            </a:fld>
            <a:endParaRPr lang="en-US"/>
          </a:p>
        </p:txBody>
      </p:sp>
      <p:sp>
        <p:nvSpPr>
          <p:cNvPr id="2478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2D3D88-C016-4D9F-8D72-7E864F50EABF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B0922B-D29A-4ECB-8264-536E01875762}" type="slidenum">
              <a:rPr lang="en-US"/>
              <a:pPr/>
              <a:t>38</a:t>
            </a:fld>
            <a:endParaRPr lang="en-US"/>
          </a:p>
        </p:txBody>
      </p:sp>
      <p:sp>
        <p:nvSpPr>
          <p:cNvPr id="2488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61F3EB-3D9D-4D0F-9841-D7835D0811D2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CAE20B-903B-4759-8F09-7F55B861D579}" type="slidenum">
              <a:rPr lang="en-US"/>
              <a:pPr/>
              <a:t>4</a:t>
            </a:fld>
            <a:endParaRPr lang="en-US"/>
          </a:p>
        </p:txBody>
      </p:sp>
      <p:sp>
        <p:nvSpPr>
          <p:cNvPr id="2293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DF6514-1081-4631-9C23-2C54BDC26EE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08901A-1007-4A2A-B014-DBB45145821E}" type="slidenum">
              <a:rPr lang="en-US"/>
              <a:pPr/>
              <a:t>41</a:t>
            </a:fld>
            <a:endParaRPr lang="en-US"/>
          </a:p>
        </p:txBody>
      </p:sp>
      <p:sp>
        <p:nvSpPr>
          <p:cNvPr id="2600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D072E4-9472-487F-8766-BCBECA7D0BFD}" type="slidenum">
              <a:rPr lang="en-US"/>
              <a:pPr/>
              <a:t>42</a:t>
            </a:fld>
            <a:endParaRPr lang="en-US"/>
          </a:p>
        </p:txBody>
      </p:sp>
      <p:sp>
        <p:nvSpPr>
          <p:cNvPr id="261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78F4BB-42F0-45B7-80BD-D87CCB6DFF1E}" type="slidenum">
              <a:rPr lang="en-US"/>
              <a:pPr/>
              <a:t>43</a:t>
            </a:fld>
            <a:endParaRPr lang="en-US"/>
          </a:p>
        </p:txBody>
      </p:sp>
      <p:sp>
        <p:nvSpPr>
          <p:cNvPr id="2621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CCA6F5-8A7A-43C4-AFAC-4DFE0923C214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138722-55FD-4035-8E09-58D608BCB691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1C9BE7-A240-4A9A-B509-EC6C6C583517}" type="slidenum">
              <a:rPr lang="en-US"/>
              <a:pPr/>
              <a:t>46</a:t>
            </a:fld>
            <a:endParaRPr lang="en-US"/>
          </a:p>
        </p:txBody>
      </p:sp>
      <p:sp>
        <p:nvSpPr>
          <p:cNvPr id="263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2CD23F-CFC2-4303-AFEF-786DD9E0C691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8F7D4B-BCFC-4749-ACE4-716B69BA9462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FB0371-4F8E-48CF-AC64-2CFE629EECAE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483796-6EF2-4B50-9326-0156507D0C1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A10919-F82C-4552-8234-61649EE7275C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53B1FD-8ADB-4A26-AFA0-4B15712659E4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5AF142-B3E1-446C-A9A6-3E26F2C53934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21223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59408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52388"/>
            <a:ext cx="1971675" cy="5695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764213" cy="5695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14498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08829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3286518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93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5731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71912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92583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4369373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1627213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7816116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6699">
                <a:gamma/>
                <a:shade val="46275"/>
                <a:invGamma/>
              </a:srgbClr>
            </a:gs>
            <a:gs pos="50000">
              <a:srgbClr val="666699"/>
            </a:gs>
            <a:gs pos="100000">
              <a:srgbClr val="666699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194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264195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264196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>
                  <a:gd name="T0" fmla="*/ 0 w 86"/>
                  <a:gd name="T1" fmla="*/ 0 h 913"/>
                  <a:gd name="T2" fmla="*/ 85 w 86"/>
                  <a:gd name="T3" fmla="*/ 96 h 913"/>
                  <a:gd name="T4" fmla="*/ 85 w 86"/>
                  <a:gd name="T5" fmla="*/ 816 h 913"/>
                  <a:gd name="T6" fmla="*/ 0 w 86"/>
                  <a:gd name="T7" fmla="*/ 912 h 913"/>
                  <a:gd name="T8" fmla="*/ 0 w 86"/>
                  <a:gd name="T9" fmla="*/ 0 h 9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197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>
                  <a:gd name="T0" fmla="*/ 86 w 87"/>
                  <a:gd name="T1" fmla="*/ 0 h 910"/>
                  <a:gd name="T2" fmla="*/ 0 w 87"/>
                  <a:gd name="T3" fmla="*/ 93 h 910"/>
                  <a:gd name="T4" fmla="*/ 0 w 87"/>
                  <a:gd name="T5" fmla="*/ 813 h 910"/>
                  <a:gd name="T6" fmla="*/ 86 w 87"/>
                  <a:gd name="T7" fmla="*/ 909 h 910"/>
                  <a:gd name="T8" fmla="*/ 86 w 87"/>
                  <a:gd name="T9" fmla="*/ 0 h 9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198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>
                  <a:gd name="T0" fmla="*/ 0 w 5185"/>
                  <a:gd name="T1" fmla="*/ 0 h 103"/>
                  <a:gd name="T2" fmla="*/ 5184 w 5185"/>
                  <a:gd name="T3" fmla="*/ 3 h 103"/>
                  <a:gd name="T4" fmla="*/ 5093 w 5185"/>
                  <a:gd name="T5" fmla="*/ 102 h 103"/>
                  <a:gd name="T6" fmla="*/ 88 w 5185"/>
                  <a:gd name="T7" fmla="*/ 102 h 103"/>
                  <a:gd name="T8" fmla="*/ 0 w 5185"/>
                  <a:gd name="T9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4199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264200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>
                  <a:gd name="T0" fmla="*/ 0 w 79"/>
                  <a:gd name="T1" fmla="*/ 0 h 3274"/>
                  <a:gd name="T2" fmla="*/ 78 w 79"/>
                  <a:gd name="T3" fmla="*/ 107 h 3274"/>
                  <a:gd name="T4" fmla="*/ 78 w 79"/>
                  <a:gd name="T5" fmla="*/ 3166 h 3274"/>
                  <a:gd name="T6" fmla="*/ 0 w 79"/>
                  <a:gd name="T7" fmla="*/ 3273 h 3274"/>
                  <a:gd name="T8" fmla="*/ 0 w 79"/>
                  <a:gd name="T9" fmla="*/ 0 h 3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201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>
                  <a:gd name="T0" fmla="*/ 83 w 84"/>
                  <a:gd name="T1" fmla="*/ 0 h 3325"/>
                  <a:gd name="T2" fmla="*/ 3 w 84"/>
                  <a:gd name="T3" fmla="*/ 109 h 3325"/>
                  <a:gd name="T4" fmla="*/ 0 w 84"/>
                  <a:gd name="T5" fmla="*/ 3233 h 3325"/>
                  <a:gd name="T6" fmla="*/ 83 w 84"/>
                  <a:gd name="T7" fmla="*/ 3324 h 3325"/>
                  <a:gd name="T8" fmla="*/ 83 w 84"/>
                  <a:gd name="T9" fmla="*/ 0 h 3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202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>
                  <a:gd name="T0" fmla="*/ 0 w 5185"/>
                  <a:gd name="T1" fmla="*/ 87 h 88"/>
                  <a:gd name="T2" fmla="*/ 5184 w 5185"/>
                  <a:gd name="T3" fmla="*/ 87 h 88"/>
                  <a:gd name="T4" fmla="*/ 5095 w 5185"/>
                  <a:gd name="T5" fmla="*/ 0 h 88"/>
                  <a:gd name="T6" fmla="*/ 89 w 5185"/>
                  <a:gd name="T7" fmla="*/ 0 h 88"/>
                  <a:gd name="T8" fmla="*/ 0 w 5185"/>
                  <a:gd name="T9" fmla="*/ 87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203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6420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420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886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64206" name="Rectangle 14"/>
          <p:cNvSpPr>
            <a:spLocks noChangeArrowheads="1"/>
          </p:cNvSpPr>
          <p:nvPr/>
        </p:nvSpPr>
        <p:spPr bwMode="auto">
          <a:xfrm>
            <a:off x="8305800" y="6445250"/>
            <a:ext cx="585788" cy="363538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1800">
                <a:effectLst/>
              </a:rPr>
              <a:t>  </a:t>
            </a:r>
            <a:fld id="{87832B5E-A6CE-4575-BF37-2B6573B80A12}" type="slidenum">
              <a:rPr lang="en-US" sz="1800">
                <a:effectLst/>
              </a:rPr>
              <a:pPr algn="l"/>
              <a:t>‹#›</a:t>
            </a:fld>
            <a:endParaRPr lang="en-US" sz="1800">
              <a:effectLst/>
            </a:endParaRPr>
          </a:p>
        </p:txBody>
      </p:sp>
      <p:sp>
        <p:nvSpPr>
          <p:cNvPr id="264207" name="Rectangle 15"/>
          <p:cNvSpPr>
            <a:spLocks noChangeArrowheads="1"/>
          </p:cNvSpPr>
          <p:nvPr/>
        </p:nvSpPr>
        <p:spPr bwMode="auto">
          <a:xfrm>
            <a:off x="7851775" y="6170613"/>
            <a:ext cx="831850" cy="6381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1800">
                <a:effectLst/>
              </a:rPr>
              <a:t>            Slide</a:t>
            </a:r>
          </a:p>
        </p:txBody>
      </p:sp>
      <p:sp>
        <p:nvSpPr>
          <p:cNvPr id="264208" name="Rectangle 16"/>
          <p:cNvSpPr>
            <a:spLocks noChangeArrowheads="1"/>
          </p:cNvSpPr>
          <p:nvPr/>
        </p:nvSpPr>
        <p:spPr bwMode="auto">
          <a:xfrm>
            <a:off x="639763" y="6427788"/>
            <a:ext cx="5365750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2009  South-Western, a part of Cengage Learning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4763"/>
            <a:ext cx="7772400" cy="1100137"/>
          </a:xfrm>
          <a:noFill/>
          <a:ln/>
        </p:spPr>
        <p:txBody>
          <a:bodyPr/>
          <a:lstStyle/>
          <a:p>
            <a:r>
              <a:rPr lang="en-US"/>
              <a:t>Chapter 7</a:t>
            </a:r>
            <a:br>
              <a:rPr lang="en-US"/>
            </a:br>
            <a:r>
              <a:rPr lang="en-US"/>
              <a:t>Introduction to Linear Programming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365250"/>
            <a:ext cx="7524750" cy="3376613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Linear Programming Problem</a:t>
            </a:r>
          </a:p>
          <a:p>
            <a:pPr>
              <a:lnSpc>
                <a:spcPct val="90000"/>
              </a:lnSpc>
            </a:pPr>
            <a:r>
              <a:rPr lang="en-US"/>
              <a:t>Problem Formulation</a:t>
            </a:r>
          </a:p>
          <a:p>
            <a:pPr>
              <a:lnSpc>
                <a:spcPct val="90000"/>
              </a:lnSpc>
            </a:pPr>
            <a:r>
              <a:rPr lang="en-US"/>
              <a:t>A Simple Maximization Problem</a:t>
            </a:r>
          </a:p>
          <a:p>
            <a:pPr>
              <a:lnSpc>
                <a:spcPct val="90000"/>
              </a:lnSpc>
            </a:pPr>
            <a:r>
              <a:rPr lang="en-US"/>
              <a:t>Graphical Solution Procedure</a:t>
            </a:r>
          </a:p>
          <a:p>
            <a:pPr>
              <a:lnSpc>
                <a:spcPct val="90000"/>
              </a:lnSpc>
            </a:pPr>
            <a:r>
              <a:rPr lang="en-US"/>
              <a:t>Extreme Points and the Optimal Solution</a:t>
            </a:r>
          </a:p>
          <a:p>
            <a:pPr>
              <a:lnSpc>
                <a:spcPct val="90000"/>
              </a:lnSpc>
            </a:pPr>
            <a:r>
              <a:rPr lang="en-US"/>
              <a:t>Computer Solutions</a:t>
            </a:r>
          </a:p>
          <a:p>
            <a:pPr>
              <a:lnSpc>
                <a:spcPct val="90000"/>
              </a:lnSpc>
            </a:pPr>
            <a:r>
              <a:rPr lang="en-US"/>
              <a:t>A Simple Minimization Problem</a:t>
            </a:r>
          </a:p>
          <a:p>
            <a:pPr>
              <a:lnSpc>
                <a:spcPct val="90000"/>
              </a:lnSpc>
            </a:pPr>
            <a:r>
              <a:rPr lang="en-US"/>
              <a:t>Special Cases</a:t>
            </a: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4"/>
          <p:cNvSpPr>
            <a:spLocks noGrp="1" noChangeArrowheads="1"/>
          </p:cNvSpPr>
          <p:nvPr>
            <p:ph type="title"/>
          </p:nvPr>
        </p:nvSpPr>
        <p:spPr>
          <a:xfrm>
            <a:off x="836613" y="166688"/>
            <a:ext cx="7475537" cy="58578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Example 1:  Graphical Solution</a:t>
            </a:r>
          </a:p>
        </p:txBody>
      </p:sp>
      <p:sp>
        <p:nvSpPr>
          <p:cNvPr id="1392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7388" y="1081088"/>
            <a:ext cx="4344987" cy="498475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Third Constraint Graphed</a:t>
            </a:r>
          </a:p>
        </p:txBody>
      </p:sp>
      <p:sp>
        <p:nvSpPr>
          <p:cNvPr id="139274" name="Rectangle 10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7046913" y="55356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39277" name="Line 13"/>
          <p:cNvSpPr>
            <a:spLocks noChangeShapeType="1"/>
          </p:cNvSpPr>
          <p:nvPr/>
        </p:nvSpPr>
        <p:spPr bwMode="auto">
          <a:xfrm flipH="1">
            <a:off x="3641725" y="3276600"/>
            <a:ext cx="393700" cy="4445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9" name="Line 15"/>
          <p:cNvSpPr>
            <a:spLocks noChangeShapeType="1"/>
          </p:cNvSpPr>
          <p:nvPr/>
        </p:nvSpPr>
        <p:spPr bwMode="auto">
          <a:xfrm flipH="1">
            <a:off x="5797550" y="5411788"/>
            <a:ext cx="317500" cy="2921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3" name="Line 19"/>
          <p:cNvSpPr>
            <a:spLocks noChangeShapeType="1"/>
          </p:cNvSpPr>
          <p:nvPr/>
        </p:nvSpPr>
        <p:spPr bwMode="auto">
          <a:xfrm>
            <a:off x="2032000" y="19113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90" name="Rectangle 26"/>
          <p:cNvSpPr>
            <a:spLocks noChangeArrowheads="1"/>
          </p:cNvSpPr>
          <p:nvPr/>
        </p:nvSpPr>
        <p:spPr bwMode="auto">
          <a:xfrm>
            <a:off x="4030663" y="2908300"/>
            <a:ext cx="1549400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 8</a:t>
            </a:r>
          </a:p>
        </p:txBody>
      </p:sp>
      <p:sp>
        <p:nvSpPr>
          <p:cNvPr id="139294" name="Line 30"/>
          <p:cNvSpPr>
            <a:spLocks noChangeShapeType="1"/>
          </p:cNvSpPr>
          <p:nvPr/>
        </p:nvSpPr>
        <p:spPr bwMode="auto">
          <a:xfrm flipH="1">
            <a:off x="2122488" y="1966913"/>
            <a:ext cx="317500" cy="2921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95" name="Text Box 31"/>
          <p:cNvSpPr txBox="1">
            <a:spLocks noChangeArrowheads="1"/>
          </p:cNvSpPr>
          <p:nvPr/>
        </p:nvSpPr>
        <p:spPr bwMode="auto">
          <a:xfrm>
            <a:off x="2497138" y="1631950"/>
            <a:ext cx="790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(0, 8)</a:t>
            </a:r>
          </a:p>
        </p:txBody>
      </p:sp>
      <p:sp>
        <p:nvSpPr>
          <p:cNvPr id="139296" name="Text Box 32"/>
          <p:cNvSpPr txBox="1">
            <a:spLocks noChangeArrowheads="1"/>
          </p:cNvSpPr>
          <p:nvPr/>
        </p:nvSpPr>
        <p:spPr bwMode="auto">
          <a:xfrm>
            <a:off x="6103938" y="5067300"/>
            <a:ext cx="790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(8, 0)</a:t>
            </a:r>
          </a:p>
        </p:txBody>
      </p:sp>
      <p:sp>
        <p:nvSpPr>
          <p:cNvPr id="139299" name="Text Box 35"/>
          <p:cNvSpPr txBox="1">
            <a:spLocks noChangeArrowheads="1"/>
          </p:cNvSpPr>
          <p:nvPr/>
        </p:nvSpPr>
        <p:spPr bwMode="auto">
          <a:xfrm>
            <a:off x="1647825" y="2105025"/>
            <a:ext cx="31115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39300" name="Text Box 36"/>
          <p:cNvSpPr txBox="1">
            <a:spLocks noChangeArrowheads="1"/>
          </p:cNvSpPr>
          <p:nvPr/>
        </p:nvSpPr>
        <p:spPr bwMode="auto">
          <a:xfrm>
            <a:off x="2238375" y="58642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139301" name="Freeform 37"/>
          <p:cNvSpPr>
            <a:spLocks/>
          </p:cNvSpPr>
          <p:nvPr/>
        </p:nvSpPr>
        <p:spPr bwMode="auto">
          <a:xfrm>
            <a:off x="2044700" y="2336800"/>
            <a:ext cx="3657600" cy="3429000"/>
          </a:xfrm>
          <a:custGeom>
            <a:avLst/>
            <a:gdLst>
              <a:gd name="T0" fmla="*/ 0 w 2264"/>
              <a:gd name="T1" fmla="*/ 2160 h 2160"/>
              <a:gd name="T2" fmla="*/ 0 w 2264"/>
              <a:gd name="T3" fmla="*/ 0 h 2160"/>
              <a:gd name="T4" fmla="*/ 2264 w 2264"/>
              <a:gd name="T5" fmla="*/ 2160 h 2160"/>
              <a:gd name="T6" fmla="*/ 0 w 2264"/>
              <a:gd name="T7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64" h="2160">
                <a:moveTo>
                  <a:pt x="0" y="2160"/>
                </a:moveTo>
                <a:lnTo>
                  <a:pt x="0" y="0"/>
                </a:lnTo>
                <a:lnTo>
                  <a:pt x="2264" y="2160"/>
                </a:lnTo>
                <a:lnTo>
                  <a:pt x="0" y="2160"/>
                </a:lnTo>
                <a:close/>
              </a:path>
            </a:pathLst>
          </a:cu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271" name="Line 7"/>
          <p:cNvSpPr>
            <a:spLocks noChangeShapeType="1"/>
          </p:cNvSpPr>
          <p:nvPr/>
        </p:nvSpPr>
        <p:spPr bwMode="auto">
          <a:xfrm>
            <a:off x="2025650" y="2311400"/>
            <a:ext cx="3708400" cy="34671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9302" name="Group 38"/>
          <p:cNvGrpSpPr>
            <a:grpSpLocks/>
          </p:cNvGrpSpPr>
          <p:nvPr/>
        </p:nvGrpSpPr>
        <p:grpSpPr bwMode="auto">
          <a:xfrm>
            <a:off x="1955800" y="2286000"/>
            <a:ext cx="139700" cy="3111500"/>
            <a:chOff x="1200" y="1536"/>
            <a:chExt cx="88" cy="1960"/>
          </a:xfrm>
        </p:grpSpPr>
        <p:sp>
          <p:nvSpPr>
            <p:cNvPr id="139303" name="Line 39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304" name="Line 40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305" name="Line 41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306" name="Line 42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307" name="Line 43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308" name="Line 44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309" name="Line 45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310" name="Line 46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9282" name="Line 18"/>
          <p:cNvSpPr>
            <a:spLocks noChangeShapeType="1"/>
          </p:cNvSpPr>
          <p:nvPr/>
        </p:nvSpPr>
        <p:spPr bwMode="auto">
          <a:xfrm>
            <a:off x="2025650" y="57785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9311" name="Group 47"/>
          <p:cNvGrpSpPr>
            <a:grpSpLocks/>
          </p:cNvGrpSpPr>
          <p:nvPr/>
        </p:nvGrpSpPr>
        <p:grpSpPr bwMode="auto">
          <a:xfrm>
            <a:off x="2411413" y="5719763"/>
            <a:ext cx="4294187" cy="146050"/>
            <a:chOff x="1447" y="3659"/>
            <a:chExt cx="2705" cy="92"/>
          </a:xfrm>
        </p:grpSpPr>
        <p:grpSp>
          <p:nvGrpSpPr>
            <p:cNvPr id="139312" name="Group 48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39313" name="Line 49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4" name="Line 50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5" name="Line 51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6" name="Line 52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7" name="Line 53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8" name="Line 54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9" name="Line 55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20" name="Line 56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9321" name="Line 57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322" name="Line 58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9323" name="Text Box 59"/>
          <p:cNvSpPr txBox="1">
            <a:spLocks noChangeArrowheads="1"/>
          </p:cNvSpPr>
          <p:nvPr/>
        </p:nvSpPr>
        <p:spPr bwMode="auto">
          <a:xfrm>
            <a:off x="2284413" y="4175125"/>
            <a:ext cx="216693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Shaded</a:t>
            </a:r>
          </a:p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region contains</a:t>
            </a:r>
          </a:p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all feasible points</a:t>
            </a:r>
          </a:p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for this constraint</a:t>
            </a: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Graphical Solution</a:t>
            </a:r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7046913" y="55356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2352" name="Line 16"/>
          <p:cNvSpPr>
            <a:spLocks noChangeShapeType="1"/>
          </p:cNvSpPr>
          <p:nvPr/>
        </p:nvSpPr>
        <p:spPr bwMode="auto">
          <a:xfrm>
            <a:off x="2032000" y="19113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4" name="Rectangle 28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2366" name="Freeform 30"/>
          <p:cNvSpPr>
            <a:spLocks/>
          </p:cNvSpPr>
          <p:nvPr/>
        </p:nvSpPr>
        <p:spPr bwMode="auto">
          <a:xfrm>
            <a:off x="2057400" y="2311400"/>
            <a:ext cx="3683000" cy="3479800"/>
          </a:xfrm>
          <a:custGeom>
            <a:avLst/>
            <a:gdLst>
              <a:gd name="T0" fmla="*/ 0 w 2296"/>
              <a:gd name="T1" fmla="*/ 0 h 2200"/>
              <a:gd name="T2" fmla="*/ 2296 w 2296"/>
              <a:gd name="T3" fmla="*/ 2200 h 22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96" h="2200">
                <a:moveTo>
                  <a:pt x="0" y="0"/>
                </a:moveTo>
                <a:lnTo>
                  <a:pt x="2296" y="2200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7" name="Freeform 31"/>
          <p:cNvSpPr>
            <a:spLocks/>
          </p:cNvSpPr>
          <p:nvPr/>
        </p:nvSpPr>
        <p:spPr bwMode="auto">
          <a:xfrm>
            <a:off x="2038350" y="3035300"/>
            <a:ext cx="4413250" cy="2743200"/>
          </a:xfrm>
          <a:custGeom>
            <a:avLst/>
            <a:gdLst>
              <a:gd name="T0" fmla="*/ 0 w 2732"/>
              <a:gd name="T1" fmla="*/ 0 h 1736"/>
              <a:gd name="T2" fmla="*/ 2732 w 2732"/>
              <a:gd name="T3" fmla="*/ 1736 h 17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32" h="1736">
                <a:moveTo>
                  <a:pt x="0" y="0"/>
                </a:moveTo>
                <a:lnTo>
                  <a:pt x="2732" y="1736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8" name="Freeform 32"/>
          <p:cNvSpPr>
            <a:spLocks/>
          </p:cNvSpPr>
          <p:nvPr/>
        </p:nvSpPr>
        <p:spPr bwMode="auto">
          <a:xfrm>
            <a:off x="2032000" y="3028950"/>
            <a:ext cx="2754313" cy="2755900"/>
          </a:xfrm>
          <a:custGeom>
            <a:avLst/>
            <a:gdLst>
              <a:gd name="T0" fmla="*/ 0 w 1735"/>
              <a:gd name="T1" fmla="*/ 20 h 1736"/>
              <a:gd name="T2" fmla="*/ 1452 w 1735"/>
              <a:gd name="T3" fmla="*/ 907 h 1736"/>
              <a:gd name="T4" fmla="*/ 1735 w 1735"/>
              <a:gd name="T5" fmla="*/ 1177 h 1736"/>
              <a:gd name="T6" fmla="*/ 1732 w 1735"/>
              <a:gd name="T7" fmla="*/ 1732 h 1736"/>
              <a:gd name="T8" fmla="*/ 16 w 1735"/>
              <a:gd name="T9" fmla="*/ 1736 h 1736"/>
              <a:gd name="T10" fmla="*/ 8 w 1735"/>
              <a:gd name="T11" fmla="*/ 0 h 1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35" h="1736">
                <a:moveTo>
                  <a:pt x="0" y="20"/>
                </a:moveTo>
                <a:lnTo>
                  <a:pt x="1452" y="907"/>
                </a:lnTo>
                <a:lnTo>
                  <a:pt x="1735" y="1177"/>
                </a:lnTo>
                <a:lnTo>
                  <a:pt x="1732" y="1732"/>
                </a:lnTo>
                <a:lnTo>
                  <a:pt x="16" y="1736"/>
                </a:lnTo>
                <a:lnTo>
                  <a:pt x="8" y="0"/>
                </a:lnTo>
              </a:path>
            </a:pathLst>
          </a:cu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2371" name="Text Box 35"/>
          <p:cNvSpPr txBox="1">
            <a:spLocks noChangeArrowheads="1"/>
          </p:cNvSpPr>
          <p:nvPr/>
        </p:nvSpPr>
        <p:spPr bwMode="auto">
          <a:xfrm>
            <a:off x="1647825" y="2105025"/>
            <a:ext cx="31115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2372" name="Text Box 36"/>
          <p:cNvSpPr txBox="1">
            <a:spLocks noChangeArrowheads="1"/>
          </p:cNvSpPr>
          <p:nvPr/>
        </p:nvSpPr>
        <p:spPr bwMode="auto">
          <a:xfrm>
            <a:off x="2238375" y="58642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786438" y="4497388"/>
            <a:ext cx="1965325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19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2374" name="Line 38"/>
          <p:cNvSpPr>
            <a:spLocks noChangeShapeType="1"/>
          </p:cNvSpPr>
          <p:nvPr/>
        </p:nvSpPr>
        <p:spPr bwMode="auto">
          <a:xfrm flipH="1">
            <a:off x="2432050" y="2311400"/>
            <a:ext cx="279400" cy="3111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5" name="Line 39"/>
          <p:cNvSpPr>
            <a:spLocks noChangeShapeType="1"/>
          </p:cNvSpPr>
          <p:nvPr/>
        </p:nvSpPr>
        <p:spPr bwMode="auto">
          <a:xfrm flipH="1">
            <a:off x="4845050" y="3111500"/>
            <a:ext cx="6223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6" name="Line 40"/>
          <p:cNvSpPr>
            <a:spLocks noChangeShapeType="1"/>
          </p:cNvSpPr>
          <p:nvPr/>
        </p:nvSpPr>
        <p:spPr bwMode="auto">
          <a:xfrm flipH="1">
            <a:off x="5467350" y="4851400"/>
            <a:ext cx="317500" cy="2730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2703513" y="1947863"/>
            <a:ext cx="1549400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 8</a:t>
            </a:r>
          </a:p>
        </p:txBody>
      </p:sp>
      <p:sp>
        <p:nvSpPr>
          <p:cNvPr id="142378" name="Rectangle 42"/>
          <p:cNvSpPr>
            <a:spLocks noChangeArrowheads="1"/>
          </p:cNvSpPr>
          <p:nvPr/>
        </p:nvSpPr>
        <p:spPr bwMode="auto">
          <a:xfrm>
            <a:off x="5522913" y="2881313"/>
            <a:ext cx="935037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 6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2380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687388" y="1081088"/>
            <a:ext cx="8020050" cy="741362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Combined-Constraint Graph Showing Feasible Region</a:t>
            </a:r>
          </a:p>
        </p:txBody>
      </p:sp>
      <p:sp>
        <p:nvSpPr>
          <p:cNvPr id="142381" name="Text Box 45"/>
          <p:cNvSpPr txBox="1">
            <a:spLocks noChangeArrowheads="1"/>
          </p:cNvSpPr>
          <p:nvPr/>
        </p:nvSpPr>
        <p:spPr bwMode="auto">
          <a:xfrm>
            <a:off x="2754313" y="4587875"/>
            <a:ext cx="1181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Feasible</a:t>
            </a:r>
          </a:p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Region</a:t>
            </a:r>
          </a:p>
        </p:txBody>
      </p:sp>
      <p:grpSp>
        <p:nvGrpSpPr>
          <p:cNvPr id="142382" name="Group 46"/>
          <p:cNvGrpSpPr>
            <a:grpSpLocks/>
          </p:cNvGrpSpPr>
          <p:nvPr/>
        </p:nvGrpSpPr>
        <p:grpSpPr bwMode="auto">
          <a:xfrm>
            <a:off x="1955800" y="2286000"/>
            <a:ext cx="139700" cy="3111500"/>
            <a:chOff x="1200" y="1536"/>
            <a:chExt cx="88" cy="1960"/>
          </a:xfrm>
        </p:grpSpPr>
        <p:sp>
          <p:nvSpPr>
            <p:cNvPr id="142383" name="Line 47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384" name="Line 48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385" name="Line 49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386" name="Line 50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387" name="Line 51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388" name="Line 52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389" name="Line 53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390" name="Line 54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2351" name="Line 15"/>
          <p:cNvSpPr>
            <a:spLocks noChangeShapeType="1"/>
          </p:cNvSpPr>
          <p:nvPr/>
        </p:nvSpPr>
        <p:spPr bwMode="auto">
          <a:xfrm>
            <a:off x="2025650" y="57785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2391" name="Group 55"/>
          <p:cNvGrpSpPr>
            <a:grpSpLocks/>
          </p:cNvGrpSpPr>
          <p:nvPr/>
        </p:nvGrpSpPr>
        <p:grpSpPr bwMode="auto">
          <a:xfrm>
            <a:off x="2411413" y="5719763"/>
            <a:ext cx="4294187" cy="146050"/>
            <a:chOff x="1447" y="3659"/>
            <a:chExt cx="2705" cy="92"/>
          </a:xfrm>
        </p:grpSpPr>
        <p:grpSp>
          <p:nvGrpSpPr>
            <p:cNvPr id="142392" name="Group 56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42393" name="Line 57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94" name="Line 58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95" name="Line 59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96" name="Line 60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97" name="Line 61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98" name="Line 62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399" name="Line 63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400" name="Line 64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2401" name="Line 65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402" name="Line 66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2365" name="Line 29"/>
          <p:cNvSpPr>
            <a:spLocks noChangeShapeType="1"/>
          </p:cNvSpPr>
          <p:nvPr/>
        </p:nvSpPr>
        <p:spPr bwMode="auto">
          <a:xfrm flipV="1">
            <a:off x="4781550" y="1790700"/>
            <a:ext cx="0" cy="39751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0" name="Freeform 20"/>
          <p:cNvSpPr>
            <a:spLocks/>
          </p:cNvSpPr>
          <p:nvPr/>
        </p:nvSpPr>
        <p:spPr bwMode="auto">
          <a:xfrm>
            <a:off x="2044700" y="3022600"/>
            <a:ext cx="2755900" cy="2755900"/>
          </a:xfrm>
          <a:custGeom>
            <a:avLst/>
            <a:gdLst>
              <a:gd name="T0" fmla="*/ 0 w 1704"/>
              <a:gd name="T1" fmla="*/ 0 h 1736"/>
              <a:gd name="T2" fmla="*/ 1408 w 1704"/>
              <a:gd name="T3" fmla="*/ 944 h 1736"/>
              <a:gd name="T4" fmla="*/ 1704 w 1704"/>
              <a:gd name="T5" fmla="*/ 1208 h 1736"/>
              <a:gd name="T6" fmla="*/ 1704 w 1704"/>
              <a:gd name="T7" fmla="*/ 1736 h 1736"/>
              <a:gd name="T8" fmla="*/ 8 w 1704"/>
              <a:gd name="T9" fmla="*/ 1736 h 1736"/>
              <a:gd name="T10" fmla="*/ 8 w 1704"/>
              <a:gd name="T11" fmla="*/ 56 h 1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04" h="1736">
                <a:moveTo>
                  <a:pt x="0" y="0"/>
                </a:moveTo>
                <a:lnTo>
                  <a:pt x="1408" y="944"/>
                </a:lnTo>
                <a:lnTo>
                  <a:pt x="1704" y="1208"/>
                </a:lnTo>
                <a:lnTo>
                  <a:pt x="1704" y="1736"/>
                </a:lnTo>
                <a:lnTo>
                  <a:pt x="8" y="1736"/>
                </a:lnTo>
                <a:lnTo>
                  <a:pt x="8" y="56"/>
                </a:lnTo>
              </a:path>
            </a:pathLst>
          </a:custGeom>
          <a:solidFill>
            <a:srgbClr val="5F5F5F"/>
          </a:solidFill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Graphical Solution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4114800" cy="492125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Objective Function Line</a:t>
            </a:r>
          </a:p>
        </p:txBody>
      </p:sp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7059613" y="55356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2038350" y="5778500"/>
            <a:ext cx="48641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67" name="Line 7"/>
          <p:cNvSpPr>
            <a:spLocks noChangeShapeType="1"/>
          </p:cNvSpPr>
          <p:nvPr/>
        </p:nvSpPr>
        <p:spPr bwMode="auto">
          <a:xfrm>
            <a:off x="2044700" y="1911350"/>
            <a:ext cx="0" cy="38735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1" name="Rectangle 11"/>
          <p:cNvSpPr>
            <a:spLocks noChangeArrowheads="1"/>
          </p:cNvSpPr>
          <p:nvPr/>
        </p:nvSpPr>
        <p:spPr bwMode="auto">
          <a:xfrm>
            <a:off x="1649413" y="1358900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3373" name="Text Box 13"/>
          <p:cNvSpPr txBox="1">
            <a:spLocks noChangeArrowheads="1"/>
          </p:cNvSpPr>
          <p:nvPr/>
        </p:nvSpPr>
        <p:spPr bwMode="auto">
          <a:xfrm>
            <a:off x="5691188" y="5016500"/>
            <a:ext cx="790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(7, 0)</a:t>
            </a:r>
          </a:p>
        </p:txBody>
      </p:sp>
      <p:sp>
        <p:nvSpPr>
          <p:cNvPr id="143374" name="Line 14"/>
          <p:cNvSpPr>
            <a:spLocks noChangeShapeType="1"/>
          </p:cNvSpPr>
          <p:nvPr/>
        </p:nvSpPr>
        <p:spPr bwMode="auto">
          <a:xfrm flipH="1">
            <a:off x="5378450" y="5403850"/>
            <a:ext cx="317500" cy="2921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5" name="Text Box 15"/>
          <p:cNvSpPr txBox="1">
            <a:spLocks noChangeArrowheads="1"/>
          </p:cNvSpPr>
          <p:nvPr/>
        </p:nvSpPr>
        <p:spPr bwMode="auto">
          <a:xfrm>
            <a:off x="2668588" y="2711450"/>
            <a:ext cx="790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(0, 5)</a:t>
            </a:r>
          </a:p>
        </p:txBody>
      </p:sp>
      <p:sp>
        <p:nvSpPr>
          <p:cNvPr id="143377" name="Rectangle 17"/>
          <p:cNvSpPr>
            <a:spLocks noChangeArrowheads="1"/>
          </p:cNvSpPr>
          <p:nvPr/>
        </p:nvSpPr>
        <p:spPr bwMode="auto">
          <a:xfrm>
            <a:off x="4157663" y="3065463"/>
            <a:ext cx="2503487" cy="7588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 Function</a:t>
            </a:r>
          </a:p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35</a:t>
            </a:r>
          </a:p>
        </p:txBody>
      </p:sp>
      <p:sp>
        <p:nvSpPr>
          <p:cNvPr id="143372" name="Line 12"/>
          <p:cNvSpPr>
            <a:spLocks noChangeShapeType="1"/>
          </p:cNvSpPr>
          <p:nvPr/>
        </p:nvSpPr>
        <p:spPr bwMode="auto">
          <a:xfrm>
            <a:off x="2025650" y="3613150"/>
            <a:ext cx="3263900" cy="2159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8" name="Line 18"/>
          <p:cNvSpPr>
            <a:spLocks noChangeShapeType="1"/>
          </p:cNvSpPr>
          <p:nvPr/>
        </p:nvSpPr>
        <p:spPr bwMode="auto">
          <a:xfrm flipH="1">
            <a:off x="3556000" y="3803650"/>
            <a:ext cx="584200" cy="7302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6" name="Line 16"/>
          <p:cNvSpPr>
            <a:spLocks noChangeShapeType="1"/>
          </p:cNvSpPr>
          <p:nvPr/>
        </p:nvSpPr>
        <p:spPr bwMode="auto">
          <a:xfrm flipH="1">
            <a:off x="2184400" y="3092450"/>
            <a:ext cx="488950" cy="4635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83" name="Text Box 23"/>
          <p:cNvSpPr txBox="1">
            <a:spLocks noChangeArrowheads="1"/>
          </p:cNvSpPr>
          <p:nvPr/>
        </p:nvSpPr>
        <p:spPr bwMode="auto">
          <a:xfrm>
            <a:off x="1660525" y="2105025"/>
            <a:ext cx="31115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3384" name="Text Box 24"/>
          <p:cNvSpPr txBox="1">
            <a:spLocks noChangeArrowheads="1"/>
          </p:cNvSpPr>
          <p:nvPr/>
        </p:nvSpPr>
        <p:spPr bwMode="auto">
          <a:xfrm>
            <a:off x="2251075" y="58642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143385" name="Group 25"/>
          <p:cNvGrpSpPr>
            <a:grpSpLocks/>
          </p:cNvGrpSpPr>
          <p:nvPr/>
        </p:nvGrpSpPr>
        <p:grpSpPr bwMode="auto">
          <a:xfrm>
            <a:off x="1968500" y="2286000"/>
            <a:ext cx="139700" cy="3111500"/>
            <a:chOff x="1200" y="1536"/>
            <a:chExt cx="88" cy="1960"/>
          </a:xfrm>
        </p:grpSpPr>
        <p:sp>
          <p:nvSpPr>
            <p:cNvPr id="143386" name="Line 26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87" name="Line 27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88" name="Line 28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89" name="Line 29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0" name="Line 30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1" name="Line 31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2" name="Line 32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3" name="Line 33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394" name="Group 34"/>
          <p:cNvGrpSpPr>
            <a:grpSpLocks/>
          </p:cNvGrpSpPr>
          <p:nvPr/>
        </p:nvGrpSpPr>
        <p:grpSpPr bwMode="auto">
          <a:xfrm>
            <a:off x="2424113" y="5719763"/>
            <a:ext cx="4294187" cy="146050"/>
            <a:chOff x="1447" y="3659"/>
            <a:chExt cx="2705" cy="92"/>
          </a:xfrm>
        </p:grpSpPr>
        <p:grpSp>
          <p:nvGrpSpPr>
            <p:cNvPr id="143395" name="Group 35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43396" name="Line 36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97" name="Line 37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98" name="Line 38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99" name="Line 39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00" name="Line 40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01" name="Line 41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02" name="Line 42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03" name="Line 43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404" name="Line 44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5" name="Line 45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Freeform 2"/>
          <p:cNvSpPr>
            <a:spLocks/>
          </p:cNvSpPr>
          <p:nvPr/>
        </p:nvSpPr>
        <p:spPr bwMode="auto">
          <a:xfrm>
            <a:off x="2044700" y="3097213"/>
            <a:ext cx="2755900" cy="2770187"/>
          </a:xfrm>
          <a:custGeom>
            <a:avLst/>
            <a:gdLst>
              <a:gd name="T0" fmla="*/ 0 w 1736"/>
              <a:gd name="T1" fmla="*/ 9 h 1745"/>
              <a:gd name="T2" fmla="*/ 1434 w 1736"/>
              <a:gd name="T3" fmla="*/ 942 h 1745"/>
              <a:gd name="T4" fmla="*/ 1735 w 1736"/>
              <a:gd name="T5" fmla="*/ 1210 h 1745"/>
              <a:gd name="T6" fmla="*/ 1736 w 1736"/>
              <a:gd name="T7" fmla="*/ 1745 h 1745"/>
              <a:gd name="T8" fmla="*/ 8 w 1736"/>
              <a:gd name="T9" fmla="*/ 1745 h 1745"/>
              <a:gd name="T10" fmla="*/ 8 w 1736"/>
              <a:gd name="T11" fmla="*/ 0 h 17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36" h="1745">
                <a:moveTo>
                  <a:pt x="0" y="9"/>
                </a:moveTo>
                <a:lnTo>
                  <a:pt x="1434" y="942"/>
                </a:lnTo>
                <a:lnTo>
                  <a:pt x="1735" y="1210"/>
                </a:lnTo>
                <a:lnTo>
                  <a:pt x="1736" y="1745"/>
                </a:lnTo>
                <a:lnTo>
                  <a:pt x="8" y="1745"/>
                </a:lnTo>
                <a:lnTo>
                  <a:pt x="8" y="0"/>
                </a:lnTo>
              </a:path>
            </a:pathLst>
          </a:custGeom>
          <a:solidFill>
            <a:srgbClr val="5F5F5F"/>
          </a:solidFill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451" name="Rectangle 3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1:  Graphical Solution</a:t>
            </a:r>
          </a:p>
        </p:txBody>
      </p:sp>
      <p:sp>
        <p:nvSpPr>
          <p:cNvPr id="232452" name="Rectangle 4"/>
          <p:cNvSpPr>
            <a:spLocks noChangeArrowheads="1"/>
          </p:cNvSpPr>
          <p:nvPr/>
        </p:nvSpPr>
        <p:spPr bwMode="auto">
          <a:xfrm>
            <a:off x="687388" y="1073150"/>
            <a:ext cx="53784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Selected Objective Function Lines</a:t>
            </a:r>
          </a:p>
        </p:txBody>
      </p:sp>
      <p:sp>
        <p:nvSpPr>
          <p:cNvPr id="232453" name="Rectangle 5"/>
          <p:cNvSpPr>
            <a:spLocks noChangeArrowheads="1"/>
          </p:cNvSpPr>
          <p:nvPr/>
        </p:nvSpPr>
        <p:spPr bwMode="auto">
          <a:xfrm>
            <a:off x="7059613" y="56245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32454" name="Line 6"/>
          <p:cNvSpPr>
            <a:spLocks noChangeShapeType="1"/>
          </p:cNvSpPr>
          <p:nvPr/>
        </p:nvSpPr>
        <p:spPr bwMode="auto">
          <a:xfrm>
            <a:off x="2038350" y="5867400"/>
            <a:ext cx="48641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7" name="Rectangle 9"/>
          <p:cNvSpPr>
            <a:spLocks noChangeArrowheads="1"/>
          </p:cNvSpPr>
          <p:nvPr/>
        </p:nvSpPr>
        <p:spPr bwMode="auto">
          <a:xfrm>
            <a:off x="1649413" y="1447800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32461" name="Rectangle 13"/>
          <p:cNvSpPr>
            <a:spLocks noChangeArrowheads="1"/>
          </p:cNvSpPr>
          <p:nvPr/>
        </p:nvSpPr>
        <p:spPr bwMode="auto">
          <a:xfrm>
            <a:off x="2989263" y="2792413"/>
            <a:ext cx="1806575" cy="4238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35</a:t>
            </a:r>
          </a:p>
        </p:txBody>
      </p:sp>
      <p:sp>
        <p:nvSpPr>
          <p:cNvPr id="232462" name="Line 14"/>
          <p:cNvSpPr>
            <a:spLocks noChangeShapeType="1"/>
          </p:cNvSpPr>
          <p:nvPr/>
        </p:nvSpPr>
        <p:spPr bwMode="auto">
          <a:xfrm>
            <a:off x="2063750" y="3714750"/>
            <a:ext cx="3200400" cy="21463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65" name="Text Box 17"/>
          <p:cNvSpPr txBox="1">
            <a:spLocks noChangeArrowheads="1"/>
          </p:cNvSpPr>
          <p:nvPr/>
        </p:nvSpPr>
        <p:spPr bwMode="auto">
          <a:xfrm>
            <a:off x="1660525" y="2193925"/>
            <a:ext cx="31115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32466" name="Text Box 18"/>
          <p:cNvSpPr txBox="1">
            <a:spLocks noChangeArrowheads="1"/>
          </p:cNvSpPr>
          <p:nvPr/>
        </p:nvSpPr>
        <p:spPr bwMode="auto">
          <a:xfrm>
            <a:off x="2251075" y="59531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232468" name="Line 20"/>
          <p:cNvSpPr>
            <a:spLocks noChangeShapeType="1"/>
          </p:cNvSpPr>
          <p:nvPr/>
        </p:nvSpPr>
        <p:spPr bwMode="auto">
          <a:xfrm>
            <a:off x="2038350" y="3422650"/>
            <a:ext cx="3581400" cy="2413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69" name="Rectangle 21"/>
          <p:cNvSpPr>
            <a:spLocks noChangeArrowheads="1"/>
          </p:cNvSpPr>
          <p:nvPr/>
        </p:nvSpPr>
        <p:spPr bwMode="auto">
          <a:xfrm>
            <a:off x="5808663" y="4338638"/>
            <a:ext cx="1806575" cy="4238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42</a:t>
            </a:r>
          </a:p>
        </p:txBody>
      </p:sp>
      <p:sp>
        <p:nvSpPr>
          <p:cNvPr id="232470" name="Rectangle 22"/>
          <p:cNvSpPr>
            <a:spLocks noChangeArrowheads="1"/>
          </p:cNvSpPr>
          <p:nvPr/>
        </p:nvSpPr>
        <p:spPr bwMode="auto">
          <a:xfrm>
            <a:off x="4367213" y="3484563"/>
            <a:ext cx="1806575" cy="4238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39</a:t>
            </a:r>
          </a:p>
        </p:txBody>
      </p:sp>
      <p:sp>
        <p:nvSpPr>
          <p:cNvPr id="232459" name="Line 11"/>
          <p:cNvSpPr>
            <a:spLocks noChangeShapeType="1"/>
          </p:cNvSpPr>
          <p:nvPr/>
        </p:nvSpPr>
        <p:spPr bwMode="auto">
          <a:xfrm flipH="1">
            <a:off x="5226050" y="4686300"/>
            <a:ext cx="609600" cy="6350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71" name="Line 23"/>
          <p:cNvSpPr>
            <a:spLocks noChangeShapeType="1"/>
          </p:cNvSpPr>
          <p:nvPr/>
        </p:nvSpPr>
        <p:spPr bwMode="auto">
          <a:xfrm>
            <a:off x="2051050" y="3232150"/>
            <a:ext cx="3924300" cy="2616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481" name="Group 33"/>
          <p:cNvGrpSpPr>
            <a:grpSpLocks/>
          </p:cNvGrpSpPr>
          <p:nvPr/>
        </p:nvGrpSpPr>
        <p:grpSpPr bwMode="auto">
          <a:xfrm>
            <a:off x="2424113" y="5808663"/>
            <a:ext cx="4294187" cy="146050"/>
            <a:chOff x="1447" y="3659"/>
            <a:chExt cx="2705" cy="92"/>
          </a:xfrm>
        </p:grpSpPr>
        <p:grpSp>
          <p:nvGrpSpPr>
            <p:cNvPr id="232482" name="Group 34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232483" name="Line 35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484" name="Line 36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485" name="Line 37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486" name="Line 38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487" name="Line 39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488" name="Line 40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489" name="Line 41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490" name="Line 42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2491" name="Line 43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92" name="Line 44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2463" name="Line 15"/>
          <p:cNvSpPr>
            <a:spLocks noChangeShapeType="1"/>
          </p:cNvSpPr>
          <p:nvPr/>
        </p:nvSpPr>
        <p:spPr bwMode="auto">
          <a:xfrm flipH="1">
            <a:off x="3797300" y="3854450"/>
            <a:ext cx="584200" cy="7302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64" name="Line 16"/>
          <p:cNvSpPr>
            <a:spLocks noChangeShapeType="1"/>
          </p:cNvSpPr>
          <p:nvPr/>
        </p:nvSpPr>
        <p:spPr bwMode="auto">
          <a:xfrm flipH="1">
            <a:off x="2273300" y="3155950"/>
            <a:ext cx="739775" cy="6667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5" name="Line 7"/>
          <p:cNvSpPr>
            <a:spLocks noChangeShapeType="1"/>
          </p:cNvSpPr>
          <p:nvPr/>
        </p:nvSpPr>
        <p:spPr bwMode="auto">
          <a:xfrm>
            <a:off x="2044700" y="1987550"/>
            <a:ext cx="0" cy="38735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2472" name="Group 24"/>
          <p:cNvGrpSpPr>
            <a:grpSpLocks/>
          </p:cNvGrpSpPr>
          <p:nvPr/>
        </p:nvGrpSpPr>
        <p:grpSpPr bwMode="auto">
          <a:xfrm>
            <a:off x="1968500" y="2374900"/>
            <a:ext cx="139700" cy="3111500"/>
            <a:chOff x="1200" y="1536"/>
            <a:chExt cx="88" cy="1960"/>
          </a:xfrm>
        </p:grpSpPr>
        <p:sp>
          <p:nvSpPr>
            <p:cNvPr id="232473" name="Line 25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4" name="Line 26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5" name="Line 27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6" name="Line 28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7" name="Line 29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8" name="Line 30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79" name="Line 31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0" name="Line 32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09" name="Freeform 25"/>
          <p:cNvSpPr>
            <a:spLocks/>
          </p:cNvSpPr>
          <p:nvPr/>
        </p:nvSpPr>
        <p:spPr bwMode="auto">
          <a:xfrm>
            <a:off x="2057400" y="3022600"/>
            <a:ext cx="2743200" cy="2781300"/>
          </a:xfrm>
          <a:custGeom>
            <a:avLst/>
            <a:gdLst>
              <a:gd name="T0" fmla="*/ 0 w 1696"/>
              <a:gd name="T1" fmla="*/ 8 h 1752"/>
              <a:gd name="T2" fmla="*/ 1448 w 1696"/>
              <a:gd name="T3" fmla="*/ 960 h 1752"/>
              <a:gd name="T4" fmla="*/ 1696 w 1696"/>
              <a:gd name="T5" fmla="*/ 1224 h 1752"/>
              <a:gd name="T6" fmla="*/ 1696 w 1696"/>
              <a:gd name="T7" fmla="*/ 1752 h 1752"/>
              <a:gd name="T8" fmla="*/ 0 w 1696"/>
              <a:gd name="T9" fmla="*/ 1752 h 1752"/>
              <a:gd name="T10" fmla="*/ 0 w 1696"/>
              <a:gd name="T11" fmla="*/ 0 h 1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96" h="1752">
                <a:moveTo>
                  <a:pt x="0" y="8"/>
                </a:moveTo>
                <a:lnTo>
                  <a:pt x="1448" y="960"/>
                </a:lnTo>
                <a:lnTo>
                  <a:pt x="1696" y="1224"/>
                </a:lnTo>
                <a:lnTo>
                  <a:pt x="1696" y="1752"/>
                </a:lnTo>
                <a:lnTo>
                  <a:pt x="0" y="1752"/>
                </a:lnTo>
                <a:lnTo>
                  <a:pt x="0" y="0"/>
                </a:lnTo>
              </a:path>
            </a:pathLst>
          </a:custGeom>
          <a:solidFill>
            <a:srgbClr val="5F5F5F"/>
          </a:solidFill>
          <a:ln w="1905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Graphical Solution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3141662" cy="504825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Optimal Solution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059613" y="55610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2038350" y="58039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2044700" y="19367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1649413" y="1387475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4395" name="Line 11"/>
          <p:cNvSpPr>
            <a:spLocks noChangeShapeType="1"/>
          </p:cNvSpPr>
          <p:nvPr/>
        </p:nvSpPr>
        <p:spPr bwMode="auto">
          <a:xfrm>
            <a:off x="2266950" y="3073400"/>
            <a:ext cx="3225800" cy="2235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0" name="Rectangle 16"/>
          <p:cNvSpPr>
            <a:spLocks noChangeArrowheads="1"/>
          </p:cNvSpPr>
          <p:nvPr/>
        </p:nvSpPr>
        <p:spPr bwMode="auto">
          <a:xfrm>
            <a:off x="3452813" y="1617663"/>
            <a:ext cx="3121025" cy="10937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Maximum</a:t>
            </a:r>
          </a:p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 Function Line</a:t>
            </a:r>
          </a:p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46</a:t>
            </a:r>
          </a:p>
        </p:txBody>
      </p:sp>
      <p:sp>
        <p:nvSpPr>
          <p:cNvPr id="144401" name="Line 17"/>
          <p:cNvSpPr>
            <a:spLocks noChangeShapeType="1"/>
          </p:cNvSpPr>
          <p:nvPr/>
        </p:nvSpPr>
        <p:spPr bwMode="auto">
          <a:xfrm flipH="1">
            <a:off x="2889250" y="2692400"/>
            <a:ext cx="584200" cy="7302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2" name="Oval 18"/>
          <p:cNvSpPr>
            <a:spLocks noChangeArrowheads="1"/>
          </p:cNvSpPr>
          <p:nvPr/>
        </p:nvSpPr>
        <p:spPr bwMode="auto">
          <a:xfrm>
            <a:off x="4298950" y="44894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3" name="Line 19"/>
          <p:cNvSpPr>
            <a:spLocks noChangeShapeType="1"/>
          </p:cNvSpPr>
          <p:nvPr/>
        </p:nvSpPr>
        <p:spPr bwMode="auto">
          <a:xfrm flipH="1">
            <a:off x="4329113" y="4578350"/>
            <a:ext cx="3175" cy="1212850"/>
          </a:xfrm>
          <a:prstGeom prst="line">
            <a:avLst/>
          </a:prstGeom>
          <a:noFill/>
          <a:ln w="12700">
            <a:solidFill>
              <a:srgbClr val="FFFF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4" name="Line 20"/>
          <p:cNvSpPr>
            <a:spLocks noChangeShapeType="1"/>
          </p:cNvSpPr>
          <p:nvPr/>
        </p:nvSpPr>
        <p:spPr bwMode="auto">
          <a:xfrm flipH="1">
            <a:off x="2108200" y="4532313"/>
            <a:ext cx="2235200" cy="3175"/>
          </a:xfrm>
          <a:prstGeom prst="line">
            <a:avLst/>
          </a:prstGeom>
          <a:noFill/>
          <a:ln w="12700">
            <a:solidFill>
              <a:srgbClr val="FFFF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5" name="Line 21"/>
          <p:cNvSpPr>
            <a:spLocks noChangeShapeType="1"/>
          </p:cNvSpPr>
          <p:nvPr/>
        </p:nvSpPr>
        <p:spPr bwMode="auto">
          <a:xfrm flipH="1">
            <a:off x="4451350" y="3727450"/>
            <a:ext cx="584200" cy="7302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6" name="Rectangle 22"/>
          <p:cNvSpPr>
            <a:spLocks noChangeArrowheads="1"/>
          </p:cNvSpPr>
          <p:nvPr/>
        </p:nvSpPr>
        <p:spPr bwMode="auto">
          <a:xfrm>
            <a:off x="5021263" y="2938463"/>
            <a:ext cx="2309812" cy="7588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 Solution</a:t>
            </a:r>
          </a:p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5,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3)</a:t>
            </a:r>
          </a:p>
        </p:txBody>
      </p:sp>
      <p:sp>
        <p:nvSpPr>
          <p:cNvPr id="144411" name="Text Box 27"/>
          <p:cNvSpPr txBox="1">
            <a:spLocks noChangeArrowheads="1"/>
          </p:cNvSpPr>
          <p:nvPr/>
        </p:nvSpPr>
        <p:spPr bwMode="auto">
          <a:xfrm>
            <a:off x="1660525" y="2130425"/>
            <a:ext cx="31115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4412" name="Text Box 28"/>
          <p:cNvSpPr txBox="1">
            <a:spLocks noChangeArrowheads="1"/>
          </p:cNvSpPr>
          <p:nvPr/>
        </p:nvSpPr>
        <p:spPr bwMode="auto">
          <a:xfrm>
            <a:off x="2251075" y="58896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144413" name="Group 29"/>
          <p:cNvGrpSpPr>
            <a:grpSpLocks/>
          </p:cNvGrpSpPr>
          <p:nvPr/>
        </p:nvGrpSpPr>
        <p:grpSpPr bwMode="auto">
          <a:xfrm>
            <a:off x="1968500" y="2311400"/>
            <a:ext cx="139700" cy="3111500"/>
            <a:chOff x="1200" y="1536"/>
            <a:chExt cx="88" cy="1960"/>
          </a:xfrm>
        </p:grpSpPr>
        <p:sp>
          <p:nvSpPr>
            <p:cNvPr id="144414" name="Line 30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15" name="Line 31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16" name="Line 32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17" name="Line 33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18" name="Line 34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19" name="Line 35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20" name="Line 36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21" name="Line 37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422" name="Group 38"/>
          <p:cNvGrpSpPr>
            <a:grpSpLocks/>
          </p:cNvGrpSpPr>
          <p:nvPr/>
        </p:nvGrpSpPr>
        <p:grpSpPr bwMode="auto">
          <a:xfrm>
            <a:off x="2424113" y="5745163"/>
            <a:ext cx="4294187" cy="146050"/>
            <a:chOff x="1447" y="3659"/>
            <a:chExt cx="2705" cy="92"/>
          </a:xfrm>
        </p:grpSpPr>
        <p:grpSp>
          <p:nvGrpSpPr>
            <p:cNvPr id="144423" name="Group 39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44424" name="Line 40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25" name="Line 41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26" name="Line 42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27" name="Line 43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28" name="Line 44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29" name="Line 45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30" name="Line 46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31" name="Line 47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432" name="Line 48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433" name="Line 49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4463"/>
            <a:ext cx="8081963" cy="814387"/>
          </a:xfrm>
        </p:spPr>
        <p:txBody>
          <a:bodyPr/>
          <a:lstStyle/>
          <a:p>
            <a:r>
              <a:rPr lang="en-US"/>
              <a:t>Summary of the Graphical Solution Procedure</a:t>
            </a:r>
            <a:br>
              <a:rPr lang="en-US"/>
            </a:br>
            <a:r>
              <a:rPr lang="en-US"/>
              <a:t>for Maximization Problems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95375"/>
            <a:ext cx="7624762" cy="3917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Prepare a graph of the feasible solutions for each of the constraints.</a:t>
            </a:r>
          </a:p>
          <a:p>
            <a:pPr>
              <a:lnSpc>
                <a:spcPct val="90000"/>
              </a:lnSpc>
            </a:pPr>
            <a:r>
              <a:rPr lang="en-US"/>
              <a:t>Determine the feasible region that satisfies all the constraints simultaneously.</a:t>
            </a:r>
          </a:p>
          <a:p>
            <a:pPr>
              <a:lnSpc>
                <a:spcPct val="90000"/>
              </a:lnSpc>
            </a:pPr>
            <a:r>
              <a:rPr lang="en-US"/>
              <a:t>Draw an objective function line.</a:t>
            </a:r>
          </a:p>
          <a:p>
            <a:pPr>
              <a:lnSpc>
                <a:spcPct val="90000"/>
              </a:lnSpc>
            </a:pPr>
            <a:r>
              <a:rPr lang="en-US"/>
              <a:t>Move parallel objective function lines toward </a:t>
            </a:r>
            <a:r>
              <a:rPr lang="en-US" u="sng"/>
              <a:t>larger</a:t>
            </a:r>
            <a:r>
              <a:rPr lang="en-US"/>
              <a:t> objective function values without entirely leaving the feasible region.</a:t>
            </a:r>
          </a:p>
          <a:p>
            <a:pPr>
              <a:lnSpc>
                <a:spcPct val="90000"/>
              </a:lnSpc>
            </a:pPr>
            <a:r>
              <a:rPr lang="en-US"/>
              <a:t>Any feasible solution on the objective function line with the </a:t>
            </a:r>
            <a:r>
              <a:rPr lang="en-US" u="sng"/>
              <a:t>largest</a:t>
            </a:r>
            <a:r>
              <a:rPr lang="en-US"/>
              <a:t> value is an optimal solution.</a:t>
            </a:r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Slack and Surplus Variables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41640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linear program in which all the variables are non-negative and all the constraints are equalities is said to be in </a:t>
            </a:r>
            <a:r>
              <a:rPr lang="en-US" u="sng"/>
              <a:t>standard form</a:t>
            </a:r>
            <a:r>
              <a:rPr lang="en-US"/>
              <a:t>.  </a:t>
            </a:r>
          </a:p>
          <a:p>
            <a:pPr>
              <a:lnSpc>
                <a:spcPct val="90000"/>
              </a:lnSpc>
            </a:pPr>
            <a:r>
              <a:rPr lang="en-US"/>
              <a:t>Standard form is attained by adding </a:t>
            </a:r>
            <a:r>
              <a:rPr lang="en-US" u="sng"/>
              <a:t>slack variables</a:t>
            </a:r>
            <a:r>
              <a:rPr lang="en-US"/>
              <a:t> to "less than or equal to" constraints, and by subtracting </a:t>
            </a:r>
            <a:r>
              <a:rPr lang="en-US" u="sng"/>
              <a:t>surplus variables</a:t>
            </a:r>
            <a:r>
              <a:rPr lang="en-US"/>
              <a:t> from "greater than or equal to" constraints.  </a:t>
            </a:r>
          </a:p>
          <a:p>
            <a:pPr>
              <a:lnSpc>
                <a:spcPct val="90000"/>
              </a:lnSpc>
            </a:pPr>
            <a:r>
              <a:rPr lang="en-US"/>
              <a:t>Slack and surplus variables represent the difference between the left and right sides of the constraints.</a:t>
            </a:r>
          </a:p>
          <a:p>
            <a:pPr>
              <a:lnSpc>
                <a:spcPct val="90000"/>
              </a:lnSpc>
            </a:pPr>
            <a:r>
              <a:rPr lang="en-US"/>
              <a:t>Slack and surplus variables have objective function coefficients equal to 0.</a:t>
            </a: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1847850" y="1733550"/>
            <a:ext cx="5543550" cy="28956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1363" y="1905000"/>
            <a:ext cx="5300662" cy="259715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/>
              <a:t>Max     5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+ 7</a:t>
            </a:r>
            <a:r>
              <a:rPr lang="en-US" i="1"/>
              <a:t>x</a:t>
            </a:r>
            <a:r>
              <a:rPr lang="en-US" baseline="-25000"/>
              <a:t>2 </a:t>
            </a:r>
            <a:r>
              <a:rPr lang="en-US"/>
              <a:t>+ 0</a:t>
            </a:r>
            <a:r>
              <a:rPr lang="en-US" i="1"/>
              <a:t>s</a:t>
            </a:r>
            <a:r>
              <a:rPr lang="en-US" baseline="-25000"/>
              <a:t>1 </a:t>
            </a:r>
            <a:r>
              <a:rPr lang="en-US"/>
              <a:t>+ 0</a:t>
            </a:r>
            <a:r>
              <a:rPr lang="en-US" i="1"/>
              <a:t>s</a:t>
            </a:r>
            <a:r>
              <a:rPr lang="en-US" baseline="-25000"/>
              <a:t>2 </a:t>
            </a:r>
            <a:r>
              <a:rPr lang="en-US"/>
              <a:t>+ 0</a:t>
            </a:r>
            <a:r>
              <a:rPr lang="en-US" i="1"/>
              <a:t>s</a:t>
            </a:r>
            <a:r>
              <a:rPr lang="en-US" baseline="-25000"/>
              <a:t>3</a:t>
            </a:r>
            <a:endParaRPr lang="en-US"/>
          </a:p>
          <a:p>
            <a:pPr marL="0" indent="0">
              <a:buFont typeface="Monotype Sorts" pitchFamily="2" charset="2"/>
              <a:buNone/>
            </a:pPr>
            <a:endParaRPr lang="en-US" sz="1000"/>
          </a:p>
          <a:p>
            <a:pPr marL="0" indent="0">
              <a:buFont typeface="Monotype Sorts" pitchFamily="2" charset="2"/>
              <a:buNone/>
            </a:pPr>
            <a:r>
              <a:rPr lang="en-US"/>
              <a:t>s.t.       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          +  </a:t>
            </a:r>
            <a:r>
              <a:rPr lang="en-US" i="1"/>
              <a:t>s</a:t>
            </a:r>
            <a:r>
              <a:rPr lang="en-US" baseline="-25000"/>
              <a:t>1</a:t>
            </a:r>
            <a:r>
              <a:rPr lang="en-US"/>
              <a:t> 	         =    6</a:t>
            </a:r>
          </a:p>
          <a:p>
            <a:pPr marL="0" indent="0">
              <a:buFont typeface="Monotype Sorts" pitchFamily="2" charset="2"/>
              <a:buNone/>
            </a:pPr>
            <a:r>
              <a:rPr lang="en-US"/>
              <a:t>             2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+ 3</a:t>
            </a:r>
            <a:r>
              <a:rPr lang="en-US" i="1"/>
              <a:t>x</a:t>
            </a:r>
            <a:r>
              <a:rPr lang="en-US" baseline="-25000"/>
              <a:t>2	   </a:t>
            </a:r>
            <a:r>
              <a:rPr lang="en-US"/>
              <a:t>+  </a:t>
            </a:r>
            <a:r>
              <a:rPr lang="en-US" i="1"/>
              <a:t>s</a:t>
            </a:r>
            <a:r>
              <a:rPr lang="en-US" baseline="-25000"/>
              <a:t>2</a:t>
            </a:r>
            <a:r>
              <a:rPr lang="en-US"/>
              <a:t> 	         =  19</a:t>
            </a:r>
          </a:p>
          <a:p>
            <a:pPr marL="0" indent="0">
              <a:buFont typeface="Monotype Sorts" pitchFamily="2" charset="2"/>
              <a:buNone/>
            </a:pPr>
            <a:r>
              <a:rPr lang="en-US"/>
              <a:t>            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  </a:t>
            </a:r>
            <a:r>
              <a:rPr lang="en-US" i="1"/>
              <a:t>x</a:t>
            </a:r>
            <a:r>
              <a:rPr lang="en-US" baseline="-25000"/>
              <a:t>2	 	</a:t>
            </a:r>
            <a:r>
              <a:rPr lang="en-US"/>
              <a:t>+  </a:t>
            </a:r>
            <a:r>
              <a:rPr lang="en-US" i="1"/>
              <a:t>s</a:t>
            </a:r>
            <a:r>
              <a:rPr lang="en-US" baseline="-25000"/>
              <a:t>3 </a:t>
            </a:r>
            <a:r>
              <a:rPr lang="en-US"/>
              <a:t> =    8</a:t>
            </a:r>
          </a:p>
          <a:p>
            <a:pPr marL="0" indent="0">
              <a:buFont typeface="Monotype Sorts" pitchFamily="2" charset="2"/>
              <a:buNone/>
            </a:pPr>
            <a:endParaRPr lang="en-US" sz="1000"/>
          </a:p>
          <a:p>
            <a:pPr marL="0" indent="0">
              <a:buFont typeface="Monotype Sorts" pitchFamily="2" charset="2"/>
              <a:buNone/>
            </a:pPr>
            <a:r>
              <a:rPr lang="en-US"/>
              <a:t>                          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, </a:t>
            </a:r>
            <a:r>
              <a:rPr lang="en-US" i="1"/>
              <a:t>x</a:t>
            </a:r>
            <a:r>
              <a:rPr lang="en-US" baseline="-25000"/>
              <a:t>2 </a:t>
            </a:r>
            <a:r>
              <a:rPr lang="en-US"/>
              <a:t>, </a:t>
            </a:r>
            <a:r>
              <a:rPr lang="en-US" i="1"/>
              <a:t>s</a:t>
            </a:r>
            <a:r>
              <a:rPr lang="en-US" baseline="-25000"/>
              <a:t>1</a:t>
            </a:r>
            <a:r>
              <a:rPr lang="en-US"/>
              <a:t> , </a:t>
            </a:r>
            <a:r>
              <a:rPr lang="en-US" i="1"/>
              <a:t>s</a:t>
            </a:r>
            <a:r>
              <a:rPr lang="en-US" baseline="-25000"/>
              <a:t>2</a:t>
            </a:r>
            <a:r>
              <a:rPr lang="en-US"/>
              <a:t> , </a:t>
            </a:r>
            <a:r>
              <a:rPr lang="en-US" i="1"/>
              <a:t>s</a:t>
            </a:r>
            <a:r>
              <a:rPr lang="en-US" baseline="-25000"/>
              <a:t>3</a:t>
            </a:r>
            <a:r>
              <a:rPr lang="en-US"/>
              <a:t>  </a:t>
            </a:r>
            <a:r>
              <a:rPr lang="en-US" u="sng"/>
              <a:t>&gt;</a:t>
            </a:r>
            <a:r>
              <a:rPr lang="en-US"/>
              <a:t>  0</a:t>
            </a:r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687388" y="1073150"/>
            <a:ext cx="5213350" cy="54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1 in Standard Form</a:t>
            </a:r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Slack Variables (for </a:t>
            </a:r>
            <a:r>
              <a:rPr lang="en-US" u="sng"/>
              <a:t>&lt;</a:t>
            </a:r>
            <a:r>
              <a:rPr lang="en-US"/>
              <a:t> constraints)</a:t>
            </a:r>
          </a:p>
        </p:txBody>
      </p:sp>
      <p:sp>
        <p:nvSpPr>
          <p:cNvPr id="146440" name="AutoShape 8"/>
          <p:cNvSpPr>
            <a:spLocks noChangeArrowheads="1"/>
          </p:cNvSpPr>
          <p:nvPr/>
        </p:nvSpPr>
        <p:spPr bwMode="auto">
          <a:xfrm>
            <a:off x="1179513" y="4064000"/>
            <a:ext cx="2825750" cy="914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,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are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lack variables</a:t>
            </a:r>
          </a:p>
        </p:txBody>
      </p: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6" name="Rectangle 4"/>
          <p:cNvSpPr>
            <a:spLocks noChangeArrowheads="1"/>
          </p:cNvSpPr>
          <p:nvPr/>
        </p:nvSpPr>
        <p:spPr bwMode="auto">
          <a:xfrm>
            <a:off x="687388" y="1073150"/>
            <a:ext cx="3194050" cy="54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 Solution</a:t>
            </a:r>
          </a:p>
        </p:txBody>
      </p:sp>
      <p:sp>
        <p:nvSpPr>
          <p:cNvPr id="243752" name="Rectangle 40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Slack Variables</a:t>
            </a:r>
          </a:p>
        </p:txBody>
      </p:sp>
      <p:sp>
        <p:nvSpPr>
          <p:cNvPr id="243753" name="Rectangle 41"/>
          <p:cNvSpPr>
            <a:spLocks noChangeArrowheads="1"/>
          </p:cNvSpPr>
          <p:nvPr/>
        </p:nvSpPr>
        <p:spPr bwMode="auto">
          <a:xfrm>
            <a:off x="6932613" y="56880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43754" name="Line 42"/>
          <p:cNvSpPr>
            <a:spLocks noChangeShapeType="1"/>
          </p:cNvSpPr>
          <p:nvPr/>
        </p:nvSpPr>
        <p:spPr bwMode="auto">
          <a:xfrm>
            <a:off x="1917700" y="20637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55" name="Rectangle 43"/>
          <p:cNvSpPr>
            <a:spLocks noChangeArrowheads="1"/>
          </p:cNvSpPr>
          <p:nvPr/>
        </p:nvSpPr>
        <p:spPr bwMode="auto">
          <a:xfrm>
            <a:off x="1522413" y="1511300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43756" name="Freeform 44"/>
          <p:cNvSpPr>
            <a:spLocks/>
          </p:cNvSpPr>
          <p:nvPr/>
        </p:nvSpPr>
        <p:spPr bwMode="auto">
          <a:xfrm>
            <a:off x="1943100" y="2463800"/>
            <a:ext cx="3683000" cy="3479800"/>
          </a:xfrm>
          <a:custGeom>
            <a:avLst/>
            <a:gdLst>
              <a:gd name="T0" fmla="*/ 0 w 2296"/>
              <a:gd name="T1" fmla="*/ 0 h 2200"/>
              <a:gd name="T2" fmla="*/ 2296 w 2296"/>
              <a:gd name="T3" fmla="*/ 2200 h 22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96" h="2200">
                <a:moveTo>
                  <a:pt x="0" y="0"/>
                </a:moveTo>
                <a:lnTo>
                  <a:pt x="2296" y="2200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57" name="Freeform 45"/>
          <p:cNvSpPr>
            <a:spLocks/>
          </p:cNvSpPr>
          <p:nvPr/>
        </p:nvSpPr>
        <p:spPr bwMode="auto">
          <a:xfrm>
            <a:off x="1924050" y="3187700"/>
            <a:ext cx="4413250" cy="2743200"/>
          </a:xfrm>
          <a:custGeom>
            <a:avLst/>
            <a:gdLst>
              <a:gd name="T0" fmla="*/ 0 w 2732"/>
              <a:gd name="T1" fmla="*/ 0 h 1736"/>
              <a:gd name="T2" fmla="*/ 2732 w 2732"/>
              <a:gd name="T3" fmla="*/ 1736 h 17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32" h="1736">
                <a:moveTo>
                  <a:pt x="0" y="0"/>
                </a:moveTo>
                <a:lnTo>
                  <a:pt x="2732" y="1736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58" name="Freeform 46"/>
          <p:cNvSpPr>
            <a:spLocks/>
          </p:cNvSpPr>
          <p:nvPr/>
        </p:nvSpPr>
        <p:spPr bwMode="auto">
          <a:xfrm>
            <a:off x="1917700" y="3181350"/>
            <a:ext cx="2754313" cy="2755900"/>
          </a:xfrm>
          <a:custGeom>
            <a:avLst/>
            <a:gdLst>
              <a:gd name="T0" fmla="*/ 0 w 1735"/>
              <a:gd name="T1" fmla="*/ 20 h 1736"/>
              <a:gd name="T2" fmla="*/ 1452 w 1735"/>
              <a:gd name="T3" fmla="*/ 907 h 1736"/>
              <a:gd name="T4" fmla="*/ 1735 w 1735"/>
              <a:gd name="T5" fmla="*/ 1177 h 1736"/>
              <a:gd name="T6" fmla="*/ 1732 w 1735"/>
              <a:gd name="T7" fmla="*/ 1732 h 1736"/>
              <a:gd name="T8" fmla="*/ 16 w 1735"/>
              <a:gd name="T9" fmla="*/ 1736 h 1736"/>
              <a:gd name="T10" fmla="*/ 8 w 1735"/>
              <a:gd name="T11" fmla="*/ 0 h 1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35" h="1736">
                <a:moveTo>
                  <a:pt x="0" y="20"/>
                </a:moveTo>
                <a:lnTo>
                  <a:pt x="1452" y="907"/>
                </a:lnTo>
                <a:lnTo>
                  <a:pt x="1735" y="1177"/>
                </a:lnTo>
                <a:lnTo>
                  <a:pt x="1732" y="1732"/>
                </a:lnTo>
                <a:lnTo>
                  <a:pt x="16" y="1736"/>
                </a:lnTo>
                <a:lnTo>
                  <a:pt x="8" y="0"/>
                </a:lnTo>
              </a:path>
            </a:pathLst>
          </a:cu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3759" name="Text Box 47"/>
          <p:cNvSpPr txBox="1">
            <a:spLocks noChangeArrowheads="1"/>
          </p:cNvSpPr>
          <p:nvPr/>
        </p:nvSpPr>
        <p:spPr bwMode="auto">
          <a:xfrm>
            <a:off x="1533525" y="2244725"/>
            <a:ext cx="31115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43760" name="Text Box 48"/>
          <p:cNvSpPr txBox="1">
            <a:spLocks noChangeArrowheads="1"/>
          </p:cNvSpPr>
          <p:nvPr/>
        </p:nvSpPr>
        <p:spPr bwMode="auto">
          <a:xfrm>
            <a:off x="2124075" y="60166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243761" name="Rectangle 49"/>
          <p:cNvSpPr>
            <a:spLocks noChangeArrowheads="1"/>
          </p:cNvSpPr>
          <p:nvPr/>
        </p:nvSpPr>
        <p:spPr bwMode="auto">
          <a:xfrm>
            <a:off x="5849938" y="3798888"/>
            <a:ext cx="1965325" cy="109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Second</a:t>
            </a:r>
          </a:p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Constraint:</a:t>
            </a:r>
          </a:p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19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3762" name="Line 50"/>
          <p:cNvSpPr>
            <a:spLocks noChangeShapeType="1"/>
          </p:cNvSpPr>
          <p:nvPr/>
        </p:nvSpPr>
        <p:spPr bwMode="auto">
          <a:xfrm flipH="1">
            <a:off x="2317750" y="2463800"/>
            <a:ext cx="279400" cy="3111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63" name="Line 51"/>
          <p:cNvSpPr>
            <a:spLocks noChangeShapeType="1"/>
          </p:cNvSpPr>
          <p:nvPr/>
        </p:nvSpPr>
        <p:spPr bwMode="auto">
          <a:xfrm flipH="1">
            <a:off x="4730750" y="2730500"/>
            <a:ext cx="5461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64" name="Line 52"/>
          <p:cNvSpPr>
            <a:spLocks noChangeShapeType="1"/>
          </p:cNvSpPr>
          <p:nvPr/>
        </p:nvSpPr>
        <p:spPr bwMode="auto">
          <a:xfrm flipH="1">
            <a:off x="5251450" y="4826000"/>
            <a:ext cx="584200" cy="3492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65" name="Rectangle 53"/>
          <p:cNvSpPr>
            <a:spLocks noChangeArrowheads="1"/>
          </p:cNvSpPr>
          <p:nvPr/>
        </p:nvSpPr>
        <p:spPr bwMode="auto">
          <a:xfrm>
            <a:off x="2605088" y="1528763"/>
            <a:ext cx="1557337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Third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Constraint:</a:t>
            </a:r>
          </a:p>
          <a:p>
            <a:pPr>
              <a:lnSpc>
                <a:spcPct val="90000"/>
              </a:lnSpc>
            </a:pP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 8</a:t>
            </a:r>
          </a:p>
        </p:txBody>
      </p:sp>
      <p:sp>
        <p:nvSpPr>
          <p:cNvPr id="243766" name="Rectangle 54"/>
          <p:cNvSpPr>
            <a:spLocks noChangeArrowheads="1"/>
          </p:cNvSpPr>
          <p:nvPr/>
        </p:nvSpPr>
        <p:spPr bwMode="auto">
          <a:xfrm>
            <a:off x="5091113" y="1916113"/>
            <a:ext cx="1557337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First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Constraint:</a:t>
            </a:r>
          </a:p>
          <a:p>
            <a:pPr>
              <a:lnSpc>
                <a:spcPct val="90000"/>
              </a:lnSpc>
            </a:pP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 6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43768" name="Group 56"/>
          <p:cNvGrpSpPr>
            <a:grpSpLocks/>
          </p:cNvGrpSpPr>
          <p:nvPr/>
        </p:nvGrpSpPr>
        <p:grpSpPr bwMode="auto">
          <a:xfrm>
            <a:off x="1841500" y="2425700"/>
            <a:ext cx="139700" cy="3111500"/>
            <a:chOff x="1200" y="1536"/>
            <a:chExt cx="88" cy="1960"/>
          </a:xfrm>
        </p:grpSpPr>
        <p:sp>
          <p:nvSpPr>
            <p:cNvPr id="243769" name="Line 57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70" name="Line 58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71" name="Line 59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72" name="Line 60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73" name="Line 61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74" name="Line 62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75" name="Line 63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76" name="Line 64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3777" name="Line 65"/>
          <p:cNvSpPr>
            <a:spLocks noChangeShapeType="1"/>
          </p:cNvSpPr>
          <p:nvPr/>
        </p:nvSpPr>
        <p:spPr bwMode="auto">
          <a:xfrm>
            <a:off x="1911350" y="59309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3778" name="Group 66"/>
          <p:cNvGrpSpPr>
            <a:grpSpLocks/>
          </p:cNvGrpSpPr>
          <p:nvPr/>
        </p:nvGrpSpPr>
        <p:grpSpPr bwMode="auto">
          <a:xfrm>
            <a:off x="2297113" y="5872163"/>
            <a:ext cx="4294187" cy="146050"/>
            <a:chOff x="1447" y="3659"/>
            <a:chExt cx="2705" cy="92"/>
          </a:xfrm>
        </p:grpSpPr>
        <p:grpSp>
          <p:nvGrpSpPr>
            <p:cNvPr id="243779" name="Group 67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243780" name="Line 68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781" name="Line 69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782" name="Line 70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783" name="Line 71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784" name="Line 72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785" name="Line 73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786" name="Line 74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3787" name="Line 75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3788" name="Line 76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789" name="Line 77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3790" name="Line 78"/>
          <p:cNvSpPr>
            <a:spLocks noChangeShapeType="1"/>
          </p:cNvSpPr>
          <p:nvPr/>
        </p:nvSpPr>
        <p:spPr bwMode="auto">
          <a:xfrm flipV="1">
            <a:off x="4667250" y="2032000"/>
            <a:ext cx="0" cy="38862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92" name="Oval 80"/>
          <p:cNvSpPr>
            <a:spLocks noChangeArrowheads="1"/>
          </p:cNvSpPr>
          <p:nvPr/>
        </p:nvSpPr>
        <p:spPr bwMode="auto">
          <a:xfrm>
            <a:off x="4171950" y="45783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93" name="Rectangle 81"/>
          <p:cNvSpPr>
            <a:spLocks noChangeArrowheads="1"/>
          </p:cNvSpPr>
          <p:nvPr/>
        </p:nvSpPr>
        <p:spPr bwMode="auto">
          <a:xfrm>
            <a:off x="2214563" y="4652963"/>
            <a:ext cx="1876425" cy="1093787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</a:t>
            </a:r>
          </a:p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Solution</a:t>
            </a:r>
          </a:p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5,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3)</a:t>
            </a:r>
          </a:p>
        </p:txBody>
      </p:sp>
      <p:sp>
        <p:nvSpPr>
          <p:cNvPr id="243794" name="Line 82"/>
          <p:cNvSpPr>
            <a:spLocks noChangeShapeType="1"/>
          </p:cNvSpPr>
          <p:nvPr/>
        </p:nvSpPr>
        <p:spPr bwMode="auto">
          <a:xfrm flipV="1">
            <a:off x="3727450" y="4667250"/>
            <a:ext cx="419100" cy="1460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796" name="AutoShape 84"/>
          <p:cNvSpPr>
            <a:spLocks noChangeArrowheads="1"/>
          </p:cNvSpPr>
          <p:nvPr/>
        </p:nvSpPr>
        <p:spPr bwMode="auto">
          <a:xfrm>
            <a:off x="5384800" y="2979738"/>
            <a:ext cx="1000125" cy="4778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= 1</a:t>
            </a:r>
          </a:p>
        </p:txBody>
      </p:sp>
      <p:sp>
        <p:nvSpPr>
          <p:cNvPr id="243797" name="AutoShape 85"/>
          <p:cNvSpPr>
            <a:spLocks noChangeArrowheads="1"/>
          </p:cNvSpPr>
          <p:nvPr/>
        </p:nvSpPr>
        <p:spPr bwMode="auto">
          <a:xfrm>
            <a:off x="6350000" y="4999038"/>
            <a:ext cx="1000125" cy="4778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= 0</a:t>
            </a:r>
          </a:p>
        </p:txBody>
      </p:sp>
      <p:sp>
        <p:nvSpPr>
          <p:cNvPr id="243798" name="AutoShape 86"/>
          <p:cNvSpPr>
            <a:spLocks noChangeArrowheads="1"/>
          </p:cNvSpPr>
          <p:nvPr/>
        </p:nvSpPr>
        <p:spPr bwMode="auto">
          <a:xfrm>
            <a:off x="2895600" y="2586038"/>
            <a:ext cx="1000125" cy="4778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= 0</a:t>
            </a:r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Extreme Points and the Optimal Solution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643438"/>
          </a:xfrm>
        </p:spPr>
        <p:txBody>
          <a:bodyPr/>
          <a:lstStyle/>
          <a:p>
            <a:r>
              <a:rPr lang="en-US"/>
              <a:t>The corners or vertices of the feasible region are referred to as the </a:t>
            </a:r>
            <a:r>
              <a:rPr lang="en-US" u="sng"/>
              <a:t>extreme points</a:t>
            </a:r>
            <a:r>
              <a:rPr lang="en-US"/>
              <a:t>.</a:t>
            </a:r>
          </a:p>
          <a:p>
            <a:r>
              <a:rPr lang="en-US"/>
              <a:t>An optimal solution to an LP problem can be found at an extreme point of the feasible region.</a:t>
            </a:r>
          </a:p>
          <a:p>
            <a:r>
              <a:rPr lang="en-US"/>
              <a:t>When looking for the optimal solution, you do not have to evaluate all feasible solution points.</a:t>
            </a:r>
          </a:p>
          <a:p>
            <a:r>
              <a:rPr lang="en-US"/>
              <a:t>You have to consider only the extreme points of the feasible region.</a:t>
            </a:r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Linear Programming</a:t>
            </a:r>
          </a:p>
        </p:txBody>
      </p:sp>
      <p:sp>
        <p:nvSpPr>
          <p:cNvPr id="233475" name="Rectangle 3"/>
          <p:cNvSpPr>
            <a:spLocks noChangeArrowheads="1"/>
          </p:cNvSpPr>
          <p:nvPr/>
        </p:nvSpPr>
        <p:spPr bwMode="auto">
          <a:xfrm>
            <a:off x="687388" y="1073150"/>
            <a:ext cx="8020050" cy="294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Linear programming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has nothing to do with computer programming.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The use of the word “programming” here means “choosing a course of action.”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Linear programming involves choosing a course of action when the mathematical model of the problem contains only linear functions.</a:t>
            </a:r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Extreme Points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7008813" y="53578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2089150" y="56007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9" name="Freeform 9"/>
          <p:cNvSpPr>
            <a:spLocks/>
          </p:cNvSpPr>
          <p:nvPr/>
        </p:nvSpPr>
        <p:spPr bwMode="auto">
          <a:xfrm>
            <a:off x="2019300" y="2857500"/>
            <a:ext cx="2832100" cy="2743200"/>
          </a:xfrm>
          <a:custGeom>
            <a:avLst/>
            <a:gdLst>
              <a:gd name="T0" fmla="*/ 8 w 1784"/>
              <a:gd name="T1" fmla="*/ 8 h 1728"/>
              <a:gd name="T2" fmla="*/ 1466 w 1784"/>
              <a:gd name="T3" fmla="*/ 936 h 1728"/>
              <a:gd name="T4" fmla="*/ 1784 w 1784"/>
              <a:gd name="T5" fmla="*/ 1232 h 1728"/>
              <a:gd name="T6" fmla="*/ 1784 w 1784"/>
              <a:gd name="T7" fmla="*/ 1728 h 1728"/>
              <a:gd name="T8" fmla="*/ 0 w 1784"/>
              <a:gd name="T9" fmla="*/ 1728 h 1728"/>
              <a:gd name="T10" fmla="*/ 8 w 1784"/>
              <a:gd name="T11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84" h="1728">
                <a:moveTo>
                  <a:pt x="8" y="8"/>
                </a:moveTo>
                <a:lnTo>
                  <a:pt x="1466" y="936"/>
                </a:lnTo>
                <a:lnTo>
                  <a:pt x="1784" y="1232"/>
                </a:lnTo>
                <a:lnTo>
                  <a:pt x="1784" y="1728"/>
                </a:lnTo>
                <a:lnTo>
                  <a:pt x="0" y="1728"/>
                </a:lnTo>
                <a:lnTo>
                  <a:pt x="8" y="0"/>
                </a:lnTo>
              </a:path>
            </a:pathLst>
          </a:custGeom>
          <a:solidFill>
            <a:srgbClr val="5F5F5F"/>
          </a:solidFill>
          <a:ln w="1905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2805113" y="4333875"/>
            <a:ext cx="1181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Feasible</a:t>
            </a:r>
          </a:p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Region</a:t>
            </a:r>
          </a:p>
        </p:txBody>
      </p:sp>
      <p:sp>
        <p:nvSpPr>
          <p:cNvPr id="148491" name="Oval 11"/>
          <p:cNvSpPr>
            <a:spLocks noChangeArrowheads="1"/>
          </p:cNvSpPr>
          <p:nvPr/>
        </p:nvSpPr>
        <p:spPr bwMode="auto">
          <a:xfrm>
            <a:off x="4330700" y="43243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2" name="Oval 12"/>
          <p:cNvSpPr>
            <a:spLocks noChangeArrowheads="1"/>
          </p:cNvSpPr>
          <p:nvPr/>
        </p:nvSpPr>
        <p:spPr bwMode="auto">
          <a:xfrm>
            <a:off x="4813300" y="477520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6" name="Oval 16"/>
          <p:cNvSpPr>
            <a:spLocks noChangeArrowheads="1"/>
          </p:cNvSpPr>
          <p:nvPr/>
        </p:nvSpPr>
        <p:spPr bwMode="auto">
          <a:xfrm>
            <a:off x="2139950" y="514350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</a:t>
            </a:r>
            <a:endParaRPr lang="en-US">
              <a:effectLst/>
              <a:latin typeface="Arial Narrow" pitchFamily="34" charset="0"/>
            </a:endParaRPr>
          </a:p>
        </p:txBody>
      </p:sp>
      <p:sp>
        <p:nvSpPr>
          <p:cNvPr id="148497" name="Oval 17"/>
          <p:cNvSpPr>
            <a:spLocks noChangeArrowheads="1"/>
          </p:cNvSpPr>
          <p:nvPr/>
        </p:nvSpPr>
        <p:spPr bwMode="auto">
          <a:xfrm>
            <a:off x="4965700" y="513080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</a:t>
            </a:r>
            <a:endParaRPr lang="en-US">
              <a:effectLst/>
              <a:latin typeface="Arial Narrow" pitchFamily="34" charset="0"/>
            </a:endParaRPr>
          </a:p>
        </p:txBody>
      </p:sp>
      <p:sp>
        <p:nvSpPr>
          <p:cNvPr id="148498" name="Oval 18"/>
          <p:cNvSpPr>
            <a:spLocks noChangeArrowheads="1"/>
          </p:cNvSpPr>
          <p:nvPr/>
        </p:nvSpPr>
        <p:spPr bwMode="auto">
          <a:xfrm>
            <a:off x="4965700" y="447675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3</a:t>
            </a:r>
            <a:endParaRPr lang="en-US">
              <a:effectLst/>
              <a:latin typeface="Arial Narrow" pitchFamily="34" charset="0"/>
            </a:endParaRPr>
          </a:p>
        </p:txBody>
      </p:sp>
      <p:sp>
        <p:nvSpPr>
          <p:cNvPr id="148499" name="Oval 19"/>
          <p:cNvSpPr>
            <a:spLocks noChangeArrowheads="1"/>
          </p:cNvSpPr>
          <p:nvPr/>
        </p:nvSpPr>
        <p:spPr bwMode="auto">
          <a:xfrm>
            <a:off x="4419600" y="394335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4</a:t>
            </a:r>
            <a:endParaRPr lang="en-US">
              <a:effectLst/>
              <a:latin typeface="Arial Narrow" pitchFamily="34" charset="0"/>
            </a:endParaRPr>
          </a:p>
        </p:txBody>
      </p:sp>
      <p:sp>
        <p:nvSpPr>
          <p:cNvPr id="148500" name="Oval 20"/>
          <p:cNvSpPr>
            <a:spLocks noChangeArrowheads="1"/>
          </p:cNvSpPr>
          <p:nvPr/>
        </p:nvSpPr>
        <p:spPr bwMode="auto">
          <a:xfrm>
            <a:off x="2127250" y="2540000"/>
            <a:ext cx="361950" cy="361950"/>
          </a:xfrm>
          <a:prstGeom prst="ellips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5</a:t>
            </a:r>
            <a:endParaRPr lang="en-US">
              <a:effectLst/>
              <a:latin typeface="Arial Narrow" pitchFamily="34" charset="0"/>
            </a:endParaRPr>
          </a:p>
        </p:txBody>
      </p:sp>
      <p:sp>
        <p:nvSpPr>
          <p:cNvPr id="148501" name="Rectangle 21"/>
          <p:cNvSpPr>
            <a:spLocks noChangeArrowheads="1"/>
          </p:cNvSpPr>
          <p:nvPr/>
        </p:nvSpPr>
        <p:spPr bwMode="auto">
          <a:xfrm>
            <a:off x="1662113" y="1133475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8503" name="Text Box 23"/>
          <p:cNvSpPr txBox="1">
            <a:spLocks noChangeArrowheads="1"/>
          </p:cNvSpPr>
          <p:nvPr/>
        </p:nvSpPr>
        <p:spPr bwMode="auto">
          <a:xfrm>
            <a:off x="1622425" y="1965325"/>
            <a:ext cx="31115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48504" name="Text Box 24"/>
          <p:cNvSpPr txBox="1">
            <a:spLocks noChangeArrowheads="1"/>
          </p:cNvSpPr>
          <p:nvPr/>
        </p:nvSpPr>
        <p:spPr bwMode="auto">
          <a:xfrm>
            <a:off x="2289175" y="57118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148514" name="Group 34"/>
          <p:cNvGrpSpPr>
            <a:grpSpLocks/>
          </p:cNvGrpSpPr>
          <p:nvPr/>
        </p:nvGrpSpPr>
        <p:grpSpPr bwMode="auto">
          <a:xfrm>
            <a:off x="2462213" y="5541963"/>
            <a:ext cx="4294187" cy="146050"/>
            <a:chOff x="1447" y="3659"/>
            <a:chExt cx="2705" cy="92"/>
          </a:xfrm>
        </p:grpSpPr>
        <p:grpSp>
          <p:nvGrpSpPr>
            <p:cNvPr id="148515" name="Group 35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48516" name="Line 36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17" name="Line 37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18" name="Line 38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19" name="Line 39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0" name="Line 40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1" name="Line 41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2" name="Line 42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523" name="Line 43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8524" name="Line 44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525" name="Line 45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494" name="Oval 14"/>
          <p:cNvSpPr>
            <a:spLocks noChangeArrowheads="1"/>
          </p:cNvSpPr>
          <p:nvPr/>
        </p:nvSpPr>
        <p:spPr bwMode="auto">
          <a:xfrm>
            <a:off x="4800600" y="55562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7" name="Line 7"/>
          <p:cNvSpPr>
            <a:spLocks noChangeShapeType="1"/>
          </p:cNvSpPr>
          <p:nvPr/>
        </p:nvSpPr>
        <p:spPr bwMode="auto">
          <a:xfrm>
            <a:off x="2019300" y="17208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3" name="Oval 13"/>
          <p:cNvSpPr>
            <a:spLocks noChangeArrowheads="1"/>
          </p:cNvSpPr>
          <p:nvPr/>
        </p:nvSpPr>
        <p:spPr bwMode="auto">
          <a:xfrm>
            <a:off x="1981200" y="284480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5" name="Oval 15"/>
          <p:cNvSpPr>
            <a:spLocks noChangeArrowheads="1"/>
          </p:cNvSpPr>
          <p:nvPr/>
        </p:nvSpPr>
        <p:spPr bwMode="auto">
          <a:xfrm>
            <a:off x="1981200" y="5556250"/>
            <a:ext cx="76200" cy="762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8505" name="Group 25"/>
          <p:cNvGrpSpPr>
            <a:grpSpLocks/>
          </p:cNvGrpSpPr>
          <p:nvPr/>
        </p:nvGrpSpPr>
        <p:grpSpPr bwMode="auto">
          <a:xfrm>
            <a:off x="1943100" y="2146300"/>
            <a:ext cx="139700" cy="3111500"/>
            <a:chOff x="1200" y="1536"/>
            <a:chExt cx="88" cy="1960"/>
          </a:xfrm>
        </p:grpSpPr>
        <p:sp>
          <p:nvSpPr>
            <p:cNvPr id="148506" name="Line 26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507" name="Line 27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508" name="Line 28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509" name="Line 29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510" name="Line 30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511" name="Line 31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512" name="Line 32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513" name="Line 33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526" name="Text Box 46"/>
          <p:cNvSpPr txBox="1">
            <a:spLocks noChangeArrowheads="1"/>
          </p:cNvSpPr>
          <p:nvPr/>
        </p:nvSpPr>
        <p:spPr bwMode="auto">
          <a:xfrm>
            <a:off x="2505075" y="2511425"/>
            <a:ext cx="121761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(0, 6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1/3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148527" name="Text Box 47"/>
          <p:cNvSpPr txBox="1">
            <a:spLocks noChangeArrowheads="1"/>
          </p:cNvSpPr>
          <p:nvPr/>
        </p:nvSpPr>
        <p:spPr bwMode="auto">
          <a:xfrm>
            <a:off x="4813300" y="3898900"/>
            <a:ext cx="790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(5, 3)</a:t>
            </a:r>
          </a:p>
        </p:txBody>
      </p:sp>
      <p:sp>
        <p:nvSpPr>
          <p:cNvPr id="148528" name="AutoShape 48"/>
          <p:cNvSpPr>
            <a:spLocks noChangeArrowheads="1"/>
          </p:cNvSpPr>
          <p:nvPr/>
        </p:nvSpPr>
        <p:spPr bwMode="auto">
          <a:xfrm>
            <a:off x="2508250" y="5099050"/>
            <a:ext cx="828675" cy="465138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(0, 0)</a:t>
            </a:r>
          </a:p>
        </p:txBody>
      </p:sp>
      <p:sp>
        <p:nvSpPr>
          <p:cNvPr id="148529" name="Text Box 49"/>
          <p:cNvSpPr txBox="1">
            <a:spLocks noChangeArrowheads="1"/>
          </p:cNvSpPr>
          <p:nvPr/>
        </p:nvSpPr>
        <p:spPr bwMode="auto">
          <a:xfrm>
            <a:off x="5372100" y="4445000"/>
            <a:ext cx="790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(6, 2)</a:t>
            </a:r>
          </a:p>
        </p:txBody>
      </p:sp>
      <p:sp>
        <p:nvSpPr>
          <p:cNvPr id="148530" name="Text Box 50"/>
          <p:cNvSpPr txBox="1">
            <a:spLocks noChangeArrowheads="1"/>
          </p:cNvSpPr>
          <p:nvPr/>
        </p:nvSpPr>
        <p:spPr bwMode="auto">
          <a:xfrm>
            <a:off x="5372100" y="5092700"/>
            <a:ext cx="790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(6, 0)</a:t>
            </a:r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Computer Solutions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365625"/>
          </a:xfrm>
        </p:spPr>
        <p:txBody>
          <a:bodyPr/>
          <a:lstStyle/>
          <a:p>
            <a:r>
              <a:rPr lang="en-US"/>
              <a:t>LP problems involving 1000s of variables and 1000s of constraints are now routinely solved with computer packages.</a:t>
            </a:r>
          </a:p>
          <a:p>
            <a:r>
              <a:rPr lang="en-US"/>
              <a:t>Linear programming solvers are now part of many spreadsheet packages, such as Microsoft Excel.</a:t>
            </a:r>
          </a:p>
          <a:p>
            <a:r>
              <a:rPr lang="en-US"/>
              <a:t>Leading commercial packages include CPLEX, LINGO, MOSEK, Xpress-MP, and Premium Solver for Excel.</a:t>
            </a:r>
          </a:p>
          <a:p>
            <a:r>
              <a:rPr lang="en-US"/>
              <a:t>The Management Scientist, a package developed by the authors of your textbook, has an LP module.</a:t>
            </a:r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Interpretation of Computer Output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836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 this chapter we will discuss the following output:</a:t>
            </a:r>
          </a:p>
          <a:p>
            <a:pPr lvl="1">
              <a:lnSpc>
                <a:spcPct val="90000"/>
              </a:lnSpc>
            </a:pPr>
            <a:r>
              <a:rPr lang="en-US"/>
              <a:t>objective function value</a:t>
            </a:r>
          </a:p>
          <a:p>
            <a:pPr lvl="1">
              <a:lnSpc>
                <a:spcPct val="90000"/>
              </a:lnSpc>
            </a:pPr>
            <a:r>
              <a:rPr lang="en-US"/>
              <a:t>values of the decision variables</a:t>
            </a:r>
          </a:p>
          <a:p>
            <a:pPr lvl="1">
              <a:lnSpc>
                <a:spcPct val="90000"/>
              </a:lnSpc>
            </a:pPr>
            <a:r>
              <a:rPr lang="en-US"/>
              <a:t>reduced costs</a:t>
            </a:r>
          </a:p>
          <a:p>
            <a:pPr lvl="1">
              <a:lnSpc>
                <a:spcPct val="90000"/>
              </a:lnSpc>
            </a:pPr>
            <a:r>
              <a:rPr lang="en-US"/>
              <a:t>slack and surplus</a:t>
            </a:r>
          </a:p>
          <a:p>
            <a:pPr>
              <a:lnSpc>
                <a:spcPct val="90000"/>
              </a:lnSpc>
            </a:pPr>
            <a:r>
              <a:rPr lang="en-US"/>
              <a:t>In the next chapter we will discuss how an optimal solution is affected by a change in:</a:t>
            </a:r>
          </a:p>
          <a:p>
            <a:pPr lvl="1">
              <a:lnSpc>
                <a:spcPct val="90000"/>
              </a:lnSpc>
            </a:pPr>
            <a:r>
              <a:rPr lang="en-US"/>
              <a:t>a coefficient of the objective function</a:t>
            </a:r>
          </a:p>
          <a:p>
            <a:pPr lvl="1">
              <a:lnSpc>
                <a:spcPct val="90000"/>
              </a:lnSpc>
            </a:pPr>
            <a:r>
              <a:rPr lang="en-US"/>
              <a:t>the right-hand side value of a constraint</a:t>
            </a:r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Spreadsheet Solution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6434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Partial Spreadsheet Showing Problem Data</a:t>
            </a:r>
          </a:p>
        </p:txBody>
      </p:sp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735138"/>
            <a:ext cx="8029575" cy="2112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Spreadsheet Solution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6434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Partial Spreadsheet Showing Solution</a:t>
            </a:r>
          </a:p>
        </p:txBody>
      </p:sp>
      <p:pic>
        <p:nvPicPr>
          <p:cNvPr id="81009" name="Picture 1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741488"/>
            <a:ext cx="8008937" cy="328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1562100" y="2133600"/>
            <a:ext cx="5829300" cy="2952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Spreadsheet Solution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70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66FFFF"/>
                </a:solidFill>
              </a:rPr>
              <a:t>Interpretation of Computer Output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1000">
              <a:solidFill>
                <a:srgbClr val="66FFFF"/>
              </a:solidFill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We see from the previous slide that: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10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		  Objective Function Value  =  46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		  Decision Variable #1 (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)   =    5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		  Decision Variable #2 (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)   =    3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		  Slack in Constraint #1        =    6 –   5 = 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		  Slack in Constraint #2        =  19 – 19 = 0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		  Slack in Constraint #3        =    8 –   8 = 0</a:t>
            </a:r>
          </a:p>
        </p:txBody>
      </p:sp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Reduced Cost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3638550"/>
          </a:xfrm>
        </p:spPr>
        <p:txBody>
          <a:bodyPr/>
          <a:lstStyle/>
          <a:p>
            <a:r>
              <a:rPr lang="en-US"/>
              <a:t>The </a:t>
            </a:r>
            <a:r>
              <a:rPr lang="en-US" u="sng"/>
              <a:t>reduced cost</a:t>
            </a:r>
            <a:r>
              <a:rPr lang="en-US"/>
              <a:t> for a decision variable whose value is 0 in the optimal solution is:</a:t>
            </a:r>
          </a:p>
          <a:p>
            <a:pPr lvl="1" indent="6350">
              <a:buFontTx/>
              <a:buNone/>
            </a:pPr>
            <a:r>
              <a:rPr lang="en-US"/>
              <a:t>the amount the variable's objective function coefficient would have to improve (increase for maximization problems, decrease for minimization problems) before this variable could assume a positive value.  </a:t>
            </a:r>
          </a:p>
          <a:p>
            <a:r>
              <a:rPr lang="en-US"/>
              <a:t>The reduced cost for a decision variable whose value is  &gt; 0 in the optimal solution is 0.</a:t>
            </a:r>
          </a:p>
        </p:txBody>
      </p: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Spreadsheet Solution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6434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Reduced Costs</a:t>
            </a:r>
          </a:p>
        </p:txBody>
      </p:sp>
      <p:pic>
        <p:nvPicPr>
          <p:cNvPr id="8397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1590675"/>
            <a:ext cx="8081963" cy="396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2933700" y="1898650"/>
            <a:ext cx="1200150" cy="123190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990033">
                        <a:gamma/>
                        <a:shade val="46275"/>
                        <a:invGamma/>
                      </a:srgbClr>
                    </a:gs>
                    <a:gs pos="50000">
                      <a:srgbClr val="990033"/>
                    </a:gs>
                    <a:gs pos="100000">
                      <a:srgbClr val="990033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2806700" y="1619250"/>
            <a:ext cx="3530600" cy="2870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 A Simple Minimization Problem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2890837" cy="504825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LP Formulation</a:t>
            </a:r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3011488" y="1746250"/>
            <a:ext cx="3308350" cy="274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Min     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s.t.       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10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4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12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4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0</a:t>
            </a:r>
          </a:p>
        </p:txBody>
      </p:sp>
    </p:spTree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 Graphical Solution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3150"/>
            <a:ext cx="8020050" cy="52149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Graph the Constraints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  </a:t>
            </a:r>
            <a:r>
              <a:rPr lang="en-US" u="sng"/>
              <a:t>Constraint 1</a:t>
            </a:r>
            <a:r>
              <a:rPr lang="en-US"/>
              <a:t>:  When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0, then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2; when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0, 	then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5.  Connect (5,0) and (0,2).  The "&gt;" side is 	above this line.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  </a:t>
            </a:r>
            <a:r>
              <a:rPr lang="en-US" u="sng"/>
              <a:t>Constraint 2</a:t>
            </a:r>
            <a:r>
              <a:rPr lang="en-US"/>
              <a:t>:  When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0, then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3.  But setting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to 	0 will yield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-12, which is not on the graph.  	Thus, to get a second point on this line, set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to 	any number larger than 3 and solve for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:  when</a:t>
            </a:r>
          </a:p>
          <a:p>
            <a:pPr>
              <a:buFont typeface="Monotype Sorts" pitchFamily="2" charset="2"/>
              <a:buNone/>
            </a:pPr>
            <a:r>
              <a:rPr lang="en-US"/>
              <a:t>		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5, 	then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8.  Connect (3,0) and (5,8).  The "&gt;" 	side is to the right.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  </a:t>
            </a:r>
            <a:r>
              <a:rPr lang="en-US" u="sng"/>
              <a:t>Constraint 3</a:t>
            </a:r>
            <a:r>
              <a:rPr lang="en-US"/>
              <a:t>:  When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0, then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4; when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0, 	then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4.  Connect (4,0) and (0,4).  The "&gt;" side is 	above this line.</a:t>
            </a:r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Programming (LP) Problem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4175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</a:t>
            </a:r>
            <a:r>
              <a:rPr lang="en-US" u="sng"/>
              <a:t>maximization</a:t>
            </a:r>
            <a:r>
              <a:rPr lang="en-US"/>
              <a:t> or </a:t>
            </a:r>
            <a:r>
              <a:rPr lang="en-US" u="sng"/>
              <a:t>minimization</a:t>
            </a:r>
            <a:r>
              <a:rPr lang="en-US"/>
              <a:t> of some quantity is the </a:t>
            </a:r>
            <a:r>
              <a:rPr lang="en-US" u="sng"/>
              <a:t>objective</a:t>
            </a:r>
            <a:r>
              <a:rPr lang="en-US"/>
              <a:t> in all linear programming problems.</a:t>
            </a:r>
          </a:p>
          <a:p>
            <a:pPr>
              <a:lnSpc>
                <a:spcPct val="90000"/>
              </a:lnSpc>
            </a:pPr>
            <a:r>
              <a:rPr lang="en-US"/>
              <a:t>All LP problems have </a:t>
            </a:r>
            <a:r>
              <a:rPr lang="en-US" u="sng"/>
              <a:t>constraints</a:t>
            </a:r>
            <a:r>
              <a:rPr lang="en-US"/>
              <a:t> that limit the degree to which the objective can be pursued.</a:t>
            </a:r>
          </a:p>
          <a:p>
            <a:pPr>
              <a:lnSpc>
                <a:spcPct val="90000"/>
              </a:lnSpc>
            </a:pPr>
            <a:r>
              <a:rPr lang="en-US"/>
              <a:t>A </a:t>
            </a:r>
            <a:r>
              <a:rPr lang="en-US" u="sng"/>
              <a:t>feasible solution</a:t>
            </a:r>
            <a:r>
              <a:rPr lang="en-US"/>
              <a:t> satisfies all the problem's constraints.</a:t>
            </a:r>
          </a:p>
          <a:p>
            <a:pPr>
              <a:lnSpc>
                <a:spcPct val="90000"/>
              </a:lnSpc>
            </a:pPr>
            <a:r>
              <a:rPr lang="en-US"/>
              <a:t>An </a:t>
            </a:r>
            <a:r>
              <a:rPr lang="en-US" u="sng"/>
              <a:t>optimal solution</a:t>
            </a:r>
            <a:r>
              <a:rPr lang="en-US"/>
              <a:t> is a feasible solution that results in the largest possible objective function value when maximizing (or smallest when minimizing).</a:t>
            </a:r>
          </a:p>
          <a:p>
            <a:pPr>
              <a:lnSpc>
                <a:spcPct val="90000"/>
              </a:lnSpc>
            </a:pPr>
            <a:r>
              <a:rPr lang="en-US"/>
              <a:t>A </a:t>
            </a:r>
            <a:r>
              <a:rPr lang="en-US" u="sng"/>
              <a:t>graphical solution method</a:t>
            </a:r>
            <a:r>
              <a:rPr lang="en-US"/>
              <a:t> can be used to solve a linear program with two variables.</a:t>
            </a:r>
          </a:p>
        </p:txBody>
      </p:sp>
    </p:spTree>
  </p:cSld>
  <p:clrMapOvr>
    <a:masterClrMapping/>
  </p:clrMapOvr>
  <p:transition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 Graphical Solution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3503612" cy="504825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Constraints Graphed</a:t>
            </a:r>
          </a:p>
        </p:txBody>
      </p:sp>
      <p:sp>
        <p:nvSpPr>
          <p:cNvPr id="104456" name="Line 8"/>
          <p:cNvSpPr>
            <a:spLocks noChangeShapeType="1"/>
          </p:cNvSpPr>
          <p:nvPr/>
        </p:nvSpPr>
        <p:spPr bwMode="auto">
          <a:xfrm>
            <a:off x="2082800" y="2046288"/>
            <a:ext cx="0" cy="3716337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7" name="Line 9"/>
          <p:cNvSpPr>
            <a:spLocks noChangeShapeType="1"/>
          </p:cNvSpPr>
          <p:nvPr/>
        </p:nvSpPr>
        <p:spPr bwMode="auto">
          <a:xfrm>
            <a:off x="2070100" y="3354388"/>
            <a:ext cx="2184400" cy="236696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8" name="Rectangle 10"/>
          <p:cNvSpPr>
            <a:spLocks noChangeArrowheads="1"/>
          </p:cNvSpPr>
          <p:nvPr/>
        </p:nvSpPr>
        <p:spPr bwMode="auto">
          <a:xfrm>
            <a:off x="1847850" y="1449388"/>
            <a:ext cx="511175" cy="4921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04459" name="Rectangle 11"/>
          <p:cNvSpPr>
            <a:spLocks noChangeArrowheads="1"/>
          </p:cNvSpPr>
          <p:nvPr/>
        </p:nvSpPr>
        <p:spPr bwMode="auto">
          <a:xfrm>
            <a:off x="5592763" y="2851150"/>
            <a:ext cx="1958975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12</a:t>
            </a:r>
          </a:p>
        </p:txBody>
      </p:sp>
      <p:sp>
        <p:nvSpPr>
          <p:cNvPr id="104460" name="Rectangle 12"/>
          <p:cNvSpPr>
            <a:spLocks noChangeArrowheads="1"/>
          </p:cNvSpPr>
          <p:nvPr/>
        </p:nvSpPr>
        <p:spPr bwMode="auto">
          <a:xfrm>
            <a:off x="5583238" y="4308475"/>
            <a:ext cx="2044700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10</a:t>
            </a:r>
          </a:p>
        </p:txBody>
      </p:sp>
      <p:sp>
        <p:nvSpPr>
          <p:cNvPr id="104461" name="Rectangle 13"/>
          <p:cNvSpPr>
            <a:spLocks noChangeArrowheads="1"/>
          </p:cNvSpPr>
          <p:nvPr/>
        </p:nvSpPr>
        <p:spPr bwMode="auto">
          <a:xfrm>
            <a:off x="5859463" y="5475288"/>
            <a:ext cx="511175" cy="4921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04462" name="Rectangle 14"/>
          <p:cNvSpPr>
            <a:spLocks noChangeArrowheads="1"/>
          </p:cNvSpPr>
          <p:nvPr/>
        </p:nvSpPr>
        <p:spPr bwMode="auto">
          <a:xfrm>
            <a:off x="5357813" y="3598863"/>
            <a:ext cx="257175" cy="12541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63" name="Freeform 15"/>
          <p:cNvSpPr>
            <a:spLocks/>
          </p:cNvSpPr>
          <p:nvPr/>
        </p:nvSpPr>
        <p:spPr bwMode="auto">
          <a:xfrm>
            <a:off x="3832225" y="2143125"/>
            <a:ext cx="1552575" cy="3600450"/>
          </a:xfrm>
          <a:custGeom>
            <a:avLst/>
            <a:gdLst>
              <a:gd name="T0" fmla="*/ 0 w 978"/>
              <a:gd name="T1" fmla="*/ 1956 h 2268"/>
              <a:gd name="T2" fmla="*/ 437 w 978"/>
              <a:gd name="T3" fmla="*/ 0 h 2268"/>
              <a:gd name="T4" fmla="*/ 978 w 978"/>
              <a:gd name="T5" fmla="*/ 0 h 2268"/>
              <a:gd name="T6" fmla="*/ 966 w 978"/>
              <a:gd name="T7" fmla="*/ 2268 h 2268"/>
              <a:gd name="T8" fmla="*/ 609 w 978"/>
              <a:gd name="T9" fmla="*/ 2262 h 2268"/>
              <a:gd name="T10" fmla="*/ 35 w 978"/>
              <a:gd name="T11" fmla="*/ 1998 h 2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8" h="2268">
                <a:moveTo>
                  <a:pt x="0" y="1956"/>
                </a:moveTo>
                <a:lnTo>
                  <a:pt x="437" y="0"/>
                </a:lnTo>
                <a:lnTo>
                  <a:pt x="978" y="0"/>
                </a:lnTo>
                <a:lnTo>
                  <a:pt x="966" y="2268"/>
                </a:lnTo>
                <a:lnTo>
                  <a:pt x="609" y="2262"/>
                </a:lnTo>
                <a:lnTo>
                  <a:pt x="35" y="1998"/>
                </a:lnTo>
              </a:path>
            </a:pathLst>
          </a:custGeom>
          <a:gradFill rotWithShape="0">
            <a:gsLst>
              <a:gs pos="0">
                <a:srgbClr val="5F5F5F">
                  <a:gamma/>
                  <a:shade val="46275"/>
                  <a:invGamma/>
                </a:srgbClr>
              </a:gs>
              <a:gs pos="100000">
                <a:srgbClr val="5F5F5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64" name="Line 16"/>
          <p:cNvSpPr>
            <a:spLocks noChangeShapeType="1"/>
          </p:cNvSpPr>
          <p:nvPr/>
        </p:nvSpPr>
        <p:spPr bwMode="auto">
          <a:xfrm>
            <a:off x="4384675" y="3109913"/>
            <a:ext cx="1195388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65" name="Line 17"/>
          <p:cNvSpPr>
            <a:spLocks noChangeShapeType="1"/>
          </p:cNvSpPr>
          <p:nvPr/>
        </p:nvSpPr>
        <p:spPr bwMode="auto">
          <a:xfrm>
            <a:off x="2070100" y="5756275"/>
            <a:ext cx="369887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66" name="Line 18"/>
          <p:cNvSpPr>
            <a:spLocks noChangeShapeType="1"/>
          </p:cNvSpPr>
          <p:nvPr/>
        </p:nvSpPr>
        <p:spPr bwMode="auto">
          <a:xfrm flipV="1">
            <a:off x="3709988" y="2146300"/>
            <a:ext cx="817562" cy="35877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67" name="Line 19"/>
          <p:cNvSpPr>
            <a:spLocks noChangeShapeType="1"/>
          </p:cNvSpPr>
          <p:nvPr/>
        </p:nvSpPr>
        <p:spPr bwMode="auto">
          <a:xfrm>
            <a:off x="2089150" y="4549775"/>
            <a:ext cx="2727325" cy="11811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68" name="Line 20"/>
          <p:cNvSpPr>
            <a:spLocks noChangeShapeType="1"/>
          </p:cNvSpPr>
          <p:nvPr/>
        </p:nvSpPr>
        <p:spPr bwMode="auto">
          <a:xfrm flipV="1">
            <a:off x="4478338" y="4649788"/>
            <a:ext cx="1130300" cy="87153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69" name="Line 21"/>
          <p:cNvSpPr>
            <a:spLocks noChangeShapeType="1"/>
          </p:cNvSpPr>
          <p:nvPr/>
        </p:nvSpPr>
        <p:spPr bwMode="auto">
          <a:xfrm flipV="1">
            <a:off x="3284538" y="3741738"/>
            <a:ext cx="2289175" cy="8143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70" name="Line 22"/>
          <p:cNvSpPr>
            <a:spLocks noChangeShapeType="1"/>
          </p:cNvSpPr>
          <p:nvPr/>
        </p:nvSpPr>
        <p:spPr bwMode="auto">
          <a:xfrm flipV="1">
            <a:off x="5022850" y="2355850"/>
            <a:ext cx="917575" cy="23653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71" name="Rectangle 23"/>
          <p:cNvSpPr>
            <a:spLocks noChangeArrowheads="1"/>
          </p:cNvSpPr>
          <p:nvPr/>
        </p:nvSpPr>
        <p:spPr bwMode="auto">
          <a:xfrm>
            <a:off x="5932488" y="2128838"/>
            <a:ext cx="2119312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Feasible Region</a:t>
            </a:r>
          </a:p>
        </p:txBody>
      </p:sp>
      <p:sp>
        <p:nvSpPr>
          <p:cNvPr id="104472" name="Text Box 24"/>
          <p:cNvSpPr txBox="1">
            <a:spLocks noChangeArrowheads="1"/>
          </p:cNvSpPr>
          <p:nvPr/>
        </p:nvSpPr>
        <p:spPr bwMode="auto">
          <a:xfrm>
            <a:off x="2470150" y="5810250"/>
            <a:ext cx="3492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4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</a:p>
        </p:txBody>
      </p:sp>
      <p:sp>
        <p:nvSpPr>
          <p:cNvPr id="104473" name="Text Box 25"/>
          <p:cNvSpPr txBox="1">
            <a:spLocks noChangeArrowheads="1"/>
          </p:cNvSpPr>
          <p:nvPr/>
        </p:nvSpPr>
        <p:spPr bwMode="auto">
          <a:xfrm>
            <a:off x="1724025" y="1914525"/>
            <a:ext cx="31115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grpSp>
        <p:nvGrpSpPr>
          <p:cNvPr id="104501" name="Group 53"/>
          <p:cNvGrpSpPr>
            <a:grpSpLocks/>
          </p:cNvGrpSpPr>
          <p:nvPr/>
        </p:nvGrpSpPr>
        <p:grpSpPr bwMode="auto">
          <a:xfrm>
            <a:off x="2341563" y="5681663"/>
            <a:ext cx="3022600" cy="157162"/>
            <a:chOff x="1227" y="3609"/>
            <a:chExt cx="1904" cy="99"/>
          </a:xfrm>
        </p:grpSpPr>
        <p:sp>
          <p:nvSpPr>
            <p:cNvPr id="104489" name="Line 41"/>
            <p:cNvSpPr>
              <a:spLocks noChangeShapeType="1"/>
            </p:cNvSpPr>
            <p:nvPr/>
          </p:nvSpPr>
          <p:spPr bwMode="auto">
            <a:xfrm rot="5400000" flipV="1">
              <a:off x="2736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0" name="Line 42"/>
            <p:cNvSpPr>
              <a:spLocks noChangeShapeType="1"/>
            </p:cNvSpPr>
            <p:nvPr/>
          </p:nvSpPr>
          <p:spPr bwMode="auto">
            <a:xfrm rot="5400000" flipV="1">
              <a:off x="238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1" name="Line 43"/>
            <p:cNvSpPr>
              <a:spLocks noChangeShapeType="1"/>
            </p:cNvSpPr>
            <p:nvPr/>
          </p:nvSpPr>
          <p:spPr bwMode="auto">
            <a:xfrm rot="5400000" flipV="1">
              <a:off x="204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2" name="Line 44"/>
            <p:cNvSpPr>
              <a:spLocks noChangeShapeType="1"/>
            </p:cNvSpPr>
            <p:nvPr/>
          </p:nvSpPr>
          <p:spPr bwMode="auto">
            <a:xfrm rot="5400000" flipV="1">
              <a:off x="187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3" name="Line 45"/>
            <p:cNvSpPr>
              <a:spLocks noChangeShapeType="1"/>
            </p:cNvSpPr>
            <p:nvPr/>
          </p:nvSpPr>
          <p:spPr bwMode="auto">
            <a:xfrm rot="5400000" flipV="1">
              <a:off x="169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4" name="Line 46"/>
            <p:cNvSpPr>
              <a:spLocks noChangeShapeType="1"/>
            </p:cNvSpPr>
            <p:nvPr/>
          </p:nvSpPr>
          <p:spPr bwMode="auto">
            <a:xfrm rot="5400000" flipV="1">
              <a:off x="151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5" name="Line 47"/>
            <p:cNvSpPr>
              <a:spLocks noChangeShapeType="1"/>
            </p:cNvSpPr>
            <p:nvPr/>
          </p:nvSpPr>
          <p:spPr bwMode="auto">
            <a:xfrm rot="5400000" flipV="1">
              <a:off x="135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6" name="Line 48"/>
            <p:cNvSpPr>
              <a:spLocks noChangeShapeType="1"/>
            </p:cNvSpPr>
            <p:nvPr/>
          </p:nvSpPr>
          <p:spPr bwMode="auto">
            <a:xfrm rot="5400000" flipV="1">
              <a:off x="118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7" name="Line 49"/>
            <p:cNvSpPr>
              <a:spLocks noChangeShapeType="1"/>
            </p:cNvSpPr>
            <p:nvPr/>
          </p:nvSpPr>
          <p:spPr bwMode="auto">
            <a:xfrm rot="5400000" flipV="1">
              <a:off x="2561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8" name="Line 50"/>
            <p:cNvSpPr>
              <a:spLocks noChangeShapeType="1"/>
            </p:cNvSpPr>
            <p:nvPr/>
          </p:nvSpPr>
          <p:spPr bwMode="auto">
            <a:xfrm rot="5400000" flipV="1">
              <a:off x="221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99" name="Line 51"/>
            <p:cNvSpPr>
              <a:spLocks noChangeShapeType="1"/>
            </p:cNvSpPr>
            <p:nvPr/>
          </p:nvSpPr>
          <p:spPr bwMode="auto">
            <a:xfrm rot="5400000" flipV="1">
              <a:off x="2910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00" name="Line 52"/>
            <p:cNvSpPr>
              <a:spLocks noChangeShapeType="1"/>
            </p:cNvSpPr>
            <p:nvPr/>
          </p:nvSpPr>
          <p:spPr bwMode="auto">
            <a:xfrm rot="5400000" flipV="1">
              <a:off x="3084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4515" name="Group 67"/>
          <p:cNvGrpSpPr>
            <a:grpSpLocks/>
          </p:cNvGrpSpPr>
          <p:nvPr/>
        </p:nvGrpSpPr>
        <p:grpSpPr bwMode="auto">
          <a:xfrm>
            <a:off x="2012950" y="2127250"/>
            <a:ext cx="119063" cy="3327400"/>
            <a:chOff x="1020" y="1364"/>
            <a:chExt cx="75" cy="2096"/>
          </a:xfrm>
        </p:grpSpPr>
        <p:sp>
          <p:nvSpPr>
            <p:cNvPr id="104475" name="Line 27"/>
            <p:cNvSpPr>
              <a:spLocks noChangeShapeType="1"/>
            </p:cNvSpPr>
            <p:nvPr/>
          </p:nvSpPr>
          <p:spPr bwMode="auto">
            <a:xfrm flipV="1">
              <a:off x="1020" y="174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76" name="Line 28"/>
            <p:cNvSpPr>
              <a:spLocks noChangeShapeType="1"/>
            </p:cNvSpPr>
            <p:nvPr/>
          </p:nvSpPr>
          <p:spPr bwMode="auto">
            <a:xfrm flipV="1">
              <a:off x="1020" y="213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77" name="Line 29"/>
            <p:cNvSpPr>
              <a:spLocks noChangeShapeType="1"/>
            </p:cNvSpPr>
            <p:nvPr/>
          </p:nvSpPr>
          <p:spPr bwMode="auto">
            <a:xfrm flipV="1">
              <a:off x="1020" y="251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78" name="Line 30"/>
            <p:cNvSpPr>
              <a:spLocks noChangeShapeType="1"/>
            </p:cNvSpPr>
            <p:nvPr/>
          </p:nvSpPr>
          <p:spPr bwMode="auto">
            <a:xfrm flipV="1">
              <a:off x="1020" y="270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79" name="Line 31"/>
            <p:cNvSpPr>
              <a:spLocks noChangeShapeType="1"/>
            </p:cNvSpPr>
            <p:nvPr/>
          </p:nvSpPr>
          <p:spPr bwMode="auto">
            <a:xfrm flipV="1">
              <a:off x="1020" y="289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0" name="Line 32"/>
            <p:cNvSpPr>
              <a:spLocks noChangeShapeType="1"/>
            </p:cNvSpPr>
            <p:nvPr/>
          </p:nvSpPr>
          <p:spPr bwMode="auto">
            <a:xfrm flipV="1">
              <a:off x="1020" y="3087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1" name="Line 33"/>
            <p:cNvSpPr>
              <a:spLocks noChangeShapeType="1"/>
            </p:cNvSpPr>
            <p:nvPr/>
          </p:nvSpPr>
          <p:spPr bwMode="auto">
            <a:xfrm flipV="1">
              <a:off x="1020" y="327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2" name="Line 34"/>
            <p:cNvSpPr>
              <a:spLocks noChangeShapeType="1"/>
            </p:cNvSpPr>
            <p:nvPr/>
          </p:nvSpPr>
          <p:spPr bwMode="auto">
            <a:xfrm flipV="1">
              <a:off x="1020" y="346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4" name="Line 36"/>
            <p:cNvSpPr>
              <a:spLocks noChangeShapeType="1"/>
            </p:cNvSpPr>
            <p:nvPr/>
          </p:nvSpPr>
          <p:spPr bwMode="auto">
            <a:xfrm flipV="1">
              <a:off x="1020" y="194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85" name="Line 37"/>
            <p:cNvSpPr>
              <a:spLocks noChangeShapeType="1"/>
            </p:cNvSpPr>
            <p:nvPr/>
          </p:nvSpPr>
          <p:spPr bwMode="auto">
            <a:xfrm flipV="1">
              <a:off x="1020" y="231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13" name="Line 65"/>
            <p:cNvSpPr>
              <a:spLocks noChangeShapeType="1"/>
            </p:cNvSpPr>
            <p:nvPr/>
          </p:nvSpPr>
          <p:spPr bwMode="auto">
            <a:xfrm flipV="1">
              <a:off x="1020" y="136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14" name="Line 66"/>
            <p:cNvSpPr>
              <a:spLocks noChangeShapeType="1"/>
            </p:cNvSpPr>
            <p:nvPr/>
          </p:nvSpPr>
          <p:spPr bwMode="auto">
            <a:xfrm flipV="1">
              <a:off x="1020" y="155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516" name="Rectangle 68"/>
          <p:cNvSpPr>
            <a:spLocks noChangeArrowheads="1"/>
          </p:cNvSpPr>
          <p:nvPr/>
        </p:nvSpPr>
        <p:spPr bwMode="auto">
          <a:xfrm>
            <a:off x="5592763" y="3470275"/>
            <a:ext cx="1625600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4</a:t>
            </a:r>
          </a:p>
        </p:txBody>
      </p:sp>
    </p:spTree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 Graphical Solution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930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66FFFF"/>
                </a:solidFill>
              </a:rPr>
              <a:t>Graph the Objective Function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		Set the objective function equal to an arbitrary constant (say 20) and graph it.  For 5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+ 2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20, when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0, then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10; when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= 0, then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4.  Connect (4,0) and (0,10).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1000"/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66FFFF"/>
                </a:solidFill>
              </a:rPr>
              <a:t>Move the Objective Function Line Toward Optimality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		Move it in the direction which lowers its value (down), since we are minimizing, until it touches the last point of the feasible region, determined by the last two constraints.</a:t>
            </a:r>
          </a:p>
        </p:txBody>
      </p:sp>
    </p:spTree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2:  Graphical Solution</a:t>
            </a:r>
          </a:p>
        </p:txBody>
      </p:sp>
      <p:sp>
        <p:nvSpPr>
          <p:cNvPr id="249860" name="Line 4"/>
          <p:cNvSpPr>
            <a:spLocks noChangeShapeType="1"/>
          </p:cNvSpPr>
          <p:nvPr/>
        </p:nvSpPr>
        <p:spPr bwMode="auto">
          <a:xfrm>
            <a:off x="2082800" y="2109788"/>
            <a:ext cx="0" cy="3716337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1" name="Line 5"/>
          <p:cNvSpPr>
            <a:spLocks noChangeShapeType="1"/>
          </p:cNvSpPr>
          <p:nvPr/>
        </p:nvSpPr>
        <p:spPr bwMode="auto">
          <a:xfrm>
            <a:off x="2089150" y="3398838"/>
            <a:ext cx="2171700" cy="242411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2" name="Rectangle 6"/>
          <p:cNvSpPr>
            <a:spLocks noChangeArrowheads="1"/>
          </p:cNvSpPr>
          <p:nvPr/>
        </p:nvSpPr>
        <p:spPr bwMode="auto">
          <a:xfrm>
            <a:off x="1847850" y="1512888"/>
            <a:ext cx="511175" cy="4921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49863" name="Rectangle 7"/>
          <p:cNvSpPr>
            <a:spLocks noChangeArrowheads="1"/>
          </p:cNvSpPr>
          <p:nvPr/>
        </p:nvSpPr>
        <p:spPr bwMode="auto">
          <a:xfrm>
            <a:off x="5592763" y="2825750"/>
            <a:ext cx="1958975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12</a:t>
            </a:r>
          </a:p>
        </p:txBody>
      </p:sp>
      <p:sp>
        <p:nvSpPr>
          <p:cNvPr id="249864" name="Rectangle 8"/>
          <p:cNvSpPr>
            <a:spLocks noChangeArrowheads="1"/>
          </p:cNvSpPr>
          <p:nvPr/>
        </p:nvSpPr>
        <p:spPr bwMode="auto">
          <a:xfrm>
            <a:off x="5583238" y="4371975"/>
            <a:ext cx="2044700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10</a:t>
            </a:r>
          </a:p>
        </p:txBody>
      </p:sp>
      <p:sp>
        <p:nvSpPr>
          <p:cNvPr id="249865" name="Rectangle 9"/>
          <p:cNvSpPr>
            <a:spLocks noChangeArrowheads="1"/>
          </p:cNvSpPr>
          <p:nvPr/>
        </p:nvSpPr>
        <p:spPr bwMode="auto">
          <a:xfrm>
            <a:off x="5656263" y="5557838"/>
            <a:ext cx="511175" cy="4921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49866" name="Rectangle 10"/>
          <p:cNvSpPr>
            <a:spLocks noChangeArrowheads="1"/>
          </p:cNvSpPr>
          <p:nvPr/>
        </p:nvSpPr>
        <p:spPr bwMode="auto">
          <a:xfrm>
            <a:off x="5357813" y="3662363"/>
            <a:ext cx="257175" cy="12541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7" name="Freeform 11"/>
          <p:cNvSpPr>
            <a:spLocks/>
          </p:cNvSpPr>
          <p:nvPr/>
        </p:nvSpPr>
        <p:spPr bwMode="auto">
          <a:xfrm>
            <a:off x="3829050" y="2206625"/>
            <a:ext cx="1555750" cy="3609975"/>
          </a:xfrm>
          <a:custGeom>
            <a:avLst/>
            <a:gdLst>
              <a:gd name="T0" fmla="*/ 0 w 980"/>
              <a:gd name="T1" fmla="*/ 1962 h 2274"/>
              <a:gd name="T2" fmla="*/ 439 w 980"/>
              <a:gd name="T3" fmla="*/ 0 h 2274"/>
              <a:gd name="T4" fmla="*/ 980 w 980"/>
              <a:gd name="T5" fmla="*/ 0 h 2274"/>
              <a:gd name="T6" fmla="*/ 968 w 980"/>
              <a:gd name="T7" fmla="*/ 2274 h 2274"/>
              <a:gd name="T8" fmla="*/ 616 w 980"/>
              <a:gd name="T9" fmla="*/ 2274 h 2274"/>
              <a:gd name="T10" fmla="*/ 56 w 980"/>
              <a:gd name="T11" fmla="*/ 2026 h 2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80" h="2274">
                <a:moveTo>
                  <a:pt x="0" y="1962"/>
                </a:moveTo>
                <a:lnTo>
                  <a:pt x="439" y="0"/>
                </a:lnTo>
                <a:lnTo>
                  <a:pt x="980" y="0"/>
                </a:lnTo>
                <a:lnTo>
                  <a:pt x="968" y="2274"/>
                </a:lnTo>
                <a:lnTo>
                  <a:pt x="616" y="2274"/>
                </a:lnTo>
                <a:lnTo>
                  <a:pt x="56" y="2026"/>
                </a:lnTo>
              </a:path>
            </a:pathLst>
          </a:custGeom>
          <a:gradFill rotWithShape="0">
            <a:gsLst>
              <a:gs pos="0">
                <a:srgbClr val="5F5F5F">
                  <a:gamma/>
                  <a:shade val="46275"/>
                  <a:invGamma/>
                </a:srgbClr>
              </a:gs>
              <a:gs pos="100000">
                <a:srgbClr val="5F5F5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8" name="Line 12"/>
          <p:cNvSpPr>
            <a:spLocks noChangeShapeType="1"/>
          </p:cNvSpPr>
          <p:nvPr/>
        </p:nvSpPr>
        <p:spPr bwMode="auto">
          <a:xfrm>
            <a:off x="4384675" y="3071813"/>
            <a:ext cx="1195388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69" name="Line 13"/>
          <p:cNvSpPr>
            <a:spLocks noChangeShapeType="1"/>
          </p:cNvSpPr>
          <p:nvPr/>
        </p:nvSpPr>
        <p:spPr bwMode="auto">
          <a:xfrm>
            <a:off x="2082800" y="5819775"/>
            <a:ext cx="354012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70" name="Line 14"/>
          <p:cNvSpPr>
            <a:spLocks noChangeShapeType="1"/>
          </p:cNvSpPr>
          <p:nvPr/>
        </p:nvSpPr>
        <p:spPr bwMode="auto">
          <a:xfrm flipV="1">
            <a:off x="3709988" y="2209800"/>
            <a:ext cx="811212" cy="36068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71" name="Line 15"/>
          <p:cNvSpPr>
            <a:spLocks noChangeShapeType="1"/>
          </p:cNvSpPr>
          <p:nvPr/>
        </p:nvSpPr>
        <p:spPr bwMode="auto">
          <a:xfrm>
            <a:off x="2082800" y="4619625"/>
            <a:ext cx="2727325" cy="12001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72" name="Line 16"/>
          <p:cNvSpPr>
            <a:spLocks noChangeShapeType="1"/>
          </p:cNvSpPr>
          <p:nvPr/>
        </p:nvSpPr>
        <p:spPr bwMode="auto">
          <a:xfrm flipV="1">
            <a:off x="4573588" y="4713288"/>
            <a:ext cx="1035050" cy="92233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73" name="Line 17"/>
          <p:cNvSpPr>
            <a:spLocks noChangeShapeType="1"/>
          </p:cNvSpPr>
          <p:nvPr/>
        </p:nvSpPr>
        <p:spPr bwMode="auto">
          <a:xfrm flipV="1">
            <a:off x="3284538" y="3805238"/>
            <a:ext cx="2289175" cy="8143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74" name="Line 18"/>
          <p:cNvSpPr>
            <a:spLocks noChangeShapeType="1"/>
          </p:cNvSpPr>
          <p:nvPr/>
        </p:nvSpPr>
        <p:spPr bwMode="auto">
          <a:xfrm flipV="1">
            <a:off x="3105150" y="1987550"/>
            <a:ext cx="917575" cy="23653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76" name="Text Box 20"/>
          <p:cNvSpPr txBox="1">
            <a:spLocks noChangeArrowheads="1"/>
          </p:cNvSpPr>
          <p:nvPr/>
        </p:nvSpPr>
        <p:spPr bwMode="auto">
          <a:xfrm>
            <a:off x="2470150" y="5873750"/>
            <a:ext cx="3492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4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</a:p>
        </p:txBody>
      </p:sp>
      <p:sp>
        <p:nvSpPr>
          <p:cNvPr id="249877" name="Text Box 21"/>
          <p:cNvSpPr txBox="1">
            <a:spLocks noChangeArrowheads="1"/>
          </p:cNvSpPr>
          <p:nvPr/>
        </p:nvSpPr>
        <p:spPr bwMode="auto">
          <a:xfrm>
            <a:off x="1724025" y="1978025"/>
            <a:ext cx="31115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grpSp>
        <p:nvGrpSpPr>
          <p:cNvPr id="249878" name="Group 22"/>
          <p:cNvGrpSpPr>
            <a:grpSpLocks/>
          </p:cNvGrpSpPr>
          <p:nvPr/>
        </p:nvGrpSpPr>
        <p:grpSpPr bwMode="auto">
          <a:xfrm>
            <a:off x="2341563" y="5745163"/>
            <a:ext cx="3022600" cy="157162"/>
            <a:chOff x="1227" y="3609"/>
            <a:chExt cx="1904" cy="99"/>
          </a:xfrm>
        </p:grpSpPr>
        <p:sp>
          <p:nvSpPr>
            <p:cNvPr id="249879" name="Line 23"/>
            <p:cNvSpPr>
              <a:spLocks noChangeShapeType="1"/>
            </p:cNvSpPr>
            <p:nvPr/>
          </p:nvSpPr>
          <p:spPr bwMode="auto">
            <a:xfrm rot="5400000" flipV="1">
              <a:off x="2736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0" name="Line 24"/>
            <p:cNvSpPr>
              <a:spLocks noChangeShapeType="1"/>
            </p:cNvSpPr>
            <p:nvPr/>
          </p:nvSpPr>
          <p:spPr bwMode="auto">
            <a:xfrm rot="5400000" flipV="1">
              <a:off x="238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1" name="Line 25"/>
            <p:cNvSpPr>
              <a:spLocks noChangeShapeType="1"/>
            </p:cNvSpPr>
            <p:nvPr/>
          </p:nvSpPr>
          <p:spPr bwMode="auto">
            <a:xfrm rot="5400000" flipV="1">
              <a:off x="204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2" name="Line 26"/>
            <p:cNvSpPr>
              <a:spLocks noChangeShapeType="1"/>
            </p:cNvSpPr>
            <p:nvPr/>
          </p:nvSpPr>
          <p:spPr bwMode="auto">
            <a:xfrm rot="5400000" flipV="1">
              <a:off x="187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3" name="Line 27"/>
            <p:cNvSpPr>
              <a:spLocks noChangeShapeType="1"/>
            </p:cNvSpPr>
            <p:nvPr/>
          </p:nvSpPr>
          <p:spPr bwMode="auto">
            <a:xfrm rot="5400000" flipV="1">
              <a:off x="169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4" name="Line 28"/>
            <p:cNvSpPr>
              <a:spLocks noChangeShapeType="1"/>
            </p:cNvSpPr>
            <p:nvPr/>
          </p:nvSpPr>
          <p:spPr bwMode="auto">
            <a:xfrm rot="5400000" flipV="1">
              <a:off x="151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5" name="Line 29"/>
            <p:cNvSpPr>
              <a:spLocks noChangeShapeType="1"/>
            </p:cNvSpPr>
            <p:nvPr/>
          </p:nvSpPr>
          <p:spPr bwMode="auto">
            <a:xfrm rot="5400000" flipV="1">
              <a:off x="135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6" name="Line 30"/>
            <p:cNvSpPr>
              <a:spLocks noChangeShapeType="1"/>
            </p:cNvSpPr>
            <p:nvPr/>
          </p:nvSpPr>
          <p:spPr bwMode="auto">
            <a:xfrm rot="5400000" flipV="1">
              <a:off x="118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7" name="Line 31"/>
            <p:cNvSpPr>
              <a:spLocks noChangeShapeType="1"/>
            </p:cNvSpPr>
            <p:nvPr/>
          </p:nvSpPr>
          <p:spPr bwMode="auto">
            <a:xfrm rot="5400000" flipV="1">
              <a:off x="2561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8" name="Line 32"/>
            <p:cNvSpPr>
              <a:spLocks noChangeShapeType="1"/>
            </p:cNvSpPr>
            <p:nvPr/>
          </p:nvSpPr>
          <p:spPr bwMode="auto">
            <a:xfrm rot="5400000" flipV="1">
              <a:off x="221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89" name="Line 33"/>
            <p:cNvSpPr>
              <a:spLocks noChangeShapeType="1"/>
            </p:cNvSpPr>
            <p:nvPr/>
          </p:nvSpPr>
          <p:spPr bwMode="auto">
            <a:xfrm rot="5400000" flipV="1">
              <a:off x="2910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90" name="Line 34"/>
            <p:cNvSpPr>
              <a:spLocks noChangeShapeType="1"/>
            </p:cNvSpPr>
            <p:nvPr/>
          </p:nvSpPr>
          <p:spPr bwMode="auto">
            <a:xfrm rot="5400000" flipV="1">
              <a:off x="3084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9891" name="Group 35"/>
          <p:cNvGrpSpPr>
            <a:grpSpLocks/>
          </p:cNvGrpSpPr>
          <p:nvPr/>
        </p:nvGrpSpPr>
        <p:grpSpPr bwMode="auto">
          <a:xfrm>
            <a:off x="2012950" y="2190750"/>
            <a:ext cx="119063" cy="3327400"/>
            <a:chOff x="1020" y="1364"/>
            <a:chExt cx="75" cy="2096"/>
          </a:xfrm>
        </p:grpSpPr>
        <p:sp>
          <p:nvSpPr>
            <p:cNvPr id="249892" name="Line 36"/>
            <p:cNvSpPr>
              <a:spLocks noChangeShapeType="1"/>
            </p:cNvSpPr>
            <p:nvPr/>
          </p:nvSpPr>
          <p:spPr bwMode="auto">
            <a:xfrm flipV="1">
              <a:off x="1020" y="174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93" name="Line 37"/>
            <p:cNvSpPr>
              <a:spLocks noChangeShapeType="1"/>
            </p:cNvSpPr>
            <p:nvPr/>
          </p:nvSpPr>
          <p:spPr bwMode="auto">
            <a:xfrm flipV="1">
              <a:off x="1020" y="213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94" name="Line 38"/>
            <p:cNvSpPr>
              <a:spLocks noChangeShapeType="1"/>
            </p:cNvSpPr>
            <p:nvPr/>
          </p:nvSpPr>
          <p:spPr bwMode="auto">
            <a:xfrm flipV="1">
              <a:off x="1020" y="251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95" name="Line 39"/>
            <p:cNvSpPr>
              <a:spLocks noChangeShapeType="1"/>
            </p:cNvSpPr>
            <p:nvPr/>
          </p:nvSpPr>
          <p:spPr bwMode="auto">
            <a:xfrm flipV="1">
              <a:off x="1020" y="270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96" name="Line 40"/>
            <p:cNvSpPr>
              <a:spLocks noChangeShapeType="1"/>
            </p:cNvSpPr>
            <p:nvPr/>
          </p:nvSpPr>
          <p:spPr bwMode="auto">
            <a:xfrm flipV="1">
              <a:off x="1020" y="289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97" name="Line 41"/>
            <p:cNvSpPr>
              <a:spLocks noChangeShapeType="1"/>
            </p:cNvSpPr>
            <p:nvPr/>
          </p:nvSpPr>
          <p:spPr bwMode="auto">
            <a:xfrm flipV="1">
              <a:off x="1020" y="3087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98" name="Line 42"/>
            <p:cNvSpPr>
              <a:spLocks noChangeShapeType="1"/>
            </p:cNvSpPr>
            <p:nvPr/>
          </p:nvSpPr>
          <p:spPr bwMode="auto">
            <a:xfrm flipV="1">
              <a:off x="1020" y="327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899" name="Line 43"/>
            <p:cNvSpPr>
              <a:spLocks noChangeShapeType="1"/>
            </p:cNvSpPr>
            <p:nvPr/>
          </p:nvSpPr>
          <p:spPr bwMode="auto">
            <a:xfrm flipV="1">
              <a:off x="1020" y="346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900" name="Line 44"/>
            <p:cNvSpPr>
              <a:spLocks noChangeShapeType="1"/>
            </p:cNvSpPr>
            <p:nvPr/>
          </p:nvSpPr>
          <p:spPr bwMode="auto">
            <a:xfrm flipV="1">
              <a:off x="1020" y="194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901" name="Line 45"/>
            <p:cNvSpPr>
              <a:spLocks noChangeShapeType="1"/>
            </p:cNvSpPr>
            <p:nvPr/>
          </p:nvSpPr>
          <p:spPr bwMode="auto">
            <a:xfrm flipV="1">
              <a:off x="1020" y="231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902" name="Line 46"/>
            <p:cNvSpPr>
              <a:spLocks noChangeShapeType="1"/>
            </p:cNvSpPr>
            <p:nvPr/>
          </p:nvSpPr>
          <p:spPr bwMode="auto">
            <a:xfrm flipV="1">
              <a:off x="1020" y="136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903" name="Line 47"/>
            <p:cNvSpPr>
              <a:spLocks noChangeShapeType="1"/>
            </p:cNvSpPr>
            <p:nvPr/>
          </p:nvSpPr>
          <p:spPr bwMode="auto">
            <a:xfrm flipV="1">
              <a:off x="1020" y="155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9904" name="Rectangle 48"/>
          <p:cNvSpPr>
            <a:spLocks noChangeArrowheads="1"/>
          </p:cNvSpPr>
          <p:nvPr/>
        </p:nvSpPr>
        <p:spPr bwMode="auto">
          <a:xfrm>
            <a:off x="5592763" y="3533775"/>
            <a:ext cx="1625600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4</a:t>
            </a:r>
          </a:p>
        </p:txBody>
      </p:sp>
      <p:sp>
        <p:nvSpPr>
          <p:cNvPr id="249905" name="Rectangle 49"/>
          <p:cNvSpPr>
            <a:spLocks noChangeArrowheads="1"/>
          </p:cNvSpPr>
          <p:nvPr/>
        </p:nvSpPr>
        <p:spPr bwMode="auto">
          <a:xfrm>
            <a:off x="687388" y="1073150"/>
            <a:ext cx="504825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 Function Graphed</a:t>
            </a:r>
          </a:p>
        </p:txBody>
      </p:sp>
      <p:grpSp>
        <p:nvGrpSpPr>
          <p:cNvPr id="249906" name="Group 50"/>
          <p:cNvGrpSpPr>
            <a:grpSpLocks/>
          </p:cNvGrpSpPr>
          <p:nvPr/>
        </p:nvGrpSpPr>
        <p:grpSpPr bwMode="auto">
          <a:xfrm>
            <a:off x="2408238" y="1862138"/>
            <a:ext cx="2062162" cy="4279900"/>
            <a:chOff x="1517" y="1133"/>
            <a:chExt cx="1299" cy="2696"/>
          </a:xfrm>
        </p:grpSpPr>
        <p:sp>
          <p:nvSpPr>
            <p:cNvPr id="249907" name="Line 51"/>
            <p:cNvSpPr>
              <a:spLocks noChangeShapeType="1"/>
            </p:cNvSpPr>
            <p:nvPr/>
          </p:nvSpPr>
          <p:spPr bwMode="auto">
            <a:xfrm flipH="1">
              <a:off x="2527" y="3704"/>
              <a:ext cx="275" cy="125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08" name="Line 52"/>
            <p:cNvSpPr>
              <a:spLocks noChangeShapeType="1"/>
            </p:cNvSpPr>
            <p:nvPr/>
          </p:nvSpPr>
          <p:spPr bwMode="auto">
            <a:xfrm flipH="1">
              <a:off x="1517" y="1137"/>
              <a:ext cx="274" cy="125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909" name="Line 53"/>
            <p:cNvSpPr>
              <a:spLocks noChangeShapeType="1"/>
            </p:cNvSpPr>
            <p:nvPr/>
          </p:nvSpPr>
          <p:spPr bwMode="auto">
            <a:xfrm flipH="1" flipV="1">
              <a:off x="1784" y="1133"/>
              <a:ext cx="1032" cy="2571"/>
            </a:xfrm>
            <a:prstGeom prst="line">
              <a:avLst/>
            </a:prstGeom>
            <a:noFill/>
            <a:ln w="50800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9910" name="Rectangle 54"/>
          <p:cNvSpPr>
            <a:spLocks noChangeArrowheads="1"/>
          </p:cNvSpPr>
          <p:nvPr/>
        </p:nvSpPr>
        <p:spPr bwMode="auto">
          <a:xfrm>
            <a:off x="4027488" y="1676400"/>
            <a:ext cx="1962150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  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6350000" y="5187950"/>
            <a:ext cx="990600" cy="584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6502400" y="3752850"/>
            <a:ext cx="1384300" cy="584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4851400" y="3117850"/>
            <a:ext cx="1524000" cy="6096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2527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66FFFF"/>
                </a:solidFill>
              </a:rPr>
              <a:t>Solve for the Extreme Point at the Intersection of the Two Binding Constraints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                   		    4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-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12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                    		   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+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 4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    Adding these two equations gives: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1000"/>
              <a:t>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			         5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16  or  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= 16/5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12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     Substituting this into </a:t>
            </a:r>
            <a:r>
              <a:rPr lang="en-US" i="1"/>
              <a:t>x</a:t>
            </a:r>
            <a:r>
              <a:rPr lang="en-US" baseline="-25000"/>
              <a:t>1</a:t>
            </a:r>
            <a:r>
              <a:rPr lang="en-US"/>
              <a:t> +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4  gives:   </a:t>
            </a:r>
            <a:r>
              <a:rPr lang="en-US" i="1"/>
              <a:t>x</a:t>
            </a:r>
            <a:r>
              <a:rPr lang="en-US" baseline="-25000"/>
              <a:t>2</a:t>
            </a:r>
            <a:r>
              <a:rPr lang="en-US"/>
              <a:t> = 4/5</a:t>
            </a:r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 Graphical Solution</a:t>
            </a: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687388" y="4629150"/>
            <a:ext cx="8020050" cy="143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Solve for the Optimal Value of the Objective Function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= 5(16/5) + 2(4/5)  =   88/5</a:t>
            </a:r>
          </a:p>
        </p:txBody>
      </p:sp>
    </p:spTree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2:  Graphical Solution</a:t>
            </a:r>
          </a:p>
        </p:txBody>
      </p:sp>
      <p:sp>
        <p:nvSpPr>
          <p:cNvPr id="250883" name="Line 3"/>
          <p:cNvSpPr>
            <a:spLocks noChangeShapeType="1"/>
          </p:cNvSpPr>
          <p:nvPr/>
        </p:nvSpPr>
        <p:spPr bwMode="auto">
          <a:xfrm>
            <a:off x="2082800" y="2109788"/>
            <a:ext cx="0" cy="3716337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84" name="Line 4"/>
          <p:cNvSpPr>
            <a:spLocks noChangeShapeType="1"/>
          </p:cNvSpPr>
          <p:nvPr/>
        </p:nvSpPr>
        <p:spPr bwMode="auto">
          <a:xfrm>
            <a:off x="2070100" y="3417888"/>
            <a:ext cx="2184400" cy="236696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85" name="Rectangle 5"/>
          <p:cNvSpPr>
            <a:spLocks noChangeArrowheads="1"/>
          </p:cNvSpPr>
          <p:nvPr/>
        </p:nvSpPr>
        <p:spPr bwMode="auto">
          <a:xfrm>
            <a:off x="1847850" y="1512888"/>
            <a:ext cx="511175" cy="4921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50886" name="Rectangle 6"/>
          <p:cNvSpPr>
            <a:spLocks noChangeArrowheads="1"/>
          </p:cNvSpPr>
          <p:nvPr/>
        </p:nvSpPr>
        <p:spPr bwMode="auto">
          <a:xfrm>
            <a:off x="5592763" y="2292350"/>
            <a:ext cx="1958975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12</a:t>
            </a:r>
          </a:p>
        </p:txBody>
      </p:sp>
      <p:sp>
        <p:nvSpPr>
          <p:cNvPr id="250887" name="Rectangle 7"/>
          <p:cNvSpPr>
            <a:spLocks noChangeArrowheads="1"/>
          </p:cNvSpPr>
          <p:nvPr/>
        </p:nvSpPr>
        <p:spPr bwMode="auto">
          <a:xfrm>
            <a:off x="5634038" y="4892675"/>
            <a:ext cx="2044700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10</a:t>
            </a:r>
          </a:p>
        </p:txBody>
      </p:sp>
      <p:sp>
        <p:nvSpPr>
          <p:cNvPr id="250888" name="Rectangle 8"/>
          <p:cNvSpPr>
            <a:spLocks noChangeArrowheads="1"/>
          </p:cNvSpPr>
          <p:nvPr/>
        </p:nvSpPr>
        <p:spPr bwMode="auto">
          <a:xfrm>
            <a:off x="5700713" y="5551488"/>
            <a:ext cx="511175" cy="4921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0889" name="Rectangle 9"/>
          <p:cNvSpPr>
            <a:spLocks noChangeArrowheads="1"/>
          </p:cNvSpPr>
          <p:nvPr/>
        </p:nvSpPr>
        <p:spPr bwMode="auto">
          <a:xfrm>
            <a:off x="5357813" y="3662363"/>
            <a:ext cx="257175" cy="12541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0" name="Freeform 10"/>
          <p:cNvSpPr>
            <a:spLocks/>
          </p:cNvSpPr>
          <p:nvPr/>
        </p:nvSpPr>
        <p:spPr bwMode="auto">
          <a:xfrm>
            <a:off x="3832225" y="2206625"/>
            <a:ext cx="1552575" cy="3603625"/>
          </a:xfrm>
          <a:custGeom>
            <a:avLst/>
            <a:gdLst>
              <a:gd name="T0" fmla="*/ 0 w 978"/>
              <a:gd name="T1" fmla="*/ 1956 h 2270"/>
              <a:gd name="T2" fmla="*/ 437 w 978"/>
              <a:gd name="T3" fmla="*/ 0 h 2270"/>
              <a:gd name="T4" fmla="*/ 978 w 978"/>
              <a:gd name="T5" fmla="*/ 0 h 2270"/>
              <a:gd name="T6" fmla="*/ 966 w 978"/>
              <a:gd name="T7" fmla="*/ 2270 h 2270"/>
              <a:gd name="T8" fmla="*/ 618 w 978"/>
              <a:gd name="T9" fmla="*/ 2270 h 2270"/>
              <a:gd name="T10" fmla="*/ 54 w 978"/>
              <a:gd name="T11" fmla="*/ 2022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8" h="2270">
                <a:moveTo>
                  <a:pt x="0" y="1956"/>
                </a:moveTo>
                <a:lnTo>
                  <a:pt x="437" y="0"/>
                </a:lnTo>
                <a:lnTo>
                  <a:pt x="978" y="0"/>
                </a:lnTo>
                <a:lnTo>
                  <a:pt x="966" y="2270"/>
                </a:lnTo>
                <a:lnTo>
                  <a:pt x="618" y="2270"/>
                </a:lnTo>
                <a:lnTo>
                  <a:pt x="54" y="2022"/>
                </a:lnTo>
              </a:path>
            </a:pathLst>
          </a:custGeom>
          <a:gradFill rotWithShape="0">
            <a:gsLst>
              <a:gs pos="0">
                <a:srgbClr val="5F5F5F">
                  <a:gamma/>
                  <a:shade val="46275"/>
                  <a:invGamma/>
                </a:srgbClr>
              </a:gs>
              <a:gs pos="100000">
                <a:srgbClr val="5F5F5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0891" name="Line 11"/>
          <p:cNvSpPr>
            <a:spLocks noChangeShapeType="1"/>
          </p:cNvSpPr>
          <p:nvPr/>
        </p:nvSpPr>
        <p:spPr bwMode="auto">
          <a:xfrm flipV="1">
            <a:off x="4524375" y="2525713"/>
            <a:ext cx="1068388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2" name="Line 12"/>
          <p:cNvSpPr>
            <a:spLocks noChangeShapeType="1"/>
          </p:cNvSpPr>
          <p:nvPr/>
        </p:nvSpPr>
        <p:spPr bwMode="auto">
          <a:xfrm>
            <a:off x="2082800" y="5819775"/>
            <a:ext cx="355282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3" name="Line 13"/>
          <p:cNvSpPr>
            <a:spLocks noChangeShapeType="1"/>
          </p:cNvSpPr>
          <p:nvPr/>
        </p:nvSpPr>
        <p:spPr bwMode="auto">
          <a:xfrm flipV="1">
            <a:off x="3722688" y="2209800"/>
            <a:ext cx="804862" cy="36004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4" name="Line 14"/>
          <p:cNvSpPr>
            <a:spLocks noChangeShapeType="1"/>
          </p:cNvSpPr>
          <p:nvPr/>
        </p:nvSpPr>
        <p:spPr bwMode="auto">
          <a:xfrm>
            <a:off x="2076450" y="4619625"/>
            <a:ext cx="2740025" cy="12001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5" name="Line 15"/>
          <p:cNvSpPr>
            <a:spLocks noChangeShapeType="1"/>
          </p:cNvSpPr>
          <p:nvPr/>
        </p:nvSpPr>
        <p:spPr bwMode="auto">
          <a:xfrm flipV="1">
            <a:off x="4592638" y="5145088"/>
            <a:ext cx="1041400" cy="46513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6" name="Line 16"/>
          <p:cNvSpPr>
            <a:spLocks noChangeShapeType="1"/>
          </p:cNvSpPr>
          <p:nvPr/>
        </p:nvSpPr>
        <p:spPr bwMode="auto">
          <a:xfrm flipV="1">
            <a:off x="3068638" y="3221038"/>
            <a:ext cx="2543175" cy="1157287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7" name="Line 17"/>
          <p:cNvSpPr>
            <a:spLocks noChangeShapeType="1"/>
          </p:cNvSpPr>
          <p:nvPr/>
        </p:nvSpPr>
        <p:spPr bwMode="auto">
          <a:xfrm flipV="1">
            <a:off x="3898900" y="4210050"/>
            <a:ext cx="1647825" cy="1042988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98" name="Text Box 18"/>
          <p:cNvSpPr txBox="1">
            <a:spLocks noChangeArrowheads="1"/>
          </p:cNvSpPr>
          <p:nvPr/>
        </p:nvSpPr>
        <p:spPr bwMode="auto">
          <a:xfrm>
            <a:off x="2470150" y="5873750"/>
            <a:ext cx="3492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4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</a:p>
        </p:txBody>
      </p:sp>
      <p:sp>
        <p:nvSpPr>
          <p:cNvPr id="250899" name="Text Box 19"/>
          <p:cNvSpPr txBox="1">
            <a:spLocks noChangeArrowheads="1"/>
          </p:cNvSpPr>
          <p:nvPr/>
        </p:nvSpPr>
        <p:spPr bwMode="auto">
          <a:xfrm>
            <a:off x="1724025" y="1978025"/>
            <a:ext cx="31115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grpSp>
        <p:nvGrpSpPr>
          <p:cNvPr id="250900" name="Group 20"/>
          <p:cNvGrpSpPr>
            <a:grpSpLocks/>
          </p:cNvGrpSpPr>
          <p:nvPr/>
        </p:nvGrpSpPr>
        <p:grpSpPr bwMode="auto">
          <a:xfrm>
            <a:off x="2341563" y="5745163"/>
            <a:ext cx="3022600" cy="157162"/>
            <a:chOff x="1227" y="3609"/>
            <a:chExt cx="1904" cy="99"/>
          </a:xfrm>
        </p:grpSpPr>
        <p:sp>
          <p:nvSpPr>
            <p:cNvPr id="250901" name="Line 21"/>
            <p:cNvSpPr>
              <a:spLocks noChangeShapeType="1"/>
            </p:cNvSpPr>
            <p:nvPr/>
          </p:nvSpPr>
          <p:spPr bwMode="auto">
            <a:xfrm rot="5400000" flipV="1">
              <a:off x="2736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2" name="Line 22"/>
            <p:cNvSpPr>
              <a:spLocks noChangeShapeType="1"/>
            </p:cNvSpPr>
            <p:nvPr/>
          </p:nvSpPr>
          <p:spPr bwMode="auto">
            <a:xfrm rot="5400000" flipV="1">
              <a:off x="238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3" name="Line 23"/>
            <p:cNvSpPr>
              <a:spLocks noChangeShapeType="1"/>
            </p:cNvSpPr>
            <p:nvPr/>
          </p:nvSpPr>
          <p:spPr bwMode="auto">
            <a:xfrm rot="5400000" flipV="1">
              <a:off x="204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4" name="Line 24"/>
            <p:cNvSpPr>
              <a:spLocks noChangeShapeType="1"/>
            </p:cNvSpPr>
            <p:nvPr/>
          </p:nvSpPr>
          <p:spPr bwMode="auto">
            <a:xfrm rot="5400000" flipV="1">
              <a:off x="187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5" name="Line 25"/>
            <p:cNvSpPr>
              <a:spLocks noChangeShapeType="1"/>
            </p:cNvSpPr>
            <p:nvPr/>
          </p:nvSpPr>
          <p:spPr bwMode="auto">
            <a:xfrm rot="5400000" flipV="1">
              <a:off x="169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6" name="Line 26"/>
            <p:cNvSpPr>
              <a:spLocks noChangeShapeType="1"/>
            </p:cNvSpPr>
            <p:nvPr/>
          </p:nvSpPr>
          <p:spPr bwMode="auto">
            <a:xfrm rot="5400000" flipV="1">
              <a:off x="1519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 rot="5400000" flipV="1">
              <a:off x="1353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 rot="5400000" flipV="1">
              <a:off x="1180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rot="5400000" flipV="1">
              <a:off x="2561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0" name="Line 30"/>
            <p:cNvSpPr>
              <a:spLocks noChangeShapeType="1"/>
            </p:cNvSpPr>
            <p:nvPr/>
          </p:nvSpPr>
          <p:spPr bwMode="auto">
            <a:xfrm rot="5400000" flipV="1">
              <a:off x="2217" y="3662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1" name="Line 31"/>
            <p:cNvSpPr>
              <a:spLocks noChangeShapeType="1"/>
            </p:cNvSpPr>
            <p:nvPr/>
          </p:nvSpPr>
          <p:spPr bwMode="auto">
            <a:xfrm rot="5400000" flipV="1">
              <a:off x="2910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2" name="Line 32"/>
            <p:cNvSpPr>
              <a:spLocks noChangeShapeType="1"/>
            </p:cNvSpPr>
            <p:nvPr/>
          </p:nvSpPr>
          <p:spPr bwMode="auto">
            <a:xfrm rot="5400000" flipV="1">
              <a:off x="3084" y="3656"/>
              <a:ext cx="9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0913" name="Group 33"/>
          <p:cNvGrpSpPr>
            <a:grpSpLocks/>
          </p:cNvGrpSpPr>
          <p:nvPr/>
        </p:nvGrpSpPr>
        <p:grpSpPr bwMode="auto">
          <a:xfrm>
            <a:off x="2012950" y="2190750"/>
            <a:ext cx="119063" cy="3327400"/>
            <a:chOff x="1020" y="1364"/>
            <a:chExt cx="75" cy="2096"/>
          </a:xfrm>
        </p:grpSpPr>
        <p:sp>
          <p:nvSpPr>
            <p:cNvPr id="250914" name="Line 34"/>
            <p:cNvSpPr>
              <a:spLocks noChangeShapeType="1"/>
            </p:cNvSpPr>
            <p:nvPr/>
          </p:nvSpPr>
          <p:spPr bwMode="auto">
            <a:xfrm flipV="1">
              <a:off x="1020" y="174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5" name="Line 35"/>
            <p:cNvSpPr>
              <a:spLocks noChangeShapeType="1"/>
            </p:cNvSpPr>
            <p:nvPr/>
          </p:nvSpPr>
          <p:spPr bwMode="auto">
            <a:xfrm flipV="1">
              <a:off x="1020" y="213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6" name="Line 36"/>
            <p:cNvSpPr>
              <a:spLocks noChangeShapeType="1"/>
            </p:cNvSpPr>
            <p:nvPr/>
          </p:nvSpPr>
          <p:spPr bwMode="auto">
            <a:xfrm flipV="1">
              <a:off x="1020" y="251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7" name="Line 37"/>
            <p:cNvSpPr>
              <a:spLocks noChangeShapeType="1"/>
            </p:cNvSpPr>
            <p:nvPr/>
          </p:nvSpPr>
          <p:spPr bwMode="auto">
            <a:xfrm flipV="1">
              <a:off x="1020" y="270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8" name="Line 38"/>
            <p:cNvSpPr>
              <a:spLocks noChangeShapeType="1"/>
            </p:cNvSpPr>
            <p:nvPr/>
          </p:nvSpPr>
          <p:spPr bwMode="auto">
            <a:xfrm flipV="1">
              <a:off x="1020" y="289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9" name="Line 39"/>
            <p:cNvSpPr>
              <a:spLocks noChangeShapeType="1"/>
            </p:cNvSpPr>
            <p:nvPr/>
          </p:nvSpPr>
          <p:spPr bwMode="auto">
            <a:xfrm flipV="1">
              <a:off x="1020" y="3087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20" name="Line 40"/>
            <p:cNvSpPr>
              <a:spLocks noChangeShapeType="1"/>
            </p:cNvSpPr>
            <p:nvPr/>
          </p:nvSpPr>
          <p:spPr bwMode="auto">
            <a:xfrm flipV="1">
              <a:off x="1020" y="327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21" name="Line 41"/>
            <p:cNvSpPr>
              <a:spLocks noChangeShapeType="1"/>
            </p:cNvSpPr>
            <p:nvPr/>
          </p:nvSpPr>
          <p:spPr bwMode="auto">
            <a:xfrm flipV="1">
              <a:off x="1020" y="346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22" name="Line 42"/>
            <p:cNvSpPr>
              <a:spLocks noChangeShapeType="1"/>
            </p:cNvSpPr>
            <p:nvPr/>
          </p:nvSpPr>
          <p:spPr bwMode="auto">
            <a:xfrm flipV="1">
              <a:off x="1020" y="194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23" name="Line 43"/>
            <p:cNvSpPr>
              <a:spLocks noChangeShapeType="1"/>
            </p:cNvSpPr>
            <p:nvPr/>
          </p:nvSpPr>
          <p:spPr bwMode="auto">
            <a:xfrm flipV="1">
              <a:off x="1020" y="231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24" name="Line 44"/>
            <p:cNvSpPr>
              <a:spLocks noChangeShapeType="1"/>
            </p:cNvSpPr>
            <p:nvPr/>
          </p:nvSpPr>
          <p:spPr bwMode="auto">
            <a:xfrm flipV="1">
              <a:off x="1020" y="136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25" name="Line 45"/>
            <p:cNvSpPr>
              <a:spLocks noChangeShapeType="1"/>
            </p:cNvSpPr>
            <p:nvPr/>
          </p:nvSpPr>
          <p:spPr bwMode="auto">
            <a:xfrm flipV="1">
              <a:off x="1020" y="155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0926" name="Rectangle 46"/>
          <p:cNvSpPr>
            <a:spLocks noChangeArrowheads="1"/>
          </p:cNvSpPr>
          <p:nvPr/>
        </p:nvSpPr>
        <p:spPr bwMode="auto">
          <a:xfrm>
            <a:off x="5630863" y="2924175"/>
            <a:ext cx="1625600" cy="46196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68475"/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4</a:t>
            </a:r>
          </a:p>
        </p:txBody>
      </p:sp>
      <p:sp>
        <p:nvSpPr>
          <p:cNvPr id="250933" name="Rectangle 53"/>
          <p:cNvSpPr>
            <a:spLocks noChangeArrowheads="1"/>
          </p:cNvSpPr>
          <p:nvPr/>
        </p:nvSpPr>
        <p:spPr bwMode="auto">
          <a:xfrm>
            <a:off x="687388" y="1073150"/>
            <a:ext cx="319405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Optimal Solution</a:t>
            </a:r>
          </a:p>
        </p:txBody>
      </p:sp>
      <p:sp>
        <p:nvSpPr>
          <p:cNvPr id="250934" name="AutoShape 54"/>
          <p:cNvSpPr>
            <a:spLocks noChangeArrowheads="1"/>
          </p:cNvSpPr>
          <p:nvPr/>
        </p:nvSpPr>
        <p:spPr bwMode="auto">
          <a:xfrm>
            <a:off x="5532438" y="3495675"/>
            <a:ext cx="2938462" cy="1357313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128588" tIns="63500" rIns="128588" bIns="63500">
            <a:spAutoFit/>
          </a:bodyPr>
          <a:lstStyle/>
          <a:p>
            <a:pPr algn="l" defTabSz="1768475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Optimal Solution:</a:t>
            </a:r>
          </a:p>
          <a:p>
            <a:pPr algn="l" defTabSz="1768475"/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16/5, 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4/5,</a:t>
            </a:r>
          </a:p>
          <a:p>
            <a:pPr algn="l" defTabSz="1768475"/>
            <a:endParaRPr lang="en-US" sz="6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 defTabSz="1768475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17.6</a:t>
            </a:r>
            <a:endParaRPr lang="en-US" baseline="-250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0935" name="Oval 55"/>
          <p:cNvSpPr>
            <a:spLocks noChangeArrowheads="1"/>
          </p:cNvSpPr>
          <p:nvPr/>
        </p:nvSpPr>
        <p:spPr bwMode="auto">
          <a:xfrm>
            <a:off x="3790950" y="5260975"/>
            <a:ext cx="74613" cy="74613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533400" y="144463"/>
            <a:ext cx="8081963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Summary of the Graphical Solution Procedure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 Minimization Problems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687388" y="1073150"/>
            <a:ext cx="7753350" cy="457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Prepare a graph of the feasible solutions for each of the constraints.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Determine the feasible region that satisfies all the constraints simultaneously.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Draw an objective function line.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Move parallel objective function lines toward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smaller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objective function values without entirely leaving the feasible region.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Any feasible solution on the objective function line with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smallest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value is an optimal solution.</a:t>
            </a:r>
          </a:p>
        </p:txBody>
      </p:sp>
    </p:spTree>
  </p:cSld>
  <p:clrMapOvr>
    <a:masterClrMapping/>
  </p:clrMapOvr>
  <p:transition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Surplus Variables</a:t>
            </a:r>
          </a:p>
        </p:txBody>
      </p:sp>
      <p:sp>
        <p:nvSpPr>
          <p:cNvPr id="244741" name="Rectangle 5"/>
          <p:cNvSpPr>
            <a:spLocks noChangeArrowheads="1"/>
          </p:cNvSpPr>
          <p:nvPr/>
        </p:nvSpPr>
        <p:spPr bwMode="auto">
          <a:xfrm>
            <a:off x="687388" y="1073150"/>
            <a:ext cx="5213350" cy="54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2 in Standard Form</a:t>
            </a:r>
          </a:p>
        </p:txBody>
      </p:sp>
      <p:sp>
        <p:nvSpPr>
          <p:cNvPr id="244743" name="Rectangle 7"/>
          <p:cNvSpPr>
            <a:spLocks noChangeArrowheads="1"/>
          </p:cNvSpPr>
          <p:nvPr/>
        </p:nvSpPr>
        <p:spPr bwMode="auto">
          <a:xfrm>
            <a:off x="1816100" y="1733550"/>
            <a:ext cx="5676900" cy="2870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4" name="Rectangle 8"/>
          <p:cNvSpPr>
            <a:spLocks noChangeArrowheads="1"/>
          </p:cNvSpPr>
          <p:nvPr/>
        </p:nvSpPr>
        <p:spPr bwMode="auto">
          <a:xfrm>
            <a:off x="1970088" y="1860550"/>
            <a:ext cx="5492750" cy="274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Min     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+ 0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+ 0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+ 0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s.t.       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	=  10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4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	=  12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	=    4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0</a:t>
            </a:r>
          </a:p>
        </p:txBody>
      </p:sp>
      <p:sp>
        <p:nvSpPr>
          <p:cNvPr id="244742" name="AutoShape 6"/>
          <p:cNvSpPr>
            <a:spLocks noChangeArrowheads="1"/>
          </p:cNvSpPr>
          <p:nvPr/>
        </p:nvSpPr>
        <p:spPr bwMode="auto">
          <a:xfrm>
            <a:off x="1033463" y="4025900"/>
            <a:ext cx="2736850" cy="914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,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are 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surplus variables</a:t>
            </a:r>
          </a:p>
        </p:txBody>
      </p:sp>
    </p:spTree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 Spreadsheet Solution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46434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Partial Spreadsheet Showing Solution</a:t>
            </a:r>
          </a:p>
        </p:txBody>
      </p:sp>
      <p:pic>
        <p:nvPicPr>
          <p:cNvPr id="1116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3" y="1671638"/>
            <a:ext cx="8169275" cy="341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ChangeArrowheads="1"/>
          </p:cNvSpPr>
          <p:nvPr/>
        </p:nvSpPr>
        <p:spPr bwMode="auto">
          <a:xfrm>
            <a:off x="1562100" y="2197100"/>
            <a:ext cx="6311900" cy="2952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63" name="Rectangle 3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 2:  Spreadsheet Solution</a:t>
            </a:r>
          </a:p>
        </p:txBody>
      </p:sp>
      <p:sp>
        <p:nvSpPr>
          <p:cNvPr id="245764" name="Rectangle 4"/>
          <p:cNvSpPr>
            <a:spLocks noChangeArrowheads="1"/>
          </p:cNvSpPr>
          <p:nvPr/>
        </p:nvSpPr>
        <p:spPr bwMode="auto">
          <a:xfrm>
            <a:off x="687388" y="1073150"/>
            <a:ext cx="8020050" cy="402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Interpretation of Computer Output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We see from the previous slide that: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  Objective Function Value  =  17.6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  Decision Variable #1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)   =    3.2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  Decision Variable #2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)   =    0.8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  Surplus in Constraint #1    =  10.4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10 = 0.4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  Surplus in Constraint #2    =  12.0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12 = 0.0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	  Surplus in Constraint #3    =    4.0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4 = 0.0</a:t>
            </a:r>
          </a:p>
        </p:txBody>
      </p:sp>
    </p:spTree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Feasible Region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8058150" cy="5157788"/>
          </a:xfrm>
        </p:spPr>
        <p:txBody>
          <a:bodyPr/>
          <a:lstStyle/>
          <a:p>
            <a:r>
              <a:rPr lang="en-US"/>
              <a:t>The feasible region for a two-variable LP problem can be nonexistent, a single point, a line, a polygon, or an unbounded area.</a:t>
            </a:r>
          </a:p>
          <a:p>
            <a:r>
              <a:rPr lang="en-US"/>
              <a:t>Any linear program falls in one of four categories:</a:t>
            </a:r>
          </a:p>
          <a:p>
            <a:pPr lvl="1">
              <a:lnSpc>
                <a:spcPct val="90000"/>
              </a:lnSpc>
            </a:pPr>
            <a:r>
              <a:rPr lang="en-US"/>
              <a:t>is infeasible </a:t>
            </a:r>
          </a:p>
          <a:p>
            <a:pPr lvl="1">
              <a:lnSpc>
                <a:spcPct val="90000"/>
              </a:lnSpc>
            </a:pPr>
            <a:r>
              <a:rPr lang="en-US"/>
              <a:t>has a unique optimal solution</a:t>
            </a:r>
          </a:p>
          <a:p>
            <a:pPr lvl="1">
              <a:lnSpc>
                <a:spcPct val="90000"/>
              </a:lnSpc>
            </a:pPr>
            <a:r>
              <a:rPr lang="en-US"/>
              <a:t>has alternative optimal solutions</a:t>
            </a:r>
          </a:p>
          <a:p>
            <a:pPr lvl="1">
              <a:lnSpc>
                <a:spcPct val="90000"/>
              </a:lnSpc>
            </a:pPr>
            <a:r>
              <a:rPr lang="en-US"/>
              <a:t>has an objective function that can be increased without bound</a:t>
            </a:r>
          </a:p>
          <a:p>
            <a:r>
              <a:rPr lang="en-US"/>
              <a:t>A feasible region may be unbounded and yet there may be optimal solutions.  This is common in minimization problems and is possible in maximization problems.</a:t>
            </a:r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Programming (LP) Problem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381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If both the objective function and the constraints are linear, the problem is referred to as a </a:t>
            </a:r>
            <a:r>
              <a:rPr lang="en-US" u="sng"/>
              <a:t>linear programming problem</a:t>
            </a:r>
            <a:r>
              <a:rPr lang="en-US"/>
              <a:t>.</a:t>
            </a:r>
            <a:endParaRPr lang="en-US" u="sng"/>
          </a:p>
          <a:p>
            <a:pPr>
              <a:lnSpc>
                <a:spcPct val="90000"/>
              </a:lnSpc>
            </a:pPr>
            <a:r>
              <a:rPr lang="en-US" u="sng"/>
              <a:t>Linear functions</a:t>
            </a:r>
            <a:r>
              <a:rPr lang="en-US"/>
              <a:t> are functions in which each variable appears in a separate term raised to the first power and is multiplied by a constant (which could be 0).</a:t>
            </a:r>
          </a:p>
          <a:p>
            <a:pPr>
              <a:lnSpc>
                <a:spcPct val="90000"/>
              </a:lnSpc>
            </a:pPr>
            <a:r>
              <a:rPr lang="en-US" u="sng"/>
              <a:t>Linear constraints</a:t>
            </a:r>
            <a:r>
              <a:rPr lang="en-US"/>
              <a:t> are linear functions that are restricted to be "less than or equal to", "equal to", or "greater than or equal to" a constant.</a:t>
            </a:r>
          </a:p>
        </p:txBody>
      </p:sp>
    </p:spTree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Cases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12087" cy="3935413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Alternative Optimal Solutions</a:t>
            </a:r>
          </a:p>
          <a:p>
            <a:pPr>
              <a:buFont typeface="Monotype Sorts" pitchFamily="2" charset="2"/>
              <a:buNone/>
            </a:pPr>
            <a:r>
              <a:rPr lang="en-US"/>
              <a:t>	In the graphical method, if the objective function line is parallel to a boundary constraint in the direction of optimization, there are </a:t>
            </a:r>
            <a:r>
              <a:rPr lang="en-US" u="sng"/>
              <a:t>alternate optimal solutions</a:t>
            </a:r>
            <a:r>
              <a:rPr lang="en-US"/>
              <a:t>, with all points on this line segment being optimal.</a:t>
            </a:r>
          </a:p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Alternative Optimal Solutions</a:t>
            </a:r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687388" y="1073150"/>
            <a:ext cx="628015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Consider the following LP problem.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8054" name="Rectangle 6"/>
          <p:cNvSpPr>
            <a:spLocks noChangeArrowheads="1"/>
          </p:cNvSpPr>
          <p:nvPr/>
        </p:nvSpPr>
        <p:spPr bwMode="auto">
          <a:xfrm>
            <a:off x="2597150" y="1697038"/>
            <a:ext cx="3905250" cy="29464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5" name="Rectangle 7"/>
          <p:cNvSpPr>
            <a:spLocks noChangeArrowheads="1"/>
          </p:cNvSpPr>
          <p:nvPr/>
        </p:nvSpPr>
        <p:spPr bwMode="auto">
          <a:xfrm>
            <a:off x="2922588" y="1873250"/>
            <a:ext cx="3333750" cy="273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Max       4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+ 6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s.t.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6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18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7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0  and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0</a:t>
            </a:r>
          </a:p>
        </p:txBody>
      </p:sp>
    </p:spTree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85" name="Freeform 9"/>
          <p:cNvSpPr>
            <a:spLocks/>
          </p:cNvSpPr>
          <p:nvPr/>
        </p:nvSpPr>
        <p:spPr bwMode="auto">
          <a:xfrm>
            <a:off x="1968500" y="3311525"/>
            <a:ext cx="2762250" cy="2625725"/>
          </a:xfrm>
          <a:custGeom>
            <a:avLst/>
            <a:gdLst>
              <a:gd name="T0" fmla="*/ 0 w 1740"/>
              <a:gd name="T1" fmla="*/ 0 h 1654"/>
              <a:gd name="T2" fmla="*/ 894 w 1740"/>
              <a:gd name="T3" fmla="*/ 558 h 1654"/>
              <a:gd name="T4" fmla="*/ 1740 w 1740"/>
              <a:gd name="T5" fmla="*/ 1356 h 1654"/>
              <a:gd name="T6" fmla="*/ 1740 w 1740"/>
              <a:gd name="T7" fmla="*/ 1650 h 1654"/>
              <a:gd name="T8" fmla="*/ 24 w 1740"/>
              <a:gd name="T9" fmla="*/ 1654 h 1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654">
                <a:moveTo>
                  <a:pt x="0" y="0"/>
                </a:moveTo>
                <a:lnTo>
                  <a:pt x="894" y="558"/>
                </a:lnTo>
                <a:lnTo>
                  <a:pt x="1740" y="1356"/>
                </a:lnTo>
                <a:lnTo>
                  <a:pt x="1740" y="1650"/>
                </a:lnTo>
                <a:lnTo>
                  <a:pt x="24" y="1654"/>
                </a:lnTo>
              </a:path>
            </a:pathLst>
          </a:cu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4978" name="Rectangle 2"/>
          <p:cNvSpPr>
            <a:spLocks noChangeArrowheads="1"/>
          </p:cNvSpPr>
          <p:nvPr/>
        </p:nvSpPr>
        <p:spPr bwMode="auto">
          <a:xfrm>
            <a:off x="687388" y="1073150"/>
            <a:ext cx="7486650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Boundary constraint 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18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and objective function 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  4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+ 6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are parallel.  All points on line segment A – B are optimal solutions.</a:t>
            </a:r>
          </a:p>
        </p:txBody>
      </p:sp>
      <p:sp>
        <p:nvSpPr>
          <p:cNvPr id="254980" name="Rectangle 4"/>
          <p:cNvSpPr>
            <a:spLocks noChangeArrowheads="1"/>
          </p:cNvSpPr>
          <p:nvPr/>
        </p:nvSpPr>
        <p:spPr bwMode="auto">
          <a:xfrm>
            <a:off x="6996113" y="56880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4981" name="Line 5"/>
          <p:cNvSpPr>
            <a:spLocks noChangeShapeType="1"/>
          </p:cNvSpPr>
          <p:nvPr/>
        </p:nvSpPr>
        <p:spPr bwMode="auto">
          <a:xfrm>
            <a:off x="1981200" y="2763838"/>
            <a:ext cx="0" cy="317341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2" name="Rectangle 6"/>
          <p:cNvSpPr>
            <a:spLocks noChangeArrowheads="1"/>
          </p:cNvSpPr>
          <p:nvPr/>
        </p:nvSpPr>
        <p:spPr bwMode="auto">
          <a:xfrm>
            <a:off x="1611313" y="2209800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54983" name="Freeform 7"/>
          <p:cNvSpPr>
            <a:spLocks/>
          </p:cNvSpPr>
          <p:nvPr/>
        </p:nvSpPr>
        <p:spPr bwMode="auto">
          <a:xfrm>
            <a:off x="1968500" y="2854325"/>
            <a:ext cx="3251200" cy="3076575"/>
          </a:xfrm>
          <a:custGeom>
            <a:avLst/>
            <a:gdLst>
              <a:gd name="T0" fmla="*/ 0 w 2024"/>
              <a:gd name="T1" fmla="*/ 0 h 2184"/>
              <a:gd name="T2" fmla="*/ 2024 w 2024"/>
              <a:gd name="T3" fmla="*/ 2184 h 21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24" h="2184">
                <a:moveTo>
                  <a:pt x="0" y="0"/>
                </a:moveTo>
                <a:lnTo>
                  <a:pt x="2024" y="2184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4" name="Freeform 8"/>
          <p:cNvSpPr>
            <a:spLocks/>
          </p:cNvSpPr>
          <p:nvPr/>
        </p:nvSpPr>
        <p:spPr bwMode="auto">
          <a:xfrm>
            <a:off x="1987550" y="3314700"/>
            <a:ext cx="4171950" cy="2616200"/>
          </a:xfrm>
          <a:custGeom>
            <a:avLst/>
            <a:gdLst>
              <a:gd name="T0" fmla="*/ 0 w 2732"/>
              <a:gd name="T1" fmla="*/ 0 h 1736"/>
              <a:gd name="T2" fmla="*/ 2732 w 2732"/>
              <a:gd name="T3" fmla="*/ 1736 h 17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32" h="1736">
                <a:moveTo>
                  <a:pt x="0" y="0"/>
                </a:moveTo>
                <a:lnTo>
                  <a:pt x="2732" y="1736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6" name="Text Box 10"/>
          <p:cNvSpPr txBox="1">
            <a:spLocks noChangeArrowheads="1"/>
          </p:cNvSpPr>
          <p:nvPr/>
        </p:nvSpPr>
        <p:spPr bwMode="auto">
          <a:xfrm>
            <a:off x="1597025" y="2689225"/>
            <a:ext cx="311150" cy="304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4987" name="Text Box 11"/>
          <p:cNvSpPr txBox="1">
            <a:spLocks noChangeArrowheads="1"/>
          </p:cNvSpPr>
          <p:nvPr/>
        </p:nvSpPr>
        <p:spPr bwMode="auto">
          <a:xfrm>
            <a:off x="2187575" y="60166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sp>
        <p:nvSpPr>
          <p:cNvPr id="254988" name="Rectangle 12"/>
          <p:cNvSpPr>
            <a:spLocks noChangeArrowheads="1"/>
          </p:cNvSpPr>
          <p:nvPr/>
        </p:nvSpPr>
        <p:spPr bwMode="auto">
          <a:xfrm>
            <a:off x="5862638" y="4433888"/>
            <a:ext cx="1965325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18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4989" name="Line 13"/>
          <p:cNvSpPr>
            <a:spLocks noChangeShapeType="1"/>
          </p:cNvSpPr>
          <p:nvPr/>
        </p:nvSpPr>
        <p:spPr bwMode="auto">
          <a:xfrm flipH="1">
            <a:off x="2571750" y="2794000"/>
            <a:ext cx="495300" cy="5016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90" name="Line 14"/>
          <p:cNvSpPr>
            <a:spLocks noChangeShapeType="1"/>
          </p:cNvSpPr>
          <p:nvPr/>
        </p:nvSpPr>
        <p:spPr bwMode="auto">
          <a:xfrm flipH="1">
            <a:off x="4845050" y="4038600"/>
            <a:ext cx="5461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91" name="Line 15"/>
          <p:cNvSpPr>
            <a:spLocks noChangeShapeType="1"/>
          </p:cNvSpPr>
          <p:nvPr/>
        </p:nvSpPr>
        <p:spPr bwMode="auto">
          <a:xfrm flipH="1">
            <a:off x="5314950" y="4826000"/>
            <a:ext cx="584200" cy="4381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92" name="Rectangle 16"/>
          <p:cNvSpPr>
            <a:spLocks noChangeArrowheads="1"/>
          </p:cNvSpPr>
          <p:nvPr/>
        </p:nvSpPr>
        <p:spPr bwMode="auto">
          <a:xfrm>
            <a:off x="3065463" y="2468563"/>
            <a:ext cx="15494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7</a:t>
            </a:r>
          </a:p>
        </p:txBody>
      </p:sp>
      <p:sp>
        <p:nvSpPr>
          <p:cNvPr id="254993" name="Rectangle 17"/>
          <p:cNvSpPr>
            <a:spLocks noChangeArrowheads="1"/>
          </p:cNvSpPr>
          <p:nvPr/>
        </p:nvSpPr>
        <p:spPr bwMode="auto">
          <a:xfrm>
            <a:off x="5465763" y="3821113"/>
            <a:ext cx="935037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6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55034" name="Group 58"/>
          <p:cNvGrpSpPr>
            <a:grpSpLocks/>
          </p:cNvGrpSpPr>
          <p:nvPr/>
        </p:nvGrpSpPr>
        <p:grpSpPr bwMode="auto">
          <a:xfrm>
            <a:off x="1905000" y="2870200"/>
            <a:ext cx="139700" cy="2667000"/>
            <a:chOff x="1200" y="1768"/>
            <a:chExt cx="88" cy="1680"/>
          </a:xfrm>
        </p:grpSpPr>
        <p:sp>
          <p:nvSpPr>
            <p:cNvPr id="254996" name="Line 20"/>
            <p:cNvSpPr>
              <a:spLocks noChangeShapeType="1"/>
            </p:cNvSpPr>
            <p:nvPr/>
          </p:nvSpPr>
          <p:spPr bwMode="auto">
            <a:xfrm flipV="1">
              <a:off x="1200" y="176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997" name="Line 21"/>
            <p:cNvSpPr>
              <a:spLocks noChangeShapeType="1"/>
            </p:cNvSpPr>
            <p:nvPr/>
          </p:nvSpPr>
          <p:spPr bwMode="auto">
            <a:xfrm flipV="1">
              <a:off x="1200" y="204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998" name="Line 22"/>
            <p:cNvSpPr>
              <a:spLocks noChangeShapeType="1"/>
            </p:cNvSpPr>
            <p:nvPr/>
          </p:nvSpPr>
          <p:spPr bwMode="auto">
            <a:xfrm flipV="1">
              <a:off x="1200" y="232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999" name="Line 23"/>
            <p:cNvSpPr>
              <a:spLocks noChangeShapeType="1"/>
            </p:cNvSpPr>
            <p:nvPr/>
          </p:nvSpPr>
          <p:spPr bwMode="auto">
            <a:xfrm flipV="1">
              <a:off x="1200" y="260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5000" name="Line 24"/>
            <p:cNvSpPr>
              <a:spLocks noChangeShapeType="1"/>
            </p:cNvSpPr>
            <p:nvPr/>
          </p:nvSpPr>
          <p:spPr bwMode="auto">
            <a:xfrm flipV="1">
              <a:off x="1200" y="288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5001" name="Line 25"/>
            <p:cNvSpPr>
              <a:spLocks noChangeShapeType="1"/>
            </p:cNvSpPr>
            <p:nvPr/>
          </p:nvSpPr>
          <p:spPr bwMode="auto">
            <a:xfrm flipV="1">
              <a:off x="1200" y="316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5002" name="Line 26"/>
            <p:cNvSpPr>
              <a:spLocks noChangeShapeType="1"/>
            </p:cNvSpPr>
            <p:nvPr/>
          </p:nvSpPr>
          <p:spPr bwMode="auto">
            <a:xfrm flipV="1">
              <a:off x="1200" y="3448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5003" name="Line 27"/>
          <p:cNvSpPr>
            <a:spLocks noChangeShapeType="1"/>
          </p:cNvSpPr>
          <p:nvPr/>
        </p:nvSpPr>
        <p:spPr bwMode="auto">
          <a:xfrm>
            <a:off x="1974850" y="59309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5004" name="Group 28"/>
          <p:cNvGrpSpPr>
            <a:grpSpLocks/>
          </p:cNvGrpSpPr>
          <p:nvPr/>
        </p:nvGrpSpPr>
        <p:grpSpPr bwMode="auto">
          <a:xfrm>
            <a:off x="2360613" y="5872163"/>
            <a:ext cx="4294187" cy="146050"/>
            <a:chOff x="1447" y="3659"/>
            <a:chExt cx="2705" cy="92"/>
          </a:xfrm>
        </p:grpSpPr>
        <p:grpSp>
          <p:nvGrpSpPr>
            <p:cNvPr id="255005" name="Group 29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255006" name="Line 30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007" name="Line 31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008" name="Line 32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009" name="Line 33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010" name="Line 34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011" name="Line 35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012" name="Line 36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013" name="Line 37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5014" name="Line 38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5015" name="Line 39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5016" name="Line 40"/>
          <p:cNvSpPr>
            <a:spLocks noChangeShapeType="1"/>
          </p:cNvSpPr>
          <p:nvPr/>
        </p:nvSpPr>
        <p:spPr bwMode="auto">
          <a:xfrm flipV="1">
            <a:off x="4730750" y="3860800"/>
            <a:ext cx="0" cy="20574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5023" name="Rectangle 47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  Alternative Optimal Solutions</a:t>
            </a:r>
          </a:p>
        </p:txBody>
      </p:sp>
      <p:sp>
        <p:nvSpPr>
          <p:cNvPr id="255024" name="Rectangle 48"/>
          <p:cNvSpPr>
            <a:spLocks noChangeArrowheads="1"/>
          </p:cNvSpPr>
          <p:nvPr/>
        </p:nvSpPr>
        <p:spPr bwMode="auto">
          <a:xfrm rot="20127">
            <a:off x="4213225" y="3114675"/>
            <a:ext cx="199072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2238" tIns="61912" rIns="122238" bIns="61912">
            <a:spAutoFit/>
          </a:bodyPr>
          <a:lstStyle/>
          <a:p>
            <a:pPr algn="l" defTabSz="1592263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  4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+ 6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grpSp>
        <p:nvGrpSpPr>
          <p:cNvPr id="255028" name="Group 52"/>
          <p:cNvGrpSpPr>
            <a:grpSpLocks/>
          </p:cNvGrpSpPr>
          <p:nvPr/>
        </p:nvGrpSpPr>
        <p:grpSpPr bwMode="auto">
          <a:xfrm rot="-243405">
            <a:off x="2011363" y="2946400"/>
            <a:ext cx="2405062" cy="1901825"/>
            <a:chOff x="1998" y="2005"/>
            <a:chExt cx="2278" cy="1758"/>
          </a:xfrm>
        </p:grpSpPr>
        <p:sp>
          <p:nvSpPr>
            <p:cNvPr id="255025" name="Line 49"/>
            <p:cNvSpPr>
              <a:spLocks noChangeShapeType="1"/>
            </p:cNvSpPr>
            <p:nvPr/>
          </p:nvSpPr>
          <p:spPr bwMode="auto">
            <a:xfrm flipV="1">
              <a:off x="4091" y="3509"/>
              <a:ext cx="185" cy="235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 type="triangle" w="med" len="med"/>
            </a:ln>
            <a:effectLst>
              <a:outerShdw dist="127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26" name="Line 50"/>
            <p:cNvSpPr>
              <a:spLocks noChangeShapeType="1"/>
            </p:cNvSpPr>
            <p:nvPr/>
          </p:nvSpPr>
          <p:spPr bwMode="auto">
            <a:xfrm>
              <a:off x="1998" y="2235"/>
              <a:ext cx="2109" cy="1528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027" name="Line 51"/>
            <p:cNvSpPr>
              <a:spLocks noChangeShapeType="1"/>
            </p:cNvSpPr>
            <p:nvPr/>
          </p:nvSpPr>
          <p:spPr bwMode="auto">
            <a:xfrm flipV="1">
              <a:off x="2003" y="2005"/>
              <a:ext cx="185" cy="235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 type="triangle" w="med" len="med"/>
            </a:ln>
            <a:effectLst>
              <a:outerShdw dist="127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5029" name="Line 53"/>
          <p:cNvSpPr>
            <a:spLocks noChangeShapeType="1"/>
          </p:cNvSpPr>
          <p:nvPr/>
        </p:nvSpPr>
        <p:spPr bwMode="auto">
          <a:xfrm flipH="1">
            <a:off x="3803650" y="3570288"/>
            <a:ext cx="460375" cy="81756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5030" name="Oval 54"/>
          <p:cNvSpPr>
            <a:spLocks noChangeArrowheads="1"/>
          </p:cNvSpPr>
          <p:nvPr/>
        </p:nvSpPr>
        <p:spPr bwMode="auto">
          <a:xfrm>
            <a:off x="3305175" y="4127500"/>
            <a:ext cx="93663" cy="889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5031" name="Oval 55"/>
          <p:cNvSpPr>
            <a:spLocks noChangeArrowheads="1"/>
          </p:cNvSpPr>
          <p:nvPr/>
        </p:nvSpPr>
        <p:spPr bwMode="auto">
          <a:xfrm>
            <a:off x="1928813" y="3260725"/>
            <a:ext cx="93662" cy="93663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5032" name="Text Box 56"/>
          <p:cNvSpPr txBox="1">
            <a:spLocks noChangeArrowheads="1"/>
          </p:cNvSpPr>
          <p:nvPr/>
        </p:nvSpPr>
        <p:spPr bwMode="auto">
          <a:xfrm>
            <a:off x="1957388" y="33702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255033" name="Text Box 57"/>
          <p:cNvSpPr txBox="1">
            <a:spLocks noChangeArrowheads="1"/>
          </p:cNvSpPr>
          <p:nvPr/>
        </p:nvSpPr>
        <p:spPr bwMode="auto">
          <a:xfrm>
            <a:off x="3278188" y="3789363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</p:spTree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Special Cases</a:t>
            </a:r>
          </a:p>
        </p:txBody>
      </p:sp>
      <p:sp>
        <p:nvSpPr>
          <p:cNvPr id="256003" name="Rectangle 3"/>
          <p:cNvSpPr>
            <a:spLocks noChangeArrowheads="1"/>
          </p:cNvSpPr>
          <p:nvPr/>
        </p:nvSpPr>
        <p:spPr bwMode="auto">
          <a:xfrm>
            <a:off x="687388" y="1073150"/>
            <a:ext cx="7943850" cy="46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Infeasibility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No solution to the LP problem satisfies all the constraints, including the non-negativity conditions.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Graphically, this means a feasible region does not exist.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Causes include:</a:t>
            </a:r>
          </a:p>
          <a:p>
            <a:pPr marL="1143000" lvl="2" indent="-228600" algn="l">
              <a:spcBef>
                <a:spcPct val="20000"/>
              </a:spcBef>
              <a:buClr>
                <a:srgbClr val="66FFFF"/>
              </a:buClr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A formulation error has been made.</a:t>
            </a:r>
          </a:p>
          <a:p>
            <a:pPr marL="1143000" lvl="2" indent="-228600" algn="l">
              <a:spcBef>
                <a:spcPct val="20000"/>
              </a:spcBef>
              <a:buClr>
                <a:srgbClr val="66FFFF"/>
              </a:buClr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Management’s expectations are too high.</a:t>
            </a:r>
          </a:p>
          <a:p>
            <a:pPr marL="1143000" lvl="2" indent="-228600" algn="l">
              <a:spcBef>
                <a:spcPct val="20000"/>
              </a:spcBef>
              <a:buClr>
                <a:srgbClr val="66FFFF"/>
              </a:buClr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Too many restrictions have been placed on the problem (i.e. the problem is over-constrained).</a:t>
            </a:r>
          </a:p>
        </p:txBody>
      </p:sp>
    </p:spTree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762250" y="1593850"/>
            <a:ext cx="3657600" cy="25908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Example:  Infeasible Problem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6175375" cy="481013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Consider the following LP problem.</a:t>
            </a:r>
            <a:endParaRPr lang="en-U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036888" y="1746250"/>
            <a:ext cx="3244850" cy="227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Max    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+ 6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s.t.        4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12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8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0</a:t>
            </a:r>
          </a:p>
        </p:txBody>
      </p:sp>
    </p:spTree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Example:  Infeasible Problem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831850"/>
          </a:xfrm>
          <a:noFill/>
          <a:ln/>
        </p:spPr>
        <p:txBody>
          <a:bodyPr/>
          <a:lstStyle/>
          <a:p>
            <a:r>
              <a:rPr lang="en-US"/>
              <a:t>There are no points that satisfy both constraints, so there is no feasible region (and no feasible solution). 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540000" y="1833563"/>
            <a:ext cx="51117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39900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6321425" y="5359400"/>
            <a:ext cx="51117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39900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4387850" y="3986213"/>
            <a:ext cx="20447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39900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12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4232275" y="2811463"/>
            <a:ext cx="17653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588" tIns="63500" rIns="128588" bIns="63500">
            <a:spAutoFit/>
          </a:bodyPr>
          <a:lstStyle/>
          <a:p>
            <a:pPr algn="l" defTabSz="1739900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8</a:t>
            </a:r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 flipH="1">
            <a:off x="3352800" y="4313238"/>
            <a:ext cx="1065213" cy="7239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 flipH="1">
            <a:off x="3206750" y="3157538"/>
            <a:ext cx="1063625" cy="7239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2794000" y="2357438"/>
            <a:ext cx="0" cy="3271837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2790825" y="5627688"/>
            <a:ext cx="3502025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2800350" y="4419600"/>
            <a:ext cx="957263" cy="1192213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>
            <a:off x="2800350" y="3208338"/>
            <a:ext cx="1311275" cy="2403475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294063" y="5699125"/>
            <a:ext cx="30384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     </a:t>
            </a:r>
            <a:r>
              <a:rPr lang="en-US"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405063" y="4210050"/>
            <a:ext cx="3206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2405063" y="2978150"/>
            <a:ext cx="3206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grpSp>
        <p:nvGrpSpPr>
          <p:cNvPr id="30769" name="Group 49"/>
          <p:cNvGrpSpPr>
            <a:grpSpLocks/>
          </p:cNvGrpSpPr>
          <p:nvPr/>
        </p:nvGrpSpPr>
        <p:grpSpPr bwMode="auto">
          <a:xfrm>
            <a:off x="2727325" y="2578100"/>
            <a:ext cx="119063" cy="2749550"/>
            <a:chOff x="1670" y="1744"/>
            <a:chExt cx="75" cy="1732"/>
          </a:xfrm>
        </p:grpSpPr>
        <p:sp>
          <p:nvSpPr>
            <p:cNvPr id="30741" name="Line 21"/>
            <p:cNvSpPr>
              <a:spLocks noChangeShapeType="1"/>
            </p:cNvSpPr>
            <p:nvPr/>
          </p:nvSpPr>
          <p:spPr bwMode="auto">
            <a:xfrm flipV="1">
              <a:off x="1670" y="174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2" name="Line 22"/>
            <p:cNvSpPr>
              <a:spLocks noChangeShapeType="1"/>
            </p:cNvSpPr>
            <p:nvPr/>
          </p:nvSpPr>
          <p:spPr bwMode="auto">
            <a:xfrm flipV="1">
              <a:off x="1670" y="213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3" name="Line 23"/>
            <p:cNvSpPr>
              <a:spLocks noChangeShapeType="1"/>
            </p:cNvSpPr>
            <p:nvPr/>
          </p:nvSpPr>
          <p:spPr bwMode="auto">
            <a:xfrm flipV="1">
              <a:off x="1670" y="251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4" name="Line 24"/>
            <p:cNvSpPr>
              <a:spLocks noChangeShapeType="1"/>
            </p:cNvSpPr>
            <p:nvPr/>
          </p:nvSpPr>
          <p:spPr bwMode="auto">
            <a:xfrm flipV="1">
              <a:off x="1670" y="270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5" name="Line 25"/>
            <p:cNvSpPr>
              <a:spLocks noChangeShapeType="1"/>
            </p:cNvSpPr>
            <p:nvPr/>
          </p:nvSpPr>
          <p:spPr bwMode="auto">
            <a:xfrm flipV="1">
              <a:off x="1670" y="290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6" name="Line 26"/>
            <p:cNvSpPr>
              <a:spLocks noChangeShapeType="1"/>
            </p:cNvSpPr>
            <p:nvPr/>
          </p:nvSpPr>
          <p:spPr bwMode="auto">
            <a:xfrm flipV="1">
              <a:off x="1670" y="309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 flipV="1">
              <a:off x="1670" y="328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Line 28"/>
            <p:cNvSpPr>
              <a:spLocks noChangeShapeType="1"/>
            </p:cNvSpPr>
            <p:nvPr/>
          </p:nvSpPr>
          <p:spPr bwMode="auto">
            <a:xfrm flipV="1">
              <a:off x="1670" y="347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9" name="Line 29"/>
            <p:cNvSpPr>
              <a:spLocks noChangeShapeType="1"/>
            </p:cNvSpPr>
            <p:nvPr/>
          </p:nvSpPr>
          <p:spPr bwMode="auto">
            <a:xfrm flipV="1">
              <a:off x="1670" y="193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0" name="Line 30"/>
            <p:cNvSpPr>
              <a:spLocks noChangeShapeType="1"/>
            </p:cNvSpPr>
            <p:nvPr/>
          </p:nvSpPr>
          <p:spPr bwMode="auto">
            <a:xfrm flipV="1">
              <a:off x="1670" y="2322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2405063" y="4810125"/>
            <a:ext cx="3206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2405063" y="3587750"/>
            <a:ext cx="3206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grpSp>
        <p:nvGrpSpPr>
          <p:cNvPr id="30770" name="Group 50"/>
          <p:cNvGrpSpPr>
            <a:grpSpLocks/>
          </p:cNvGrpSpPr>
          <p:nvPr/>
        </p:nvGrpSpPr>
        <p:grpSpPr bwMode="auto">
          <a:xfrm>
            <a:off x="3113088" y="5567363"/>
            <a:ext cx="2992437" cy="138112"/>
            <a:chOff x="1913" y="3523"/>
            <a:chExt cx="1885" cy="87"/>
          </a:xfrm>
        </p:grpSpPr>
        <p:sp>
          <p:nvSpPr>
            <p:cNvPr id="30756" name="Line 36"/>
            <p:cNvSpPr>
              <a:spLocks noChangeShapeType="1"/>
            </p:cNvSpPr>
            <p:nvPr/>
          </p:nvSpPr>
          <p:spPr bwMode="auto">
            <a:xfrm rot="5400000" flipV="1">
              <a:off x="3754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7" name="Line 37"/>
            <p:cNvSpPr>
              <a:spLocks noChangeShapeType="1"/>
            </p:cNvSpPr>
            <p:nvPr/>
          </p:nvSpPr>
          <p:spPr bwMode="auto">
            <a:xfrm rot="5400000" flipV="1">
              <a:off x="3333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 rot="5400000" flipV="1">
              <a:off x="2914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Line 39"/>
            <p:cNvSpPr>
              <a:spLocks noChangeShapeType="1"/>
            </p:cNvSpPr>
            <p:nvPr/>
          </p:nvSpPr>
          <p:spPr bwMode="auto">
            <a:xfrm rot="5400000" flipV="1">
              <a:off x="2705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 rot="5400000" flipV="1">
              <a:off x="2495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Line 41"/>
            <p:cNvSpPr>
              <a:spLocks noChangeShapeType="1"/>
            </p:cNvSpPr>
            <p:nvPr/>
          </p:nvSpPr>
          <p:spPr bwMode="auto">
            <a:xfrm rot="5400000" flipV="1">
              <a:off x="228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 rot="5400000" flipV="1">
              <a:off x="2079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Line 43"/>
            <p:cNvSpPr>
              <a:spLocks noChangeShapeType="1"/>
            </p:cNvSpPr>
            <p:nvPr/>
          </p:nvSpPr>
          <p:spPr bwMode="auto">
            <a:xfrm rot="5400000" flipV="1">
              <a:off x="1869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 rot="5400000" flipV="1">
              <a:off x="3542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Line 45"/>
            <p:cNvSpPr>
              <a:spLocks noChangeShapeType="1"/>
            </p:cNvSpPr>
            <p:nvPr/>
          </p:nvSpPr>
          <p:spPr bwMode="auto">
            <a:xfrm rot="5400000" flipV="1">
              <a:off x="3125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68" name="Rectangle 48"/>
          <p:cNvSpPr>
            <a:spLocks noChangeArrowheads="1"/>
          </p:cNvSpPr>
          <p:nvPr/>
        </p:nvSpPr>
        <p:spPr bwMode="auto">
          <a:xfrm>
            <a:off x="2262188" y="2368550"/>
            <a:ext cx="4603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</p:spTree>
  </p:cSld>
  <p:clrMapOvr>
    <a:masterClrMapping/>
  </p:clrMapOvr>
  <p:transition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Special Cases</a:t>
            </a:r>
          </a:p>
        </p:txBody>
      </p:sp>
      <p:sp>
        <p:nvSpPr>
          <p:cNvPr id="257027" name="Rectangle 3"/>
          <p:cNvSpPr>
            <a:spLocks noChangeArrowheads="1"/>
          </p:cNvSpPr>
          <p:nvPr/>
        </p:nvSpPr>
        <p:spPr bwMode="auto">
          <a:xfrm>
            <a:off x="687388" y="1073150"/>
            <a:ext cx="7778750" cy="341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Unbounded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The solution to a maximization LP problem is unbounded if the value of the solution may be made indefinitely large without violating any of the constraints.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For real problems, this is the result of improper formulation.  (Quite likely, a constraint has been inadvertently omitted.)</a:t>
            </a:r>
          </a:p>
        </p:txBody>
      </p:sp>
    </p:spTree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844800" y="1714500"/>
            <a:ext cx="3352800" cy="25908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Example:  Unbounded Solution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6149975" cy="492125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Consider the following LP problem.</a:t>
            </a:r>
            <a:endParaRPr lang="en-US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074988" y="1885950"/>
            <a:ext cx="3143250" cy="228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Max    4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s.t.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5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3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8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0</a:t>
            </a:r>
          </a:p>
        </p:txBody>
      </p:sp>
    </p:spTree>
  </p:cSld>
  <p:clrMapOvr>
    <a:masterClrMapping/>
  </p:clrMapOvr>
  <p:transition>
    <p:zo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Example:  Unbounded Solution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2058988"/>
          </a:xfrm>
          <a:noFill/>
          <a:ln/>
        </p:spPr>
        <p:txBody>
          <a:bodyPr/>
          <a:lstStyle/>
          <a:p>
            <a:r>
              <a:rPr lang="en-US"/>
              <a:t>The feasible region is unbounded and the objective function line can be moved outward from the origin without bound, infinitely increasing the objective function.  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952750" y="2185988"/>
            <a:ext cx="4984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2238" tIns="61912" rIns="122238" bIns="61912">
            <a:spAutoFit/>
          </a:bodyPr>
          <a:lstStyle/>
          <a:p>
            <a:pPr algn="l" defTabSz="1592263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6731000" y="5681663"/>
            <a:ext cx="4984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2238" tIns="61912" rIns="122238" bIns="61912">
            <a:spAutoFit/>
          </a:bodyPr>
          <a:lstStyle/>
          <a:p>
            <a:pPr algn="l" defTabSz="1592263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32776" name="Freeform 8"/>
          <p:cNvSpPr>
            <a:spLocks/>
          </p:cNvSpPr>
          <p:nvPr/>
        </p:nvSpPr>
        <p:spPr bwMode="auto">
          <a:xfrm>
            <a:off x="3175000" y="2919413"/>
            <a:ext cx="3333750" cy="3016250"/>
          </a:xfrm>
          <a:custGeom>
            <a:avLst/>
            <a:gdLst>
              <a:gd name="T0" fmla="*/ 0 w 2100"/>
              <a:gd name="T1" fmla="*/ 0 h 1892"/>
              <a:gd name="T2" fmla="*/ 2100 w 2100"/>
              <a:gd name="T3" fmla="*/ 0 h 1892"/>
              <a:gd name="T4" fmla="*/ 2100 w 2100"/>
              <a:gd name="T5" fmla="*/ 1889 h 1892"/>
              <a:gd name="T6" fmla="*/ 1054 w 2100"/>
              <a:gd name="T7" fmla="*/ 1892 h 1892"/>
              <a:gd name="T8" fmla="*/ 316 w 2100"/>
              <a:gd name="T9" fmla="*/ 1233 h 1892"/>
              <a:gd name="T10" fmla="*/ 0 w 2100"/>
              <a:gd name="T11" fmla="*/ 409 h 1892"/>
              <a:gd name="T12" fmla="*/ 0 w 2100"/>
              <a:gd name="T13" fmla="*/ 0 h 18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100" h="1892">
                <a:moveTo>
                  <a:pt x="0" y="0"/>
                </a:moveTo>
                <a:lnTo>
                  <a:pt x="2100" y="0"/>
                </a:lnTo>
                <a:lnTo>
                  <a:pt x="2100" y="1889"/>
                </a:lnTo>
                <a:lnTo>
                  <a:pt x="1054" y="1892"/>
                </a:lnTo>
                <a:lnTo>
                  <a:pt x="316" y="1233"/>
                </a:lnTo>
                <a:lnTo>
                  <a:pt x="0" y="409"/>
                </a:lnTo>
                <a:lnTo>
                  <a:pt x="0" y="0"/>
                </a:lnTo>
              </a:path>
            </a:pathLst>
          </a:cu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3475038" y="3352800"/>
            <a:ext cx="804862" cy="835025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27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4197350" y="2994025"/>
            <a:ext cx="1752600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2238" tIns="61912" rIns="122238" bIns="61912">
            <a:spAutoFit/>
          </a:bodyPr>
          <a:lstStyle/>
          <a:p>
            <a:pPr algn="l" defTabSz="1592263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8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6070600" y="4732338"/>
            <a:ext cx="161290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2238" tIns="61912" rIns="122238" bIns="61912">
            <a:spAutoFit/>
          </a:bodyPr>
          <a:lstStyle/>
          <a:p>
            <a:pPr algn="l" defTabSz="1592263"/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5</a:t>
            </a: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 rot="2116439">
            <a:off x="3902075" y="4224338"/>
            <a:ext cx="199072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2238" tIns="61912" rIns="122238" bIns="61912">
            <a:spAutoFit/>
          </a:bodyPr>
          <a:lstStyle/>
          <a:p>
            <a:pPr algn="l" defTabSz="1592263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  4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+ 5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4743450" y="5091113"/>
            <a:ext cx="1331913" cy="658812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27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3175000" y="2744788"/>
            <a:ext cx="0" cy="3205162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3181350" y="5940425"/>
            <a:ext cx="3473450" cy="9525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>
            <a:off x="3171825" y="4445000"/>
            <a:ext cx="1665288" cy="1476375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3162300" y="3530600"/>
            <a:ext cx="904875" cy="2409825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9" name="Rectangle 21"/>
          <p:cNvSpPr>
            <a:spLocks noChangeArrowheads="1"/>
          </p:cNvSpPr>
          <p:nvPr/>
        </p:nvSpPr>
        <p:spPr bwMode="auto">
          <a:xfrm>
            <a:off x="2824163" y="3949700"/>
            <a:ext cx="3206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2824163" y="3340100"/>
            <a:ext cx="3206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grpSp>
        <p:nvGrpSpPr>
          <p:cNvPr id="32795" name="Group 27"/>
          <p:cNvGrpSpPr>
            <a:grpSpLocks/>
          </p:cNvGrpSpPr>
          <p:nvPr/>
        </p:nvGrpSpPr>
        <p:grpSpPr bwMode="auto">
          <a:xfrm>
            <a:off x="3121025" y="2921000"/>
            <a:ext cx="119063" cy="2749550"/>
            <a:chOff x="1670" y="1744"/>
            <a:chExt cx="75" cy="1732"/>
          </a:xfrm>
        </p:grpSpPr>
        <p:sp>
          <p:nvSpPr>
            <p:cNvPr id="32796" name="Line 28"/>
            <p:cNvSpPr>
              <a:spLocks noChangeShapeType="1"/>
            </p:cNvSpPr>
            <p:nvPr/>
          </p:nvSpPr>
          <p:spPr bwMode="auto">
            <a:xfrm flipV="1">
              <a:off x="1670" y="174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7" name="Line 29"/>
            <p:cNvSpPr>
              <a:spLocks noChangeShapeType="1"/>
            </p:cNvSpPr>
            <p:nvPr/>
          </p:nvSpPr>
          <p:spPr bwMode="auto">
            <a:xfrm flipV="1">
              <a:off x="1670" y="2131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8" name="Line 30"/>
            <p:cNvSpPr>
              <a:spLocks noChangeShapeType="1"/>
            </p:cNvSpPr>
            <p:nvPr/>
          </p:nvSpPr>
          <p:spPr bwMode="auto">
            <a:xfrm flipV="1">
              <a:off x="1670" y="251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9" name="Line 31"/>
            <p:cNvSpPr>
              <a:spLocks noChangeShapeType="1"/>
            </p:cNvSpPr>
            <p:nvPr/>
          </p:nvSpPr>
          <p:spPr bwMode="auto">
            <a:xfrm flipV="1">
              <a:off x="1670" y="2708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32"/>
            <p:cNvSpPr>
              <a:spLocks noChangeShapeType="1"/>
            </p:cNvSpPr>
            <p:nvPr/>
          </p:nvSpPr>
          <p:spPr bwMode="auto">
            <a:xfrm flipV="1">
              <a:off x="1670" y="2900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Line 33"/>
            <p:cNvSpPr>
              <a:spLocks noChangeShapeType="1"/>
            </p:cNvSpPr>
            <p:nvPr/>
          </p:nvSpPr>
          <p:spPr bwMode="auto">
            <a:xfrm flipV="1">
              <a:off x="1670" y="309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Line 34"/>
            <p:cNvSpPr>
              <a:spLocks noChangeShapeType="1"/>
            </p:cNvSpPr>
            <p:nvPr/>
          </p:nvSpPr>
          <p:spPr bwMode="auto">
            <a:xfrm flipV="1">
              <a:off x="1670" y="3284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3" name="Line 35"/>
            <p:cNvSpPr>
              <a:spLocks noChangeShapeType="1"/>
            </p:cNvSpPr>
            <p:nvPr/>
          </p:nvSpPr>
          <p:spPr bwMode="auto">
            <a:xfrm flipV="1">
              <a:off x="1670" y="3476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4" name="Line 36"/>
            <p:cNvSpPr>
              <a:spLocks noChangeShapeType="1"/>
            </p:cNvSpPr>
            <p:nvPr/>
          </p:nvSpPr>
          <p:spPr bwMode="auto">
            <a:xfrm flipV="1">
              <a:off x="1670" y="193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5" name="Line 37"/>
            <p:cNvSpPr>
              <a:spLocks noChangeShapeType="1"/>
            </p:cNvSpPr>
            <p:nvPr/>
          </p:nvSpPr>
          <p:spPr bwMode="auto">
            <a:xfrm flipV="1">
              <a:off x="1670" y="2322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06" name="Rectangle 38"/>
          <p:cNvSpPr>
            <a:spLocks noChangeArrowheads="1"/>
          </p:cNvSpPr>
          <p:nvPr/>
        </p:nvSpPr>
        <p:spPr bwMode="auto">
          <a:xfrm>
            <a:off x="2684463" y="2717800"/>
            <a:ext cx="4603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3694113" y="5956300"/>
            <a:ext cx="30384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    </a:t>
            </a: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      </a:t>
            </a:r>
            <a:r>
              <a:rPr lang="en-US"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grpSp>
        <p:nvGrpSpPr>
          <p:cNvPr id="32809" name="Group 41"/>
          <p:cNvGrpSpPr>
            <a:grpSpLocks/>
          </p:cNvGrpSpPr>
          <p:nvPr/>
        </p:nvGrpSpPr>
        <p:grpSpPr bwMode="auto">
          <a:xfrm>
            <a:off x="3513138" y="5862638"/>
            <a:ext cx="2992437" cy="138112"/>
            <a:chOff x="1913" y="3523"/>
            <a:chExt cx="1885" cy="87"/>
          </a:xfrm>
        </p:grpSpPr>
        <p:sp>
          <p:nvSpPr>
            <p:cNvPr id="32810" name="Line 42"/>
            <p:cNvSpPr>
              <a:spLocks noChangeShapeType="1"/>
            </p:cNvSpPr>
            <p:nvPr/>
          </p:nvSpPr>
          <p:spPr bwMode="auto">
            <a:xfrm rot="5400000" flipV="1">
              <a:off x="3754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Line 43"/>
            <p:cNvSpPr>
              <a:spLocks noChangeShapeType="1"/>
            </p:cNvSpPr>
            <p:nvPr/>
          </p:nvSpPr>
          <p:spPr bwMode="auto">
            <a:xfrm rot="5400000" flipV="1">
              <a:off x="3333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2" name="Line 44"/>
            <p:cNvSpPr>
              <a:spLocks noChangeShapeType="1"/>
            </p:cNvSpPr>
            <p:nvPr/>
          </p:nvSpPr>
          <p:spPr bwMode="auto">
            <a:xfrm rot="5400000" flipV="1">
              <a:off x="2914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3" name="Line 45"/>
            <p:cNvSpPr>
              <a:spLocks noChangeShapeType="1"/>
            </p:cNvSpPr>
            <p:nvPr/>
          </p:nvSpPr>
          <p:spPr bwMode="auto">
            <a:xfrm rot="5400000" flipV="1">
              <a:off x="2705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4" name="Line 46"/>
            <p:cNvSpPr>
              <a:spLocks noChangeShapeType="1"/>
            </p:cNvSpPr>
            <p:nvPr/>
          </p:nvSpPr>
          <p:spPr bwMode="auto">
            <a:xfrm rot="5400000" flipV="1">
              <a:off x="2495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5" name="Line 47"/>
            <p:cNvSpPr>
              <a:spLocks noChangeShapeType="1"/>
            </p:cNvSpPr>
            <p:nvPr/>
          </p:nvSpPr>
          <p:spPr bwMode="auto">
            <a:xfrm rot="5400000" flipV="1">
              <a:off x="2280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6" name="Line 48"/>
            <p:cNvSpPr>
              <a:spLocks noChangeShapeType="1"/>
            </p:cNvSpPr>
            <p:nvPr/>
          </p:nvSpPr>
          <p:spPr bwMode="auto">
            <a:xfrm rot="5400000" flipV="1">
              <a:off x="2079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7" name="Line 49"/>
            <p:cNvSpPr>
              <a:spLocks noChangeShapeType="1"/>
            </p:cNvSpPr>
            <p:nvPr/>
          </p:nvSpPr>
          <p:spPr bwMode="auto">
            <a:xfrm rot="5400000" flipV="1">
              <a:off x="1869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8" name="Line 50"/>
            <p:cNvSpPr>
              <a:spLocks noChangeShapeType="1"/>
            </p:cNvSpPr>
            <p:nvPr/>
          </p:nvSpPr>
          <p:spPr bwMode="auto">
            <a:xfrm rot="5400000" flipV="1">
              <a:off x="3542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9" name="Line 51"/>
            <p:cNvSpPr>
              <a:spLocks noChangeShapeType="1"/>
            </p:cNvSpPr>
            <p:nvPr/>
          </p:nvSpPr>
          <p:spPr bwMode="auto">
            <a:xfrm rot="5400000" flipV="1">
              <a:off x="3125" y="3567"/>
              <a:ext cx="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20" name="Rectangle 52"/>
          <p:cNvSpPr>
            <a:spLocks noChangeArrowheads="1"/>
          </p:cNvSpPr>
          <p:nvPr/>
        </p:nvSpPr>
        <p:spPr bwMode="auto">
          <a:xfrm>
            <a:off x="2824163" y="4540250"/>
            <a:ext cx="3206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32821" name="Rectangle 53"/>
          <p:cNvSpPr>
            <a:spLocks noChangeArrowheads="1"/>
          </p:cNvSpPr>
          <p:nvPr/>
        </p:nvSpPr>
        <p:spPr bwMode="auto">
          <a:xfrm>
            <a:off x="2824163" y="5149850"/>
            <a:ext cx="320675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 flipV="1">
            <a:off x="6494463" y="5545138"/>
            <a:ext cx="293687" cy="373062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 type="triangle" w="med" len="med"/>
          </a:ln>
          <a:effectLst>
            <a:outerShdw dist="127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3171825" y="3522663"/>
            <a:ext cx="3348038" cy="24257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22" name="Line 54"/>
          <p:cNvSpPr>
            <a:spLocks noChangeShapeType="1"/>
          </p:cNvSpPr>
          <p:nvPr/>
        </p:nvSpPr>
        <p:spPr bwMode="auto">
          <a:xfrm flipV="1">
            <a:off x="3179763" y="3157538"/>
            <a:ext cx="293687" cy="373062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 type="triangle" w="med" len="med"/>
          </a:ln>
          <a:effectLst>
            <a:outerShdw dist="127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Formulation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86700" cy="34972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u="sng"/>
              <a:t>Problem formulation or modeling</a:t>
            </a:r>
            <a:r>
              <a:rPr lang="en-US"/>
              <a:t> is the process of translating a verbal statement of a problem into a mathematical statement.</a:t>
            </a:r>
          </a:p>
          <a:p>
            <a:pPr>
              <a:lnSpc>
                <a:spcPct val="90000"/>
              </a:lnSpc>
            </a:pPr>
            <a:r>
              <a:rPr lang="en-US"/>
              <a:t>Formulating models is an art that can only be mastered with practice and experience.</a:t>
            </a:r>
          </a:p>
          <a:p>
            <a:pPr>
              <a:lnSpc>
                <a:spcPct val="90000"/>
              </a:lnSpc>
            </a:pPr>
            <a:r>
              <a:rPr lang="en-US"/>
              <a:t>Every LP problems has some unique features, but most problems also have common features.</a:t>
            </a:r>
          </a:p>
          <a:p>
            <a:pPr>
              <a:lnSpc>
                <a:spcPct val="90000"/>
              </a:lnSpc>
            </a:pPr>
            <a:r>
              <a:rPr lang="en-US" u="sng"/>
              <a:t>General guidelines</a:t>
            </a:r>
            <a:r>
              <a:rPr lang="en-US"/>
              <a:t> for LP model formulation are illustrated on the slides that follow.</a:t>
            </a:r>
            <a:endParaRPr lang="en-US" u="sng"/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Guidelines for Model Formulation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7886700" cy="3505200"/>
          </a:xfrm>
        </p:spPr>
        <p:txBody>
          <a:bodyPr/>
          <a:lstStyle/>
          <a:p>
            <a:r>
              <a:rPr lang="en-US"/>
              <a:t>Understand the problem thoroughly.</a:t>
            </a:r>
          </a:p>
          <a:p>
            <a:r>
              <a:rPr lang="en-US"/>
              <a:t>Describe the objective.</a:t>
            </a:r>
          </a:p>
          <a:p>
            <a:r>
              <a:rPr lang="en-US"/>
              <a:t>Describe each constraint.</a:t>
            </a:r>
          </a:p>
          <a:p>
            <a:r>
              <a:rPr lang="en-US"/>
              <a:t>Define the decision variables.</a:t>
            </a:r>
          </a:p>
          <a:p>
            <a:r>
              <a:rPr lang="en-US"/>
              <a:t>Write the objective in terms of the decision variables.</a:t>
            </a:r>
          </a:p>
          <a:p>
            <a:r>
              <a:rPr lang="en-US"/>
              <a:t>Write the constraints in terms of the decision variables.</a:t>
            </a:r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784350" y="1570038"/>
            <a:ext cx="3905250" cy="29464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 1:  A Simple Maximization Problem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79500"/>
            <a:ext cx="2716212" cy="492125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LP Formulation</a:t>
            </a:r>
            <a:endParaRPr 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109788" y="1746250"/>
            <a:ext cx="3333750" cy="273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Max       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+ 7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s.t.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6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19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+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8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0  and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0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6208713" y="1525588"/>
            <a:ext cx="1430337" cy="8477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Objective</a:t>
            </a:r>
          </a:p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Function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6056313" y="2605088"/>
            <a:ext cx="1698625" cy="8477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“Regular”</a:t>
            </a:r>
          </a:p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Constraints</a:t>
            </a: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5889625" y="3671888"/>
            <a:ext cx="2159000" cy="8477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Non-negativity</a:t>
            </a:r>
          </a:p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Constraints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4597400" y="1955800"/>
            <a:ext cx="161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>
            <a:off x="5207000" y="4102100"/>
            <a:ext cx="673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9" name="Group 13"/>
          <p:cNvGrpSpPr>
            <a:grpSpLocks/>
          </p:cNvGrpSpPr>
          <p:nvPr/>
        </p:nvGrpSpPr>
        <p:grpSpPr bwMode="auto">
          <a:xfrm>
            <a:off x="5308600" y="2374900"/>
            <a:ext cx="749300" cy="1320800"/>
            <a:chOff x="3344" y="1512"/>
            <a:chExt cx="472" cy="832"/>
          </a:xfrm>
        </p:grpSpPr>
        <p:sp>
          <p:nvSpPr>
            <p:cNvPr id="24585" name="AutoShape 9"/>
            <p:cNvSpPr>
              <a:spLocks/>
            </p:cNvSpPr>
            <p:nvPr/>
          </p:nvSpPr>
          <p:spPr bwMode="auto">
            <a:xfrm>
              <a:off x="3344" y="1512"/>
              <a:ext cx="216" cy="832"/>
            </a:xfrm>
            <a:prstGeom prst="rightBrace">
              <a:avLst>
                <a:gd name="adj1" fmla="val 3209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Line 12"/>
            <p:cNvSpPr>
              <a:spLocks noChangeShapeType="1"/>
            </p:cNvSpPr>
            <p:nvPr/>
          </p:nvSpPr>
          <p:spPr bwMode="auto">
            <a:xfrm flipV="1">
              <a:off x="3544" y="1928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2057400" y="1917700"/>
            <a:ext cx="2717800" cy="3848100"/>
          </a:xfrm>
          <a:prstGeom prst="rect">
            <a:avLst/>
          </a:pr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6613" y="166688"/>
            <a:ext cx="7475537" cy="585787"/>
          </a:xfrm>
          <a:noFill/>
          <a:ln/>
        </p:spPr>
        <p:txBody>
          <a:bodyPr/>
          <a:lstStyle/>
          <a:p>
            <a:r>
              <a:rPr lang="en-US"/>
              <a:t>Example 1:  Graphical Solution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81088"/>
            <a:ext cx="3932237" cy="509587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First Constraint Graphed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7046913" y="55356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4781550" y="19113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4895850" y="2768600"/>
            <a:ext cx="62230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2032000" y="18986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5599113" y="2525713"/>
            <a:ext cx="935037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=  6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5254625" y="4889500"/>
            <a:ext cx="790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(6, 0)</a:t>
            </a:r>
            <a:endParaRPr lang="en-US">
              <a:solidFill>
                <a:srgbClr val="FFFFFF"/>
              </a:solidFill>
              <a:effectLst/>
            </a:endParaRPr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 flipH="1">
            <a:off x="4883150" y="5321300"/>
            <a:ext cx="361950" cy="3619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1647825" y="2105025"/>
            <a:ext cx="31115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2238375" y="58642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25643" name="Group 43"/>
          <p:cNvGrpSpPr>
            <a:grpSpLocks/>
          </p:cNvGrpSpPr>
          <p:nvPr/>
        </p:nvGrpSpPr>
        <p:grpSpPr bwMode="auto">
          <a:xfrm>
            <a:off x="1955800" y="2286000"/>
            <a:ext cx="139700" cy="3111500"/>
            <a:chOff x="1200" y="1536"/>
            <a:chExt cx="88" cy="1960"/>
          </a:xfrm>
        </p:grpSpPr>
        <p:sp>
          <p:nvSpPr>
            <p:cNvPr id="25635" name="Line 35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6" name="Line 36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7" name="Line 37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Line 38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Line 39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0" name="Line 40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Line 41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2" name="Line 42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2025650" y="57785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656" name="Group 56"/>
          <p:cNvGrpSpPr>
            <a:grpSpLocks/>
          </p:cNvGrpSpPr>
          <p:nvPr/>
        </p:nvGrpSpPr>
        <p:grpSpPr bwMode="auto">
          <a:xfrm>
            <a:off x="2411413" y="5719763"/>
            <a:ext cx="4294187" cy="146050"/>
            <a:chOff x="1447" y="3659"/>
            <a:chExt cx="2705" cy="92"/>
          </a:xfrm>
        </p:grpSpPr>
        <p:grpSp>
          <p:nvGrpSpPr>
            <p:cNvPr id="25655" name="Group 55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25645" name="Line 45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6" name="Line 46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7" name="Line 47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8" name="Line 48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9" name="Line 49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0" name="Line 50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1" name="Line 51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2" name="Line 52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53" name="Line 53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Line 54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57" name="Text Box 57"/>
          <p:cNvSpPr txBox="1">
            <a:spLocks noChangeArrowheads="1"/>
          </p:cNvSpPr>
          <p:nvPr/>
        </p:nvSpPr>
        <p:spPr bwMode="auto">
          <a:xfrm>
            <a:off x="2335213" y="3159125"/>
            <a:ext cx="216693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Shaded region</a:t>
            </a: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contains all</a:t>
            </a: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feasible points</a:t>
            </a: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for this constraint</a:t>
            </a:r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85" name="Freeform 45"/>
          <p:cNvSpPr>
            <a:spLocks/>
          </p:cNvSpPr>
          <p:nvPr/>
        </p:nvSpPr>
        <p:spPr bwMode="auto">
          <a:xfrm>
            <a:off x="2057400" y="3035300"/>
            <a:ext cx="4381500" cy="2730500"/>
          </a:xfrm>
          <a:custGeom>
            <a:avLst/>
            <a:gdLst>
              <a:gd name="T0" fmla="*/ 0 w 2736"/>
              <a:gd name="T1" fmla="*/ 1720 h 1720"/>
              <a:gd name="T2" fmla="*/ 0 w 2736"/>
              <a:gd name="T3" fmla="*/ 0 h 1720"/>
              <a:gd name="T4" fmla="*/ 2736 w 2736"/>
              <a:gd name="T5" fmla="*/ 1720 h 1720"/>
              <a:gd name="T6" fmla="*/ 0 w 2736"/>
              <a:gd name="T7" fmla="*/ 1720 h 1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36" h="1720">
                <a:moveTo>
                  <a:pt x="0" y="1720"/>
                </a:moveTo>
                <a:lnTo>
                  <a:pt x="0" y="0"/>
                </a:lnTo>
                <a:lnTo>
                  <a:pt x="2736" y="1720"/>
                </a:lnTo>
                <a:lnTo>
                  <a:pt x="0" y="1720"/>
                </a:lnTo>
                <a:close/>
              </a:path>
            </a:pathLst>
          </a:custGeom>
          <a:solidFill>
            <a:srgbClr val="5F5F5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>
          <a:xfrm>
            <a:off x="836613" y="166688"/>
            <a:ext cx="7475537" cy="58578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Example 1:  Graphical Solution</a:t>
            </a:r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7388" y="1081088"/>
            <a:ext cx="4468812" cy="544512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Second Constraint Graphed</a:t>
            </a:r>
          </a:p>
        </p:txBody>
      </p:sp>
      <p:sp>
        <p:nvSpPr>
          <p:cNvPr id="138248" name="Line 8"/>
          <p:cNvSpPr>
            <a:spLocks noChangeShapeType="1"/>
          </p:cNvSpPr>
          <p:nvPr/>
        </p:nvSpPr>
        <p:spPr bwMode="auto">
          <a:xfrm>
            <a:off x="2025650" y="3009900"/>
            <a:ext cx="4445000" cy="276225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9" name="Rectangle 9"/>
          <p:cNvSpPr>
            <a:spLocks noChangeArrowheads="1"/>
          </p:cNvSpPr>
          <p:nvPr/>
        </p:nvSpPr>
        <p:spPr bwMode="auto">
          <a:xfrm>
            <a:off x="4649788" y="3278188"/>
            <a:ext cx="1939925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+ 3</a:t>
            </a:r>
            <a:r>
              <a:rPr lang="en-US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= 19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38250" name="Rectangle 10"/>
          <p:cNvSpPr>
            <a:spLocks noChangeArrowheads="1"/>
          </p:cNvSpPr>
          <p:nvPr/>
        </p:nvSpPr>
        <p:spPr bwMode="auto">
          <a:xfrm>
            <a:off x="1636713" y="1358900"/>
            <a:ext cx="587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7046913" y="5535613"/>
            <a:ext cx="434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38255" name="Line 15"/>
          <p:cNvSpPr>
            <a:spLocks noChangeShapeType="1"/>
          </p:cNvSpPr>
          <p:nvPr/>
        </p:nvSpPr>
        <p:spPr bwMode="auto">
          <a:xfrm flipH="1">
            <a:off x="2165350" y="2571750"/>
            <a:ext cx="431800" cy="4064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9" name="Line 19"/>
          <p:cNvSpPr>
            <a:spLocks noChangeShapeType="1"/>
          </p:cNvSpPr>
          <p:nvPr/>
        </p:nvSpPr>
        <p:spPr bwMode="auto">
          <a:xfrm>
            <a:off x="2032000" y="1898650"/>
            <a:ext cx="0" cy="387350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0" name="Text Box 30"/>
          <p:cNvSpPr txBox="1">
            <a:spLocks noChangeArrowheads="1"/>
          </p:cNvSpPr>
          <p:nvPr/>
        </p:nvSpPr>
        <p:spPr bwMode="auto">
          <a:xfrm>
            <a:off x="2574925" y="2166938"/>
            <a:ext cx="1158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(0, 6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1/3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>
              <a:solidFill>
                <a:srgbClr val="FFFFFF"/>
              </a:solidFill>
              <a:effectLst/>
            </a:endParaRPr>
          </a:p>
        </p:txBody>
      </p:sp>
      <p:sp>
        <p:nvSpPr>
          <p:cNvPr id="138271" name="Line 31"/>
          <p:cNvSpPr>
            <a:spLocks noChangeShapeType="1"/>
          </p:cNvSpPr>
          <p:nvPr/>
        </p:nvSpPr>
        <p:spPr bwMode="auto">
          <a:xfrm flipH="1">
            <a:off x="4197350" y="3676650"/>
            <a:ext cx="520700" cy="5842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2" name="Line 32"/>
          <p:cNvSpPr>
            <a:spLocks noChangeShapeType="1"/>
          </p:cNvSpPr>
          <p:nvPr/>
        </p:nvSpPr>
        <p:spPr bwMode="auto">
          <a:xfrm flipH="1">
            <a:off x="6477000" y="5295900"/>
            <a:ext cx="431800" cy="40640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3" name="Text Box 33"/>
          <p:cNvSpPr txBox="1">
            <a:spLocks noChangeArrowheads="1"/>
          </p:cNvSpPr>
          <p:nvPr/>
        </p:nvSpPr>
        <p:spPr bwMode="auto">
          <a:xfrm>
            <a:off x="6842125" y="4852988"/>
            <a:ext cx="1171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(9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1/2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0)</a:t>
            </a:r>
            <a:endParaRPr lang="en-US">
              <a:solidFill>
                <a:srgbClr val="FFFFFF"/>
              </a:solidFill>
              <a:effectLst/>
            </a:endParaRPr>
          </a:p>
        </p:txBody>
      </p:sp>
      <p:sp>
        <p:nvSpPr>
          <p:cNvPr id="138282" name="Text Box 42"/>
          <p:cNvSpPr txBox="1">
            <a:spLocks noChangeArrowheads="1"/>
          </p:cNvSpPr>
          <p:nvPr/>
        </p:nvSpPr>
        <p:spPr bwMode="auto">
          <a:xfrm>
            <a:off x="1647825" y="2105025"/>
            <a:ext cx="31115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  <a:p>
            <a:endParaRPr lang="en-US" sz="9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38283" name="Text Box 43"/>
          <p:cNvSpPr txBox="1">
            <a:spLocks noChangeArrowheads="1"/>
          </p:cNvSpPr>
          <p:nvPr/>
        </p:nvSpPr>
        <p:spPr bwMode="auto">
          <a:xfrm>
            <a:off x="2238375" y="5864225"/>
            <a:ext cx="469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2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3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4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5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6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7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8     </a:t>
            </a:r>
            <a:r>
              <a:rPr lang="en-US" sz="1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9     10</a:t>
            </a:r>
          </a:p>
        </p:txBody>
      </p:sp>
      <p:grpSp>
        <p:nvGrpSpPr>
          <p:cNvPr id="138286" name="Group 46"/>
          <p:cNvGrpSpPr>
            <a:grpSpLocks/>
          </p:cNvGrpSpPr>
          <p:nvPr/>
        </p:nvGrpSpPr>
        <p:grpSpPr bwMode="auto">
          <a:xfrm>
            <a:off x="1955800" y="2286000"/>
            <a:ext cx="139700" cy="3111500"/>
            <a:chOff x="1200" y="1536"/>
            <a:chExt cx="88" cy="1960"/>
          </a:xfrm>
        </p:grpSpPr>
        <p:sp>
          <p:nvSpPr>
            <p:cNvPr id="138287" name="Line 47"/>
            <p:cNvSpPr>
              <a:spLocks noChangeShapeType="1"/>
            </p:cNvSpPr>
            <p:nvPr/>
          </p:nvSpPr>
          <p:spPr bwMode="auto">
            <a:xfrm flipV="1">
              <a:off x="1200" y="15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88" name="Line 48"/>
            <p:cNvSpPr>
              <a:spLocks noChangeShapeType="1"/>
            </p:cNvSpPr>
            <p:nvPr/>
          </p:nvSpPr>
          <p:spPr bwMode="auto">
            <a:xfrm flipV="1">
              <a:off x="1200" y="18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89" name="Line 49"/>
            <p:cNvSpPr>
              <a:spLocks noChangeShapeType="1"/>
            </p:cNvSpPr>
            <p:nvPr/>
          </p:nvSpPr>
          <p:spPr bwMode="auto">
            <a:xfrm flipV="1">
              <a:off x="1200" y="20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90" name="Line 50"/>
            <p:cNvSpPr>
              <a:spLocks noChangeShapeType="1"/>
            </p:cNvSpPr>
            <p:nvPr/>
          </p:nvSpPr>
          <p:spPr bwMode="auto">
            <a:xfrm flipV="1">
              <a:off x="1200" y="237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91" name="Line 51"/>
            <p:cNvSpPr>
              <a:spLocks noChangeShapeType="1"/>
            </p:cNvSpPr>
            <p:nvPr/>
          </p:nvSpPr>
          <p:spPr bwMode="auto">
            <a:xfrm flipV="1">
              <a:off x="1200" y="265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92" name="Line 52"/>
            <p:cNvSpPr>
              <a:spLocks noChangeShapeType="1"/>
            </p:cNvSpPr>
            <p:nvPr/>
          </p:nvSpPr>
          <p:spPr bwMode="auto">
            <a:xfrm flipV="1">
              <a:off x="1200" y="293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93" name="Line 53"/>
            <p:cNvSpPr>
              <a:spLocks noChangeShapeType="1"/>
            </p:cNvSpPr>
            <p:nvPr/>
          </p:nvSpPr>
          <p:spPr bwMode="auto">
            <a:xfrm flipV="1">
              <a:off x="1200" y="321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294" name="Line 54"/>
            <p:cNvSpPr>
              <a:spLocks noChangeShapeType="1"/>
            </p:cNvSpPr>
            <p:nvPr/>
          </p:nvSpPr>
          <p:spPr bwMode="auto">
            <a:xfrm flipV="1">
              <a:off x="1200" y="3496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8258" name="Line 18"/>
          <p:cNvSpPr>
            <a:spLocks noChangeShapeType="1"/>
          </p:cNvSpPr>
          <p:nvPr/>
        </p:nvSpPr>
        <p:spPr bwMode="auto">
          <a:xfrm>
            <a:off x="2025650" y="5778500"/>
            <a:ext cx="4864100" cy="0"/>
          </a:xfrm>
          <a:prstGeom prst="line">
            <a:avLst/>
          </a:prstGeom>
          <a:noFill/>
          <a:ln w="1905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8295" name="Group 55"/>
          <p:cNvGrpSpPr>
            <a:grpSpLocks/>
          </p:cNvGrpSpPr>
          <p:nvPr/>
        </p:nvGrpSpPr>
        <p:grpSpPr bwMode="auto">
          <a:xfrm>
            <a:off x="2411413" y="5719763"/>
            <a:ext cx="4294187" cy="146050"/>
            <a:chOff x="1447" y="3659"/>
            <a:chExt cx="2705" cy="92"/>
          </a:xfrm>
        </p:grpSpPr>
        <p:grpSp>
          <p:nvGrpSpPr>
            <p:cNvPr id="138296" name="Group 56"/>
            <p:cNvGrpSpPr>
              <a:grpSpLocks/>
            </p:cNvGrpSpPr>
            <p:nvPr/>
          </p:nvGrpSpPr>
          <p:grpSpPr bwMode="auto">
            <a:xfrm>
              <a:off x="1447" y="3663"/>
              <a:ext cx="2096" cy="88"/>
              <a:chOff x="1447" y="3663"/>
              <a:chExt cx="2096" cy="88"/>
            </a:xfrm>
          </p:grpSpPr>
          <p:sp>
            <p:nvSpPr>
              <p:cNvPr id="138297" name="Line 57"/>
              <p:cNvSpPr>
                <a:spLocks noChangeShapeType="1"/>
              </p:cNvSpPr>
              <p:nvPr/>
            </p:nvSpPr>
            <p:spPr bwMode="auto">
              <a:xfrm rot="5400000" flipV="1">
                <a:off x="3499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298" name="Line 58"/>
              <p:cNvSpPr>
                <a:spLocks noChangeShapeType="1"/>
              </p:cNvSpPr>
              <p:nvPr/>
            </p:nvSpPr>
            <p:spPr bwMode="auto">
              <a:xfrm rot="5400000" flipV="1">
                <a:off x="32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299" name="Line 59"/>
              <p:cNvSpPr>
                <a:spLocks noChangeShapeType="1"/>
              </p:cNvSpPr>
              <p:nvPr/>
            </p:nvSpPr>
            <p:spPr bwMode="auto">
              <a:xfrm rot="5400000" flipV="1">
                <a:off x="2900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300" name="Line 60"/>
              <p:cNvSpPr>
                <a:spLocks noChangeShapeType="1"/>
              </p:cNvSpPr>
              <p:nvPr/>
            </p:nvSpPr>
            <p:spPr bwMode="auto">
              <a:xfrm rot="5400000" flipV="1">
                <a:off x="26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301" name="Line 61"/>
              <p:cNvSpPr>
                <a:spLocks noChangeShapeType="1"/>
              </p:cNvSpPr>
              <p:nvPr/>
            </p:nvSpPr>
            <p:spPr bwMode="auto">
              <a:xfrm rot="5400000" flipV="1">
                <a:off x="2301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302" name="Line 62"/>
              <p:cNvSpPr>
                <a:spLocks noChangeShapeType="1"/>
              </p:cNvSpPr>
              <p:nvPr/>
            </p:nvSpPr>
            <p:spPr bwMode="auto">
              <a:xfrm rot="5400000" flipV="1">
                <a:off x="20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303" name="Line 63"/>
              <p:cNvSpPr>
                <a:spLocks noChangeShapeType="1"/>
              </p:cNvSpPr>
              <p:nvPr/>
            </p:nvSpPr>
            <p:spPr bwMode="auto">
              <a:xfrm rot="5400000" flipV="1">
                <a:off x="1702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304" name="Line 64"/>
              <p:cNvSpPr>
                <a:spLocks noChangeShapeType="1"/>
              </p:cNvSpPr>
              <p:nvPr/>
            </p:nvSpPr>
            <p:spPr bwMode="auto">
              <a:xfrm rot="5400000" flipV="1">
                <a:off x="1403" y="3707"/>
                <a:ext cx="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>
                <a:outerShdw dist="17961" dir="2700000" algn="ctr" rotWithShape="0">
                  <a:srgbClr val="000000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8305" name="Line 65"/>
            <p:cNvSpPr>
              <a:spLocks noChangeShapeType="1"/>
            </p:cNvSpPr>
            <p:nvPr/>
          </p:nvSpPr>
          <p:spPr bwMode="auto">
            <a:xfrm rot="5400000" flipV="1">
              <a:off x="3800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306" name="Line 66"/>
            <p:cNvSpPr>
              <a:spLocks noChangeShapeType="1"/>
            </p:cNvSpPr>
            <p:nvPr/>
          </p:nvSpPr>
          <p:spPr bwMode="auto">
            <a:xfrm rot="5400000" flipV="1">
              <a:off x="4108" y="3703"/>
              <a:ext cx="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rgbClr val="000000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8307" name="Text Box 67"/>
          <p:cNvSpPr txBox="1">
            <a:spLocks noChangeArrowheads="1"/>
          </p:cNvSpPr>
          <p:nvPr/>
        </p:nvSpPr>
        <p:spPr bwMode="auto">
          <a:xfrm>
            <a:off x="2347913" y="4175125"/>
            <a:ext cx="216693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Shaded</a:t>
            </a:r>
          </a:p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region contains</a:t>
            </a:r>
          </a:p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all feasible points</a:t>
            </a:r>
          </a:p>
          <a:p>
            <a:pPr algn="l"/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for this constraint</a:t>
            </a: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QMB11ch01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QMB11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lnDef>
  </a:objectDefaults>
  <a:extraClrSchemeLst>
    <a:extraClrScheme>
      <a:clrScheme name="QMB11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MB11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C:\Slides\QMB11ppt\QMB11ch01.ppt</Template>
  <TotalTime>2164</TotalTime>
  <Pages>30</Pages>
  <Words>2273</Words>
  <Application>Microsoft Office PowerPoint</Application>
  <PresentationFormat>On-screen Show (4:3)</PresentationFormat>
  <Paragraphs>626</Paragraphs>
  <Slides>48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Times New Roman</vt:lpstr>
      <vt:lpstr>Book Antiqua</vt:lpstr>
      <vt:lpstr>Monotype Sorts</vt:lpstr>
      <vt:lpstr>Arial Narrow</vt:lpstr>
      <vt:lpstr>Futura Md BT</vt:lpstr>
      <vt:lpstr>Symbol</vt:lpstr>
      <vt:lpstr>QMB11ch01</vt:lpstr>
      <vt:lpstr>Chapter 7 Introduction to Linear Programming</vt:lpstr>
      <vt:lpstr>PowerPoint Presentation</vt:lpstr>
      <vt:lpstr>Linear Programming (LP) Problem</vt:lpstr>
      <vt:lpstr>Linear Programming (LP) Problem</vt:lpstr>
      <vt:lpstr>Problem Formulation</vt:lpstr>
      <vt:lpstr>Guidelines for Model Formulation</vt:lpstr>
      <vt:lpstr>Example 1:  A Simple Maximization Problem</vt:lpstr>
      <vt:lpstr>Example 1:  Graphical Solution</vt:lpstr>
      <vt:lpstr>Example 1:  Graphical Solution</vt:lpstr>
      <vt:lpstr>Example 1:  Graphical Solution</vt:lpstr>
      <vt:lpstr>Example 1:  Graphical Solution</vt:lpstr>
      <vt:lpstr>Example 1:  Graphical Solution</vt:lpstr>
      <vt:lpstr>PowerPoint Presentation</vt:lpstr>
      <vt:lpstr>Example 1:  Graphical Solution</vt:lpstr>
      <vt:lpstr>Summary of the Graphical Solution Procedure for Maximization Problems</vt:lpstr>
      <vt:lpstr>Slack and Surplus Variables</vt:lpstr>
      <vt:lpstr>Slack Variables (for &lt; constraints)</vt:lpstr>
      <vt:lpstr>PowerPoint Presentation</vt:lpstr>
      <vt:lpstr>Extreme Points and the Optimal Solution</vt:lpstr>
      <vt:lpstr>Example 1:  Extreme Points</vt:lpstr>
      <vt:lpstr>Computer Solutions</vt:lpstr>
      <vt:lpstr>Interpretation of Computer Output</vt:lpstr>
      <vt:lpstr>Example 1:  Spreadsheet Solution</vt:lpstr>
      <vt:lpstr>Example 1:  Spreadsheet Solution</vt:lpstr>
      <vt:lpstr>Example 1:  Spreadsheet Solution</vt:lpstr>
      <vt:lpstr>Reduced Cost</vt:lpstr>
      <vt:lpstr>Example 1:  Spreadsheet Solution</vt:lpstr>
      <vt:lpstr>Example 2:  A Simple Minimization Problem</vt:lpstr>
      <vt:lpstr>Example 2:  Graphical Solution</vt:lpstr>
      <vt:lpstr>Example 2:  Graphical Solution</vt:lpstr>
      <vt:lpstr>Example 2:  Graphical Solution</vt:lpstr>
      <vt:lpstr>PowerPoint Presentation</vt:lpstr>
      <vt:lpstr>Example 2:  Graphical Solution</vt:lpstr>
      <vt:lpstr>PowerPoint Presentation</vt:lpstr>
      <vt:lpstr>PowerPoint Presentation</vt:lpstr>
      <vt:lpstr>PowerPoint Presentation</vt:lpstr>
      <vt:lpstr>Example 2:  Spreadsheet Solution</vt:lpstr>
      <vt:lpstr>PowerPoint Presentation</vt:lpstr>
      <vt:lpstr>Feasible Region</vt:lpstr>
      <vt:lpstr>Special Cases</vt:lpstr>
      <vt:lpstr>PowerPoint Presentation</vt:lpstr>
      <vt:lpstr>PowerPoint Presentation</vt:lpstr>
      <vt:lpstr>PowerPoint Presentation</vt:lpstr>
      <vt:lpstr>Example:  Infeasible Problem</vt:lpstr>
      <vt:lpstr>Example:  Infeasible Problem</vt:lpstr>
      <vt:lpstr>PowerPoint Presentation</vt:lpstr>
      <vt:lpstr>Example:  Unbounded Solution</vt:lpstr>
      <vt:lpstr>Example:  Unbounded Solution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analysis</dc:title>
  <dc:creator>John S. Loucks IV</dc:creator>
  <cp:lastModifiedBy>Michael</cp:lastModifiedBy>
  <cp:revision>123</cp:revision>
  <cp:lastPrinted>1999-04-02T17:56:04Z</cp:lastPrinted>
  <dcterms:created xsi:type="dcterms:W3CDTF">1996-04-17T17:06:16Z</dcterms:created>
  <dcterms:modified xsi:type="dcterms:W3CDTF">2011-05-01T15:52:31Z</dcterms:modified>
</cp:coreProperties>
</file>