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75"/>
  </p:notesMasterIdLst>
  <p:handoutMasterIdLst>
    <p:handoutMasterId r:id="rId76"/>
  </p:handoutMasterIdLst>
  <p:sldIdLst>
    <p:sldId id="257" r:id="rId2"/>
    <p:sldId id="258" r:id="rId3"/>
    <p:sldId id="259" r:id="rId4"/>
    <p:sldId id="260" r:id="rId5"/>
    <p:sldId id="261" r:id="rId6"/>
    <p:sldId id="262" r:id="rId7"/>
    <p:sldId id="263" r:id="rId8"/>
    <p:sldId id="264" r:id="rId9"/>
    <p:sldId id="324" r:id="rId10"/>
    <p:sldId id="265" r:id="rId11"/>
    <p:sldId id="266" r:id="rId12"/>
    <p:sldId id="267" r:id="rId13"/>
    <p:sldId id="329" r:id="rId14"/>
    <p:sldId id="322" r:id="rId15"/>
    <p:sldId id="318" r:id="rId16"/>
    <p:sldId id="319" r:id="rId17"/>
    <p:sldId id="320" r:id="rId18"/>
    <p:sldId id="321"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330" r:id="rId35"/>
    <p:sldId id="283" r:id="rId36"/>
    <p:sldId id="327" r:id="rId37"/>
    <p:sldId id="284" r:id="rId38"/>
    <p:sldId id="285" r:id="rId39"/>
    <p:sldId id="286" r:id="rId40"/>
    <p:sldId id="287" r:id="rId41"/>
    <p:sldId id="328" r:id="rId42"/>
    <p:sldId id="288" r:id="rId43"/>
    <p:sldId id="289" r:id="rId44"/>
    <p:sldId id="290" r:id="rId45"/>
    <p:sldId id="291" r:id="rId46"/>
    <p:sldId id="331" r:id="rId47"/>
    <p:sldId id="332" r:id="rId48"/>
    <p:sldId id="333" r:id="rId49"/>
    <p:sldId id="334" r:id="rId50"/>
    <p:sldId id="335" r:id="rId51"/>
    <p:sldId id="336" r:id="rId52"/>
    <p:sldId id="337" r:id="rId53"/>
    <p:sldId id="338" r:id="rId54"/>
    <p:sldId id="339" r:id="rId55"/>
    <p:sldId id="340" r:id="rId56"/>
    <p:sldId id="341" r:id="rId57"/>
    <p:sldId id="342" r:id="rId58"/>
    <p:sldId id="343" r:id="rId59"/>
    <p:sldId id="344" r:id="rId60"/>
    <p:sldId id="345" r:id="rId61"/>
    <p:sldId id="346" r:id="rId62"/>
    <p:sldId id="347" r:id="rId63"/>
    <p:sldId id="348" r:id="rId64"/>
    <p:sldId id="349" r:id="rId65"/>
    <p:sldId id="350" r:id="rId66"/>
    <p:sldId id="351" r:id="rId67"/>
    <p:sldId id="352" r:id="rId68"/>
    <p:sldId id="353" r:id="rId69"/>
    <p:sldId id="354" r:id="rId70"/>
    <p:sldId id="355" r:id="rId71"/>
    <p:sldId id="356" r:id="rId72"/>
    <p:sldId id="357" r:id="rId73"/>
    <p:sldId id="358" r:id="rId74"/>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8CF4EA"/>
    <a:srgbClr val="FFFFFF"/>
    <a:srgbClr val="000000"/>
    <a:srgbClr val="006699"/>
    <a:srgbClr val="993366"/>
    <a:srgbClr val="525252"/>
    <a:srgbClr val="660033"/>
    <a:srgbClr val="66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08" autoAdjust="0"/>
    <p:restoredTop sz="90929"/>
  </p:normalViewPr>
  <p:slideViewPr>
    <p:cSldViewPr snapToGrid="0">
      <p:cViewPr>
        <p:scale>
          <a:sx n="75" d="100"/>
          <a:sy n="75" d="100"/>
        </p:scale>
        <p:origin x="-2064" y="-378"/>
      </p:cViewPr>
      <p:guideLst>
        <p:guide orient="horz" pos="808"/>
        <p:guide pos="514"/>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_rels/viewProps.xml.rels><?xml version="1.0" encoding="UTF-8" standalone="yes"?>
<Relationships xmlns="http://schemas.openxmlformats.org/package/2006/relationships"><Relationship Id="rId8" Type="http://schemas.openxmlformats.org/officeDocument/2006/relationships/slide" Target="slides/slide27.xml"/><Relationship Id="rId13" Type="http://schemas.openxmlformats.org/officeDocument/2006/relationships/slide" Target="slides/slide36.xml"/><Relationship Id="rId3" Type="http://schemas.openxmlformats.org/officeDocument/2006/relationships/slide" Target="slides/slide13.xml"/><Relationship Id="rId7" Type="http://schemas.openxmlformats.org/officeDocument/2006/relationships/slide" Target="slides/slide26.xml"/><Relationship Id="rId12" Type="http://schemas.openxmlformats.org/officeDocument/2006/relationships/slide" Target="slides/slide35.xml"/><Relationship Id="rId17" Type="http://schemas.openxmlformats.org/officeDocument/2006/relationships/slide" Target="slides/slide71.xml"/><Relationship Id="rId2" Type="http://schemas.openxmlformats.org/officeDocument/2006/relationships/slide" Target="slides/slide11.xml"/><Relationship Id="rId16" Type="http://schemas.openxmlformats.org/officeDocument/2006/relationships/slide" Target="slides/slide61.xml"/><Relationship Id="rId1" Type="http://schemas.openxmlformats.org/officeDocument/2006/relationships/slide" Target="slides/slide9.xml"/><Relationship Id="rId6" Type="http://schemas.openxmlformats.org/officeDocument/2006/relationships/slide" Target="slides/slide25.xml"/><Relationship Id="rId11" Type="http://schemas.openxmlformats.org/officeDocument/2006/relationships/slide" Target="slides/slide34.xml"/><Relationship Id="rId5" Type="http://schemas.openxmlformats.org/officeDocument/2006/relationships/slide" Target="slides/slide24.xml"/><Relationship Id="rId15" Type="http://schemas.openxmlformats.org/officeDocument/2006/relationships/slide" Target="slides/slide52.xml"/><Relationship Id="rId10" Type="http://schemas.openxmlformats.org/officeDocument/2006/relationships/slide" Target="slides/slide33.xml"/><Relationship Id="rId4" Type="http://schemas.openxmlformats.org/officeDocument/2006/relationships/slide" Target="slides/slide23.xml"/><Relationship Id="rId9" Type="http://schemas.openxmlformats.org/officeDocument/2006/relationships/slide" Target="slides/slide32.xml"/><Relationship Id="rId14" Type="http://schemas.openxmlformats.org/officeDocument/2006/relationships/slide" Target="slides/slide4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1750" y="8750300"/>
            <a:ext cx="406400"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spAutoFit/>
          </a:bodyPr>
          <a:lstStyle/>
          <a:p>
            <a:pPr algn="r"/>
            <a:fld id="{95EB82A2-E7DE-4AC9-8469-A9B533E1EB3D}" type="slidenum">
              <a:rPr lang="en-US" sz="1400">
                <a:effectLst/>
              </a:rPr>
              <a:pPr algn="r"/>
              <a:t>‹#›</a:t>
            </a:fld>
            <a:endParaRPr lang="en-US" sz="1400">
              <a:effectLst/>
            </a:endParaRPr>
          </a:p>
        </p:txBody>
      </p:sp>
    </p:spTree>
    <p:extLst>
      <p:ext uri="{BB962C8B-B14F-4D97-AF65-F5344CB8AC3E}">
        <p14:creationId xmlns:p14="http://schemas.microsoft.com/office/powerpoint/2010/main" val="35854164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smtClean="0"/>
              <a:t>Click to edit Master notes styles</a:t>
            </a:r>
          </a:p>
          <a:p>
            <a:pPr lvl="0"/>
            <a:r>
              <a:rPr lang="en-US" smtClean="0"/>
              <a:t>Second Level</a:t>
            </a:r>
          </a:p>
          <a:p>
            <a:pPr lvl="0"/>
            <a:r>
              <a:rPr lang="en-US" smtClean="0"/>
              <a:t>Third Level</a:t>
            </a:r>
          </a:p>
          <a:p>
            <a:pPr lvl="0"/>
            <a:r>
              <a:rPr lang="en-US" smtClean="0"/>
              <a:t>Fourth Level</a:t>
            </a:r>
          </a:p>
          <a:p>
            <a:pPr lvl="0"/>
            <a:r>
              <a:rPr lang="en-US" smtClean="0"/>
              <a:t>Fifth Level</a:t>
            </a:r>
          </a:p>
        </p:txBody>
      </p:sp>
      <p:sp>
        <p:nvSpPr>
          <p:cNvPr id="2051" name="Rectangle 3"/>
          <p:cNvSpPr>
            <a:spLocks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2" name="Rectangle 4"/>
          <p:cNvSpPr>
            <a:spLocks noChangeArrowheads="1"/>
          </p:cNvSpPr>
          <p:nvPr/>
        </p:nvSpPr>
        <p:spPr bwMode="auto">
          <a:xfrm>
            <a:off x="6381750" y="8750300"/>
            <a:ext cx="406400"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spAutoFit/>
          </a:bodyPr>
          <a:lstStyle/>
          <a:p>
            <a:pPr algn="r"/>
            <a:fld id="{6FDA56B0-070C-4600-8606-3514A37872B0}" type="slidenum">
              <a:rPr lang="en-US" sz="1400">
                <a:effectLst/>
              </a:rPr>
              <a:pPr algn="r"/>
              <a:t>‹#›</a:t>
            </a:fld>
            <a:endParaRPr lang="en-US" sz="1400">
              <a:effectLst/>
            </a:endParaRPr>
          </a:p>
        </p:txBody>
      </p:sp>
    </p:spTree>
    <p:extLst>
      <p:ext uri="{BB962C8B-B14F-4D97-AF65-F5344CB8AC3E}">
        <p14:creationId xmlns:p14="http://schemas.microsoft.com/office/powerpoint/2010/main" val="42716876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26"/>
          <p:cNvSpPr>
            <a:spLocks noChangeArrowheads="1" noTextEdit="1"/>
          </p:cNvSpPr>
          <p:nvPr>
            <p:ph type="sldImg"/>
          </p:nvPr>
        </p:nvSpPr>
        <p:spPr>
          <a:xfrm>
            <a:off x="1150938" y="692150"/>
            <a:ext cx="4556125" cy="3416300"/>
          </a:xfrm>
          <a:ln/>
        </p:spPr>
      </p:sp>
      <p:sp>
        <p:nvSpPr>
          <p:cNvPr id="67587"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noTextEdit="1"/>
          </p:cNvSpPr>
          <p:nvPr>
            <p:ph type="sldImg"/>
          </p:nvPr>
        </p:nvSpPr>
        <p:spPr>
          <a:xfrm>
            <a:off x="1150938" y="692150"/>
            <a:ext cx="4556125" cy="3416300"/>
          </a:xfrm>
          <a:ln/>
        </p:spPr>
      </p:sp>
      <p:sp>
        <p:nvSpPr>
          <p:cNvPr id="7577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ChangeArrowheads="1" noTextEdit="1"/>
          </p:cNvSpPr>
          <p:nvPr>
            <p:ph type="sldImg"/>
          </p:nvPr>
        </p:nvSpPr>
        <p:spPr>
          <a:xfrm>
            <a:off x="1150938" y="692150"/>
            <a:ext cx="4556125" cy="3416300"/>
          </a:xfrm>
          <a:ln/>
        </p:spPr>
      </p:sp>
      <p:sp>
        <p:nvSpPr>
          <p:cNvPr id="7680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ChangeArrowheads="1" noTextEdit="1"/>
          </p:cNvSpPr>
          <p:nvPr>
            <p:ph type="sldImg"/>
          </p:nvPr>
        </p:nvSpPr>
        <p:spPr>
          <a:xfrm>
            <a:off x="1150938" y="692150"/>
            <a:ext cx="4556125" cy="3416300"/>
          </a:xfrm>
          <a:ln/>
        </p:spPr>
      </p:sp>
      <p:sp>
        <p:nvSpPr>
          <p:cNvPr id="7782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ChangeArrowheads="1" noTextEdit="1"/>
          </p:cNvSpPr>
          <p:nvPr>
            <p:ph type="sldImg"/>
          </p:nvPr>
        </p:nvSpPr>
        <p:spPr>
          <a:xfrm>
            <a:off x="1150938" y="692150"/>
            <a:ext cx="4556125" cy="3416300"/>
          </a:xfrm>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ChangeArrowheads="1" noTextEdit="1"/>
          </p:cNvSpPr>
          <p:nvPr>
            <p:ph type="sldImg"/>
          </p:nvPr>
        </p:nvSpPr>
        <p:spPr>
          <a:xfrm>
            <a:off x="1150938" y="692150"/>
            <a:ext cx="4556125" cy="3416300"/>
          </a:xfrm>
          <a:ln/>
        </p:spPr>
      </p:sp>
      <p:sp>
        <p:nvSpPr>
          <p:cNvPr id="138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ChangeArrowheads="1" noTextEdit="1"/>
          </p:cNvSpPr>
          <p:nvPr>
            <p:ph type="sldImg"/>
          </p:nvPr>
        </p:nvSpPr>
        <p:spPr>
          <a:xfrm>
            <a:off x="1150938" y="692150"/>
            <a:ext cx="4556125" cy="3416300"/>
          </a:xfrm>
          <a:ln/>
        </p:spPr>
      </p:sp>
      <p:sp>
        <p:nvSpPr>
          <p:cNvPr id="13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ChangeArrowheads="1" noTextEdit="1"/>
          </p:cNvSpPr>
          <p:nvPr>
            <p:ph type="sldImg"/>
          </p:nvPr>
        </p:nvSpPr>
        <p:spPr>
          <a:xfrm>
            <a:off x="1150938" y="692150"/>
            <a:ext cx="4556125" cy="3416300"/>
          </a:xfrm>
          <a:ln/>
        </p:spPr>
      </p:sp>
      <p:sp>
        <p:nvSpPr>
          <p:cNvPr id="140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ChangeArrowheads="1" noTextEdit="1"/>
          </p:cNvSpPr>
          <p:nvPr>
            <p:ph type="sldImg"/>
          </p:nvPr>
        </p:nvSpPr>
        <p:spPr>
          <a:xfrm>
            <a:off x="1150938" y="692150"/>
            <a:ext cx="4556125" cy="3416300"/>
          </a:xfrm>
          <a:ln/>
        </p:spPr>
      </p:sp>
      <p:sp>
        <p:nvSpPr>
          <p:cNvPr id="141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ChangeArrowheads="1" noTextEdit="1"/>
          </p:cNvSpPr>
          <p:nvPr>
            <p:ph type="sldImg"/>
          </p:nvPr>
        </p:nvSpPr>
        <p:spPr>
          <a:xfrm>
            <a:off x="1150938" y="692150"/>
            <a:ext cx="4556125" cy="3416300"/>
          </a:xfrm>
          <a:ln/>
        </p:spPr>
      </p:sp>
      <p:sp>
        <p:nvSpPr>
          <p:cNvPr id="142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noTextEdit="1"/>
          </p:cNvSpPr>
          <p:nvPr>
            <p:ph type="sldImg"/>
          </p:nvPr>
        </p:nvSpPr>
        <p:spPr>
          <a:xfrm>
            <a:off x="1150938" y="692150"/>
            <a:ext cx="4556125" cy="3416300"/>
          </a:xfrm>
          <a:ln/>
        </p:spPr>
      </p:sp>
      <p:sp>
        <p:nvSpPr>
          <p:cNvPr id="7885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050"/>
          <p:cNvSpPr>
            <a:spLocks noChangeArrowheads="1" noTextEdit="1"/>
          </p:cNvSpPr>
          <p:nvPr>
            <p:ph type="sldImg"/>
          </p:nvPr>
        </p:nvSpPr>
        <p:spPr>
          <a:xfrm>
            <a:off x="1150938" y="692150"/>
            <a:ext cx="4556125" cy="3416300"/>
          </a:xfrm>
          <a:ln/>
        </p:spPr>
      </p:sp>
      <p:sp>
        <p:nvSpPr>
          <p:cNvPr id="68611"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noTextEdit="1"/>
          </p:cNvSpPr>
          <p:nvPr>
            <p:ph type="sldImg"/>
          </p:nvPr>
        </p:nvSpPr>
        <p:spPr>
          <a:xfrm>
            <a:off x="1150938" y="692150"/>
            <a:ext cx="4556125" cy="3416300"/>
          </a:xfrm>
          <a:ln/>
        </p:spPr>
      </p:sp>
      <p:sp>
        <p:nvSpPr>
          <p:cNvPr id="7987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ChangeArrowheads="1" noTextEdit="1"/>
          </p:cNvSpPr>
          <p:nvPr>
            <p:ph type="sldImg"/>
          </p:nvPr>
        </p:nvSpPr>
        <p:spPr>
          <a:xfrm>
            <a:off x="1150938" y="692150"/>
            <a:ext cx="4556125" cy="3416300"/>
          </a:xfrm>
          <a:ln/>
        </p:spPr>
      </p:sp>
      <p:sp>
        <p:nvSpPr>
          <p:cNvPr id="8089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noTextEdit="1"/>
          </p:cNvSpPr>
          <p:nvPr>
            <p:ph type="sldImg"/>
          </p:nvPr>
        </p:nvSpPr>
        <p:spPr>
          <a:xfrm>
            <a:off x="1150938" y="692150"/>
            <a:ext cx="4556125" cy="3416300"/>
          </a:xfrm>
          <a:ln/>
        </p:spPr>
      </p:sp>
      <p:sp>
        <p:nvSpPr>
          <p:cNvPr id="8192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ChangeArrowheads="1" noTextEdit="1"/>
          </p:cNvSpPr>
          <p:nvPr>
            <p:ph type="sldImg"/>
          </p:nvPr>
        </p:nvSpPr>
        <p:spPr>
          <a:xfrm>
            <a:off x="1150938" y="692150"/>
            <a:ext cx="4556125" cy="3416300"/>
          </a:xfrm>
          <a:ln/>
        </p:spPr>
      </p:sp>
      <p:sp>
        <p:nvSpPr>
          <p:cNvPr id="8294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ChangeArrowheads="1" noTextEdit="1"/>
          </p:cNvSpPr>
          <p:nvPr>
            <p:ph type="sldImg"/>
          </p:nvPr>
        </p:nvSpPr>
        <p:spPr>
          <a:xfrm>
            <a:off x="1150938" y="692150"/>
            <a:ext cx="4556125" cy="3416300"/>
          </a:xfrm>
          <a:ln/>
        </p:spPr>
      </p:sp>
      <p:sp>
        <p:nvSpPr>
          <p:cNvPr id="8397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ChangeArrowheads="1" noTextEdit="1"/>
          </p:cNvSpPr>
          <p:nvPr>
            <p:ph type="sldImg"/>
          </p:nvPr>
        </p:nvSpPr>
        <p:spPr>
          <a:xfrm>
            <a:off x="1150938" y="692150"/>
            <a:ext cx="4556125" cy="3416300"/>
          </a:xfrm>
          <a:ln/>
        </p:spPr>
      </p:sp>
      <p:sp>
        <p:nvSpPr>
          <p:cNvPr id="8499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ChangeArrowheads="1" noTextEdit="1"/>
          </p:cNvSpPr>
          <p:nvPr>
            <p:ph type="sldImg"/>
          </p:nvPr>
        </p:nvSpPr>
        <p:spPr>
          <a:xfrm>
            <a:off x="1150938" y="692150"/>
            <a:ext cx="4556125" cy="3416300"/>
          </a:xfrm>
          <a:ln/>
        </p:spPr>
      </p:sp>
      <p:sp>
        <p:nvSpPr>
          <p:cNvPr id="8601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ChangeArrowheads="1" noTextEdit="1"/>
          </p:cNvSpPr>
          <p:nvPr>
            <p:ph type="sldImg"/>
          </p:nvPr>
        </p:nvSpPr>
        <p:spPr>
          <a:xfrm>
            <a:off x="1150938" y="692150"/>
            <a:ext cx="4556125" cy="3416300"/>
          </a:xfrm>
          <a:ln/>
        </p:spPr>
      </p:sp>
      <p:sp>
        <p:nvSpPr>
          <p:cNvPr id="8704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ChangeArrowheads="1" noTextEdit="1"/>
          </p:cNvSpPr>
          <p:nvPr>
            <p:ph type="sldImg"/>
          </p:nvPr>
        </p:nvSpPr>
        <p:spPr>
          <a:xfrm>
            <a:off x="1150938" y="692150"/>
            <a:ext cx="4556125" cy="3416300"/>
          </a:xfrm>
          <a:ln/>
        </p:spPr>
      </p:sp>
      <p:sp>
        <p:nvSpPr>
          <p:cNvPr id="8806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noTextEdit="1"/>
          </p:cNvSpPr>
          <p:nvPr>
            <p:ph type="sldImg"/>
          </p:nvPr>
        </p:nvSpPr>
        <p:spPr>
          <a:xfrm>
            <a:off x="1150938" y="692150"/>
            <a:ext cx="4556125" cy="3416300"/>
          </a:xfrm>
          <a:ln/>
        </p:spPr>
      </p:sp>
      <p:sp>
        <p:nvSpPr>
          <p:cNvPr id="8909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050"/>
          <p:cNvSpPr>
            <a:spLocks noChangeArrowheads="1" noTextEdit="1"/>
          </p:cNvSpPr>
          <p:nvPr>
            <p:ph type="sldImg"/>
          </p:nvPr>
        </p:nvSpPr>
        <p:spPr>
          <a:xfrm>
            <a:off x="1150938" y="692150"/>
            <a:ext cx="4556125" cy="3416300"/>
          </a:xfrm>
          <a:ln/>
        </p:spPr>
      </p:sp>
      <p:sp>
        <p:nvSpPr>
          <p:cNvPr id="69635"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ChangeArrowheads="1" noTextEdit="1"/>
          </p:cNvSpPr>
          <p:nvPr>
            <p:ph type="sldImg"/>
          </p:nvPr>
        </p:nvSpPr>
        <p:spPr>
          <a:xfrm>
            <a:off x="1150938" y="692150"/>
            <a:ext cx="4556125" cy="3416300"/>
          </a:xfrm>
          <a:ln/>
        </p:spPr>
      </p:sp>
      <p:sp>
        <p:nvSpPr>
          <p:cNvPr id="9011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ChangeArrowheads="1" noTextEdit="1"/>
          </p:cNvSpPr>
          <p:nvPr>
            <p:ph type="sldImg"/>
          </p:nvPr>
        </p:nvSpPr>
        <p:spPr>
          <a:xfrm>
            <a:off x="1150938" y="692150"/>
            <a:ext cx="4556125" cy="3416300"/>
          </a:xfrm>
          <a:ln/>
        </p:spPr>
      </p:sp>
      <p:sp>
        <p:nvSpPr>
          <p:cNvPr id="9113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ChangeArrowheads="1" noTextEdit="1"/>
          </p:cNvSpPr>
          <p:nvPr>
            <p:ph type="sldImg"/>
          </p:nvPr>
        </p:nvSpPr>
        <p:spPr>
          <a:xfrm>
            <a:off x="1150938" y="692150"/>
            <a:ext cx="4556125" cy="3416300"/>
          </a:xfrm>
          <a:ln/>
        </p:spPr>
      </p:sp>
      <p:sp>
        <p:nvSpPr>
          <p:cNvPr id="9216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ChangeArrowheads="1" noTextEdit="1"/>
          </p:cNvSpPr>
          <p:nvPr>
            <p:ph type="sldImg"/>
          </p:nvPr>
        </p:nvSpPr>
        <p:spPr>
          <a:xfrm>
            <a:off x="1150938" y="692150"/>
            <a:ext cx="4556125" cy="3416300"/>
          </a:xfrm>
          <a:ln/>
        </p:spPr>
      </p:sp>
      <p:sp>
        <p:nvSpPr>
          <p:cNvPr id="9318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1026"/>
          <p:cNvSpPr>
            <a:spLocks noChangeArrowheads="1" noTextEdit="1"/>
          </p:cNvSpPr>
          <p:nvPr>
            <p:ph type="sldImg"/>
          </p:nvPr>
        </p:nvSpPr>
        <p:spPr>
          <a:xfrm>
            <a:off x="1150938" y="692150"/>
            <a:ext cx="4556125" cy="3416300"/>
          </a:xfrm>
          <a:ln/>
        </p:spPr>
      </p:sp>
      <p:sp>
        <p:nvSpPr>
          <p:cNvPr id="173059"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ChangeArrowheads="1" noTextEdit="1"/>
          </p:cNvSpPr>
          <p:nvPr>
            <p:ph type="sldImg"/>
          </p:nvPr>
        </p:nvSpPr>
        <p:spPr>
          <a:xfrm>
            <a:off x="1150938" y="692150"/>
            <a:ext cx="4556125" cy="3416300"/>
          </a:xfrm>
          <a:ln/>
        </p:spPr>
      </p:sp>
      <p:sp>
        <p:nvSpPr>
          <p:cNvPr id="9421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ChangeArrowheads="1" noTextEdit="1"/>
          </p:cNvSpPr>
          <p:nvPr>
            <p:ph type="sldImg"/>
          </p:nvPr>
        </p:nvSpPr>
        <p:spPr>
          <a:xfrm>
            <a:off x="1150938" y="692150"/>
            <a:ext cx="4556125" cy="3416300"/>
          </a:xfrm>
          <a:ln/>
        </p:spPr>
      </p:sp>
      <p:sp>
        <p:nvSpPr>
          <p:cNvPr id="16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ChangeArrowheads="1" noTextEdit="1"/>
          </p:cNvSpPr>
          <p:nvPr>
            <p:ph type="sldImg"/>
          </p:nvPr>
        </p:nvSpPr>
        <p:spPr>
          <a:xfrm>
            <a:off x="1150938" y="692150"/>
            <a:ext cx="4556125" cy="3416300"/>
          </a:xfrm>
          <a:ln/>
        </p:spPr>
      </p:sp>
      <p:sp>
        <p:nvSpPr>
          <p:cNvPr id="9523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noTextEdit="1"/>
          </p:cNvSpPr>
          <p:nvPr>
            <p:ph type="sldImg"/>
          </p:nvPr>
        </p:nvSpPr>
        <p:spPr>
          <a:xfrm>
            <a:off x="1150938" y="692150"/>
            <a:ext cx="4556125" cy="3416300"/>
          </a:xfrm>
          <a:ln/>
        </p:spPr>
      </p:sp>
      <p:sp>
        <p:nvSpPr>
          <p:cNvPr id="9625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ChangeArrowheads="1" noTextEdit="1"/>
          </p:cNvSpPr>
          <p:nvPr>
            <p:ph type="sldImg"/>
          </p:nvPr>
        </p:nvSpPr>
        <p:spPr>
          <a:xfrm>
            <a:off x="1150938" y="692150"/>
            <a:ext cx="4556125" cy="3416300"/>
          </a:xfrm>
          <a:ln/>
        </p:spPr>
      </p:sp>
      <p:sp>
        <p:nvSpPr>
          <p:cNvPr id="9728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026"/>
          <p:cNvSpPr>
            <a:spLocks noChangeArrowheads="1" noTextEdit="1"/>
          </p:cNvSpPr>
          <p:nvPr>
            <p:ph type="sldImg"/>
          </p:nvPr>
        </p:nvSpPr>
        <p:spPr>
          <a:xfrm>
            <a:off x="1150938" y="692150"/>
            <a:ext cx="4556125" cy="3416300"/>
          </a:xfrm>
          <a:ln/>
        </p:spPr>
      </p:sp>
      <p:sp>
        <p:nvSpPr>
          <p:cNvPr id="70659"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ChangeArrowheads="1" noTextEdit="1"/>
          </p:cNvSpPr>
          <p:nvPr>
            <p:ph type="sldImg"/>
          </p:nvPr>
        </p:nvSpPr>
        <p:spPr>
          <a:xfrm>
            <a:off x="1150938" y="692150"/>
            <a:ext cx="4556125" cy="3416300"/>
          </a:xfrm>
          <a:ln/>
        </p:spPr>
      </p:sp>
      <p:sp>
        <p:nvSpPr>
          <p:cNvPr id="9830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1026"/>
          <p:cNvSpPr>
            <a:spLocks noChangeArrowheads="1" noTextEdit="1"/>
          </p:cNvSpPr>
          <p:nvPr>
            <p:ph type="sldImg"/>
          </p:nvPr>
        </p:nvSpPr>
        <p:spPr>
          <a:xfrm>
            <a:off x="1150938" y="692150"/>
            <a:ext cx="4556125" cy="3416300"/>
          </a:xfrm>
          <a:ln/>
        </p:spPr>
      </p:sp>
      <p:sp>
        <p:nvSpPr>
          <p:cNvPr id="167939"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ChangeArrowheads="1" noTextEdit="1"/>
          </p:cNvSpPr>
          <p:nvPr>
            <p:ph type="sldImg"/>
          </p:nvPr>
        </p:nvSpPr>
        <p:spPr>
          <a:xfrm>
            <a:off x="1150938" y="692150"/>
            <a:ext cx="4556125" cy="3416300"/>
          </a:xfrm>
          <a:ln/>
        </p:spPr>
      </p:sp>
      <p:sp>
        <p:nvSpPr>
          <p:cNvPr id="9933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ChangeArrowheads="1" noTextEdit="1"/>
          </p:cNvSpPr>
          <p:nvPr>
            <p:ph type="sldImg"/>
          </p:nvPr>
        </p:nvSpPr>
        <p:spPr>
          <a:xfrm>
            <a:off x="1150938" y="692150"/>
            <a:ext cx="4556125" cy="3416300"/>
          </a:xfrm>
          <a:ln/>
        </p:spPr>
      </p:sp>
      <p:sp>
        <p:nvSpPr>
          <p:cNvPr id="10035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ChangeArrowheads="1" noTextEdit="1"/>
          </p:cNvSpPr>
          <p:nvPr>
            <p:ph type="sldImg"/>
          </p:nvPr>
        </p:nvSpPr>
        <p:spPr>
          <a:xfrm>
            <a:off x="1150938" y="692150"/>
            <a:ext cx="4556125" cy="3416300"/>
          </a:xfrm>
          <a:ln/>
        </p:spPr>
      </p:sp>
      <p:sp>
        <p:nvSpPr>
          <p:cNvPr id="10137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ChangeArrowheads="1" noTextEdit="1"/>
          </p:cNvSpPr>
          <p:nvPr>
            <p:ph type="sldImg"/>
          </p:nvPr>
        </p:nvSpPr>
        <p:spPr>
          <a:xfrm>
            <a:off x="1150938" y="692150"/>
            <a:ext cx="4556125" cy="3416300"/>
          </a:xfrm>
          <a:ln/>
        </p:spPr>
      </p:sp>
      <p:sp>
        <p:nvSpPr>
          <p:cNvPr id="10240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noTextEdit="1"/>
          </p:cNvSpPr>
          <p:nvPr>
            <p:ph type="sldImg"/>
          </p:nvPr>
        </p:nvSpPr>
        <p:spPr>
          <a:xfrm>
            <a:off x="1150938" y="692150"/>
            <a:ext cx="4556125" cy="3416300"/>
          </a:xfrm>
          <a:ln/>
        </p:spPr>
      </p:sp>
      <p:sp>
        <p:nvSpPr>
          <p:cNvPr id="6758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1026"/>
          <p:cNvSpPr>
            <a:spLocks noChangeArrowheads="1" noTextEdit="1"/>
          </p:cNvSpPr>
          <p:nvPr>
            <p:ph type="sldImg"/>
          </p:nvPr>
        </p:nvSpPr>
        <p:spPr>
          <a:xfrm>
            <a:off x="1150938" y="692150"/>
            <a:ext cx="4556125" cy="3416300"/>
          </a:xfrm>
          <a:ln/>
        </p:spPr>
      </p:sp>
      <p:sp>
        <p:nvSpPr>
          <p:cNvPr id="103427"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ChangeArrowheads="1" noTextEdit="1"/>
          </p:cNvSpPr>
          <p:nvPr>
            <p:ph type="sldImg"/>
          </p:nvPr>
        </p:nvSpPr>
        <p:spPr>
          <a:xfrm>
            <a:off x="1150938" y="692150"/>
            <a:ext cx="4556125" cy="3416300"/>
          </a:xfrm>
          <a:ln/>
        </p:spPr>
      </p:sp>
      <p:sp>
        <p:nvSpPr>
          <p:cNvPr id="149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050"/>
          <p:cNvSpPr>
            <a:spLocks noChangeArrowheads="1" noTextEdit="1"/>
          </p:cNvSpPr>
          <p:nvPr>
            <p:ph type="sldImg"/>
          </p:nvPr>
        </p:nvSpPr>
        <p:spPr>
          <a:xfrm>
            <a:off x="1150938" y="692150"/>
            <a:ext cx="4556125" cy="3416300"/>
          </a:xfrm>
          <a:ln/>
        </p:spPr>
      </p:sp>
      <p:sp>
        <p:nvSpPr>
          <p:cNvPr id="150531" name="Rectangle 2051"/>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050"/>
          <p:cNvSpPr>
            <a:spLocks noChangeArrowheads="1" noTextEdit="1"/>
          </p:cNvSpPr>
          <p:nvPr>
            <p:ph type="sldImg"/>
          </p:nvPr>
        </p:nvSpPr>
        <p:spPr>
          <a:xfrm>
            <a:off x="1150938" y="692150"/>
            <a:ext cx="4556125" cy="3416300"/>
          </a:xfrm>
          <a:ln/>
        </p:spPr>
      </p:sp>
      <p:sp>
        <p:nvSpPr>
          <p:cNvPr id="71683"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ChangeArrowheads="1" noTextEdit="1"/>
          </p:cNvSpPr>
          <p:nvPr>
            <p:ph type="sldImg"/>
          </p:nvPr>
        </p:nvSpPr>
        <p:spPr>
          <a:xfrm>
            <a:off x="1150938" y="692150"/>
            <a:ext cx="4556125" cy="3416300"/>
          </a:xfrm>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ChangeArrowheads="1" noTextEdit="1"/>
          </p:cNvSpPr>
          <p:nvPr>
            <p:ph type="sldImg"/>
          </p:nvPr>
        </p:nvSpPr>
        <p:spPr>
          <a:xfrm>
            <a:off x="1150938" y="692150"/>
            <a:ext cx="4556125" cy="3416300"/>
          </a:xfrm>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ChangeArrowheads="1" noTextEdit="1"/>
          </p:cNvSpPr>
          <p:nvPr>
            <p:ph type="sldImg"/>
          </p:nvPr>
        </p:nvSpPr>
        <p:spPr>
          <a:xfrm>
            <a:off x="1150938" y="692150"/>
            <a:ext cx="4556125" cy="3416300"/>
          </a:xfrm>
          <a:ln/>
        </p:spPr>
      </p:sp>
      <p:sp>
        <p:nvSpPr>
          <p:cNvPr id="161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050"/>
          <p:cNvSpPr>
            <a:spLocks noChangeArrowheads="1" noTextEdit="1"/>
          </p:cNvSpPr>
          <p:nvPr>
            <p:ph type="sldImg"/>
          </p:nvPr>
        </p:nvSpPr>
        <p:spPr>
          <a:xfrm>
            <a:off x="1150938" y="692150"/>
            <a:ext cx="4556125" cy="3416300"/>
          </a:xfrm>
          <a:ln/>
        </p:spPr>
      </p:sp>
      <p:sp>
        <p:nvSpPr>
          <p:cNvPr id="153603" name="Rectangle 2051"/>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1026"/>
          <p:cNvSpPr>
            <a:spLocks noChangeArrowheads="1" noTextEdit="1"/>
          </p:cNvSpPr>
          <p:nvPr>
            <p:ph type="sldImg"/>
          </p:nvPr>
        </p:nvSpPr>
        <p:spPr>
          <a:xfrm>
            <a:off x="1150938" y="692150"/>
            <a:ext cx="4556125" cy="3416300"/>
          </a:xfrm>
          <a:ln/>
        </p:spPr>
      </p:sp>
      <p:sp>
        <p:nvSpPr>
          <p:cNvPr id="154627"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3074"/>
          <p:cNvSpPr>
            <a:spLocks noChangeArrowheads="1" noTextEdit="1"/>
          </p:cNvSpPr>
          <p:nvPr>
            <p:ph type="sldImg"/>
          </p:nvPr>
        </p:nvSpPr>
        <p:spPr>
          <a:xfrm>
            <a:off x="1150938" y="692150"/>
            <a:ext cx="4556125" cy="3416300"/>
          </a:xfrm>
          <a:ln/>
        </p:spPr>
      </p:sp>
      <p:sp>
        <p:nvSpPr>
          <p:cNvPr id="104451" name="Rectangle 3075"/>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ChangeArrowheads="1" noTextEdit="1"/>
          </p:cNvSpPr>
          <p:nvPr>
            <p:ph type="sldImg"/>
          </p:nvPr>
        </p:nvSpPr>
        <p:spPr>
          <a:xfrm>
            <a:off x="1150938" y="692150"/>
            <a:ext cx="4556125" cy="3416300"/>
          </a:xfrm>
          <a:ln/>
        </p:spPr>
      </p:sp>
      <p:sp>
        <p:nvSpPr>
          <p:cNvPr id="10547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050"/>
          <p:cNvSpPr>
            <a:spLocks noChangeArrowheads="1" noTextEdit="1"/>
          </p:cNvSpPr>
          <p:nvPr>
            <p:ph type="sldImg"/>
          </p:nvPr>
        </p:nvSpPr>
        <p:spPr>
          <a:xfrm>
            <a:off x="1150938" y="692150"/>
            <a:ext cx="4556125" cy="3416300"/>
          </a:xfrm>
          <a:ln/>
        </p:spPr>
      </p:sp>
      <p:sp>
        <p:nvSpPr>
          <p:cNvPr id="106499"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026"/>
          <p:cNvSpPr>
            <a:spLocks noChangeArrowheads="1" noTextEdit="1"/>
          </p:cNvSpPr>
          <p:nvPr>
            <p:ph type="sldImg"/>
          </p:nvPr>
        </p:nvSpPr>
        <p:spPr>
          <a:xfrm>
            <a:off x="1150938" y="692150"/>
            <a:ext cx="4556125" cy="3416300"/>
          </a:xfrm>
          <a:ln/>
        </p:spPr>
      </p:sp>
      <p:sp>
        <p:nvSpPr>
          <p:cNvPr id="107523"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ChangeArrowheads="1" noTextEdit="1"/>
          </p:cNvSpPr>
          <p:nvPr>
            <p:ph type="sldImg"/>
          </p:nvPr>
        </p:nvSpPr>
        <p:spPr>
          <a:xfrm>
            <a:off x="1150938" y="692150"/>
            <a:ext cx="4556125" cy="3416300"/>
          </a:xfrm>
          <a:ln/>
        </p:spPr>
      </p:sp>
      <p:sp>
        <p:nvSpPr>
          <p:cNvPr id="10854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026"/>
          <p:cNvSpPr>
            <a:spLocks noChangeArrowheads="1" noTextEdit="1"/>
          </p:cNvSpPr>
          <p:nvPr>
            <p:ph type="sldImg"/>
          </p:nvPr>
        </p:nvSpPr>
        <p:spPr>
          <a:xfrm>
            <a:off x="1150938" y="692150"/>
            <a:ext cx="4556125" cy="3416300"/>
          </a:xfrm>
          <a:ln/>
        </p:spPr>
      </p:sp>
      <p:sp>
        <p:nvSpPr>
          <p:cNvPr id="72707"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050"/>
          <p:cNvSpPr>
            <a:spLocks noChangeArrowheads="1" noTextEdit="1"/>
          </p:cNvSpPr>
          <p:nvPr>
            <p:ph type="sldImg"/>
          </p:nvPr>
        </p:nvSpPr>
        <p:spPr>
          <a:xfrm>
            <a:off x="1150938" y="692150"/>
            <a:ext cx="4556125" cy="3416300"/>
          </a:xfrm>
          <a:ln/>
        </p:spPr>
      </p:sp>
      <p:sp>
        <p:nvSpPr>
          <p:cNvPr id="109571" name="Rectangle 2051"/>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ChangeArrowheads="1" noTextEdit="1"/>
          </p:cNvSpPr>
          <p:nvPr>
            <p:ph type="sldImg"/>
          </p:nvPr>
        </p:nvSpPr>
        <p:spPr>
          <a:xfrm>
            <a:off x="1150938" y="692150"/>
            <a:ext cx="4556125" cy="3416300"/>
          </a:xfrm>
          <a:ln/>
        </p:spPr>
      </p:sp>
      <p:sp>
        <p:nvSpPr>
          <p:cNvPr id="16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ChangeArrowheads="1" noTextEdit="1"/>
          </p:cNvSpPr>
          <p:nvPr>
            <p:ph type="sldImg"/>
          </p:nvPr>
        </p:nvSpPr>
        <p:spPr>
          <a:xfrm>
            <a:off x="1150938" y="692150"/>
            <a:ext cx="4556125" cy="3416300"/>
          </a:xfrm>
          <a:ln/>
        </p:spPr>
      </p:sp>
      <p:sp>
        <p:nvSpPr>
          <p:cNvPr id="11059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ChangeArrowheads="1" noTextEdit="1"/>
          </p:cNvSpPr>
          <p:nvPr>
            <p:ph type="sldImg"/>
          </p:nvPr>
        </p:nvSpPr>
        <p:spPr>
          <a:xfrm>
            <a:off x="1150938" y="692150"/>
            <a:ext cx="4556125" cy="3416300"/>
          </a:xfrm>
          <a:ln/>
        </p:spPr>
      </p:sp>
      <p:sp>
        <p:nvSpPr>
          <p:cNvPr id="11161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026"/>
          <p:cNvSpPr>
            <a:spLocks noChangeArrowheads="1" noTextEdit="1"/>
          </p:cNvSpPr>
          <p:nvPr>
            <p:ph type="sldImg"/>
          </p:nvPr>
        </p:nvSpPr>
        <p:spPr>
          <a:xfrm>
            <a:off x="1150938" y="692150"/>
            <a:ext cx="4556125" cy="3416300"/>
          </a:xfrm>
          <a:ln/>
        </p:spPr>
      </p:sp>
      <p:sp>
        <p:nvSpPr>
          <p:cNvPr id="112643" name="Rectangle 1027"/>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ChangeArrowheads="1" noTextEdit="1"/>
          </p:cNvSpPr>
          <p:nvPr>
            <p:ph type="sldImg"/>
          </p:nvPr>
        </p:nvSpPr>
        <p:spPr>
          <a:xfrm>
            <a:off x="1150938" y="692150"/>
            <a:ext cx="4556125" cy="3416300"/>
          </a:xfrm>
          <a:ln/>
        </p:spPr>
      </p:sp>
      <p:sp>
        <p:nvSpPr>
          <p:cNvPr id="11366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noTextEdit="1"/>
          </p:cNvSpPr>
          <p:nvPr>
            <p:ph type="sldImg"/>
          </p:nvPr>
        </p:nvSpPr>
        <p:spPr>
          <a:xfrm>
            <a:off x="1150938" y="692150"/>
            <a:ext cx="4556125" cy="3416300"/>
          </a:xfrm>
          <a:ln/>
        </p:spPr>
      </p:sp>
      <p:sp>
        <p:nvSpPr>
          <p:cNvPr id="11469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ChangeArrowheads="1" noTextEdit="1"/>
          </p:cNvSpPr>
          <p:nvPr>
            <p:ph type="sldImg"/>
          </p:nvPr>
        </p:nvSpPr>
        <p:spPr>
          <a:xfrm>
            <a:off x="1150938" y="692150"/>
            <a:ext cx="4556125" cy="3416300"/>
          </a:xfrm>
          <a:ln/>
        </p:spPr>
      </p:sp>
      <p:sp>
        <p:nvSpPr>
          <p:cNvPr id="12185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ChangeArrowheads="1" noTextEdit="1"/>
          </p:cNvSpPr>
          <p:nvPr>
            <p:ph type="sldImg"/>
          </p:nvPr>
        </p:nvSpPr>
        <p:spPr>
          <a:xfrm>
            <a:off x="1150938" y="692150"/>
            <a:ext cx="4556125" cy="3416300"/>
          </a:xfrm>
          <a:ln/>
        </p:spPr>
      </p:sp>
      <p:sp>
        <p:nvSpPr>
          <p:cNvPr id="12288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ChangeArrowheads="1" noTextEdit="1"/>
          </p:cNvSpPr>
          <p:nvPr>
            <p:ph type="sldImg"/>
          </p:nvPr>
        </p:nvSpPr>
        <p:spPr>
          <a:xfrm>
            <a:off x="1150938" y="692150"/>
            <a:ext cx="4556125" cy="3416300"/>
          </a:xfrm>
          <a:ln/>
        </p:spPr>
      </p:sp>
      <p:sp>
        <p:nvSpPr>
          <p:cNvPr id="123907"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noTextEdit="1"/>
          </p:cNvSpPr>
          <p:nvPr>
            <p:ph type="sldImg"/>
          </p:nvPr>
        </p:nvSpPr>
        <p:spPr>
          <a:xfrm>
            <a:off x="1150938" y="692150"/>
            <a:ext cx="4556125" cy="3416300"/>
          </a:xfrm>
          <a:ln/>
        </p:spPr>
      </p:sp>
      <p:sp>
        <p:nvSpPr>
          <p:cNvPr id="7373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ChangeArrowheads="1" noTextEdit="1"/>
          </p:cNvSpPr>
          <p:nvPr>
            <p:ph type="sldImg"/>
          </p:nvPr>
        </p:nvSpPr>
        <p:spPr>
          <a:xfrm>
            <a:off x="1150938" y="692150"/>
            <a:ext cx="4556125" cy="3416300"/>
          </a:xfrm>
          <a:ln/>
        </p:spPr>
      </p:sp>
      <p:sp>
        <p:nvSpPr>
          <p:cNvPr id="124931"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ChangeArrowheads="1" noTextEdit="1"/>
          </p:cNvSpPr>
          <p:nvPr>
            <p:ph type="sldImg"/>
          </p:nvPr>
        </p:nvSpPr>
        <p:spPr>
          <a:xfrm>
            <a:off x="1150938" y="692150"/>
            <a:ext cx="4556125" cy="3416300"/>
          </a:xfrm>
          <a:ln/>
        </p:spPr>
      </p:sp>
      <p:sp>
        <p:nvSpPr>
          <p:cNvPr id="165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noTextEdit="1"/>
          </p:cNvSpPr>
          <p:nvPr>
            <p:ph type="sldImg"/>
          </p:nvPr>
        </p:nvSpPr>
        <p:spPr>
          <a:xfrm>
            <a:off x="1150938" y="692150"/>
            <a:ext cx="4556125" cy="3416300"/>
          </a:xfrm>
          <a:ln/>
        </p:spPr>
      </p:sp>
      <p:sp>
        <p:nvSpPr>
          <p:cNvPr id="12595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ChangeArrowheads="1" noTextEdit="1"/>
          </p:cNvSpPr>
          <p:nvPr>
            <p:ph type="sldImg"/>
          </p:nvPr>
        </p:nvSpPr>
        <p:spPr>
          <a:xfrm>
            <a:off x="1150938" y="692150"/>
            <a:ext cx="4556125" cy="3416300"/>
          </a:xfrm>
          <a:ln/>
        </p:spPr>
      </p:sp>
      <p:sp>
        <p:nvSpPr>
          <p:cNvPr id="12697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noTextEdit="1"/>
          </p:cNvSpPr>
          <p:nvPr>
            <p:ph type="sldImg"/>
          </p:nvPr>
        </p:nvSpPr>
        <p:spPr>
          <a:xfrm>
            <a:off x="1150938" y="692150"/>
            <a:ext cx="4556125" cy="3416300"/>
          </a:xfrm>
          <a:ln/>
        </p:spPr>
      </p:sp>
      <p:sp>
        <p:nvSpPr>
          <p:cNvPr id="74755"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ChangeArrowheads="1" noTextEdit="1"/>
          </p:cNvSpPr>
          <p:nvPr>
            <p:ph type="sldImg"/>
          </p:nvPr>
        </p:nvSpPr>
        <p:spPr>
          <a:xfrm>
            <a:off x="1150938" y="692150"/>
            <a:ext cx="4556125" cy="3416300"/>
          </a:xfrm>
          <a:ln/>
        </p:spPr>
      </p:sp>
      <p:sp>
        <p:nvSpPr>
          <p:cNvPr id="16486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9758966"/>
      </p:ext>
    </p:extLst>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85726110"/>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52388"/>
            <a:ext cx="1971675" cy="5695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2388"/>
            <a:ext cx="5764213" cy="5695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81732219"/>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1705446"/>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91068676"/>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738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693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7151066"/>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902025"/>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51436552"/>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24482"/>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51984123"/>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27488735"/>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666699">
                <a:gamma/>
                <a:shade val="46275"/>
                <a:invGamma/>
              </a:srgbClr>
            </a:gs>
            <a:gs pos="50000">
              <a:srgbClr val="666699"/>
            </a:gs>
            <a:gs pos="100000">
              <a:srgbClr val="666699">
                <a:gamma/>
                <a:shade val="46275"/>
                <a:invGamma/>
              </a:srgbClr>
            </a:gs>
          </a:gsLst>
          <a:lin ang="5400000" scaled="1"/>
        </a:gradFill>
        <a:effectLst/>
      </p:bgPr>
    </p:bg>
    <p:spTree>
      <p:nvGrpSpPr>
        <p:cNvPr id="1" name=""/>
        <p:cNvGrpSpPr/>
        <p:nvPr/>
      </p:nvGrpSpPr>
      <p:grpSpPr>
        <a:xfrm>
          <a:off x="0" y="0"/>
          <a:ext cx="0" cy="0"/>
          <a:chOff x="0" y="0"/>
          <a:chExt cx="0" cy="0"/>
        </a:xfrm>
      </p:grpSpPr>
      <p:grpSp>
        <p:nvGrpSpPr>
          <p:cNvPr id="168962" name="Group 2"/>
          <p:cNvGrpSpPr>
            <a:grpSpLocks/>
          </p:cNvGrpSpPr>
          <p:nvPr/>
        </p:nvGrpSpPr>
        <p:grpSpPr bwMode="auto">
          <a:xfrm>
            <a:off x="457200" y="304800"/>
            <a:ext cx="8231188" cy="6183313"/>
            <a:chOff x="372" y="186"/>
            <a:chExt cx="5185" cy="3895"/>
          </a:xfrm>
        </p:grpSpPr>
        <p:grpSp>
          <p:nvGrpSpPr>
            <p:cNvPr id="168963" name="Group 3"/>
            <p:cNvGrpSpPr>
              <a:grpSpLocks/>
            </p:cNvGrpSpPr>
            <p:nvPr/>
          </p:nvGrpSpPr>
          <p:grpSpPr bwMode="auto">
            <a:xfrm>
              <a:off x="372" y="186"/>
              <a:ext cx="5185" cy="919"/>
              <a:chOff x="372" y="186"/>
              <a:chExt cx="5185" cy="919"/>
            </a:xfrm>
          </p:grpSpPr>
          <p:sp>
            <p:nvSpPr>
              <p:cNvPr id="168964" name="Freeform 4"/>
              <p:cNvSpPr>
                <a:spLocks/>
              </p:cNvSpPr>
              <p:nvPr/>
            </p:nvSpPr>
            <p:spPr bwMode="auto">
              <a:xfrm>
                <a:off x="372" y="192"/>
                <a:ext cx="86" cy="913"/>
              </a:xfrm>
              <a:custGeom>
                <a:avLst/>
                <a:gdLst>
                  <a:gd name="T0" fmla="*/ 0 w 86"/>
                  <a:gd name="T1" fmla="*/ 0 h 913"/>
                  <a:gd name="T2" fmla="*/ 85 w 86"/>
                  <a:gd name="T3" fmla="*/ 96 h 913"/>
                  <a:gd name="T4" fmla="*/ 85 w 86"/>
                  <a:gd name="T5" fmla="*/ 816 h 913"/>
                  <a:gd name="T6" fmla="*/ 0 w 86"/>
                  <a:gd name="T7" fmla="*/ 912 h 913"/>
                  <a:gd name="T8" fmla="*/ 0 w 86"/>
                  <a:gd name="T9" fmla="*/ 0 h 913"/>
                </a:gdLst>
                <a:ahLst/>
                <a:cxnLst>
                  <a:cxn ang="0">
                    <a:pos x="T0" y="T1"/>
                  </a:cxn>
                  <a:cxn ang="0">
                    <a:pos x="T2" y="T3"/>
                  </a:cxn>
                  <a:cxn ang="0">
                    <a:pos x="T4" y="T5"/>
                  </a:cxn>
                  <a:cxn ang="0">
                    <a:pos x="T6" y="T7"/>
                  </a:cxn>
                  <a:cxn ang="0">
                    <a:pos x="T8" y="T9"/>
                  </a:cxn>
                </a:cxnLst>
                <a:rect l="0" t="0" r="r" b="b"/>
                <a:pathLst>
                  <a:path w="86" h="913">
                    <a:moveTo>
                      <a:pt x="0" y="0"/>
                    </a:moveTo>
                    <a:lnTo>
                      <a:pt x="85" y="96"/>
                    </a:lnTo>
                    <a:lnTo>
                      <a:pt x="85" y="816"/>
                    </a:lnTo>
                    <a:lnTo>
                      <a:pt x="0" y="912"/>
                    </a:lnTo>
                    <a:lnTo>
                      <a:pt x="0"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965" name="Freeform 5"/>
              <p:cNvSpPr>
                <a:spLocks/>
              </p:cNvSpPr>
              <p:nvPr/>
            </p:nvSpPr>
            <p:spPr bwMode="auto">
              <a:xfrm>
                <a:off x="5470" y="186"/>
                <a:ext cx="87" cy="910"/>
              </a:xfrm>
              <a:custGeom>
                <a:avLst/>
                <a:gdLst>
                  <a:gd name="T0" fmla="*/ 86 w 87"/>
                  <a:gd name="T1" fmla="*/ 0 h 910"/>
                  <a:gd name="T2" fmla="*/ 0 w 87"/>
                  <a:gd name="T3" fmla="*/ 93 h 910"/>
                  <a:gd name="T4" fmla="*/ 0 w 87"/>
                  <a:gd name="T5" fmla="*/ 813 h 910"/>
                  <a:gd name="T6" fmla="*/ 86 w 87"/>
                  <a:gd name="T7" fmla="*/ 909 h 910"/>
                  <a:gd name="T8" fmla="*/ 86 w 87"/>
                  <a:gd name="T9" fmla="*/ 0 h 910"/>
                </a:gdLst>
                <a:ahLst/>
                <a:cxnLst>
                  <a:cxn ang="0">
                    <a:pos x="T0" y="T1"/>
                  </a:cxn>
                  <a:cxn ang="0">
                    <a:pos x="T2" y="T3"/>
                  </a:cxn>
                  <a:cxn ang="0">
                    <a:pos x="T4" y="T5"/>
                  </a:cxn>
                  <a:cxn ang="0">
                    <a:pos x="T6" y="T7"/>
                  </a:cxn>
                  <a:cxn ang="0">
                    <a:pos x="T8" y="T9"/>
                  </a:cxn>
                </a:cxnLst>
                <a:rect l="0" t="0" r="r" b="b"/>
                <a:pathLst>
                  <a:path w="87" h="910">
                    <a:moveTo>
                      <a:pt x="86" y="0"/>
                    </a:moveTo>
                    <a:lnTo>
                      <a:pt x="0" y="93"/>
                    </a:lnTo>
                    <a:lnTo>
                      <a:pt x="0" y="813"/>
                    </a:lnTo>
                    <a:lnTo>
                      <a:pt x="86" y="909"/>
                    </a:lnTo>
                    <a:lnTo>
                      <a:pt x="86"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966" name="Freeform 6"/>
              <p:cNvSpPr>
                <a:spLocks/>
              </p:cNvSpPr>
              <p:nvPr/>
            </p:nvSpPr>
            <p:spPr bwMode="auto">
              <a:xfrm>
                <a:off x="372" y="189"/>
                <a:ext cx="5185" cy="103"/>
              </a:xfrm>
              <a:custGeom>
                <a:avLst/>
                <a:gdLst>
                  <a:gd name="T0" fmla="*/ 0 w 5185"/>
                  <a:gd name="T1" fmla="*/ 0 h 103"/>
                  <a:gd name="T2" fmla="*/ 5184 w 5185"/>
                  <a:gd name="T3" fmla="*/ 3 h 103"/>
                  <a:gd name="T4" fmla="*/ 5093 w 5185"/>
                  <a:gd name="T5" fmla="*/ 102 h 103"/>
                  <a:gd name="T6" fmla="*/ 88 w 5185"/>
                  <a:gd name="T7" fmla="*/ 102 h 103"/>
                  <a:gd name="T8" fmla="*/ 0 w 5185"/>
                  <a:gd name="T9" fmla="*/ 0 h 103"/>
                </a:gdLst>
                <a:ahLst/>
                <a:cxnLst>
                  <a:cxn ang="0">
                    <a:pos x="T0" y="T1"/>
                  </a:cxn>
                  <a:cxn ang="0">
                    <a:pos x="T2" y="T3"/>
                  </a:cxn>
                  <a:cxn ang="0">
                    <a:pos x="T4" y="T5"/>
                  </a:cxn>
                  <a:cxn ang="0">
                    <a:pos x="T6" y="T7"/>
                  </a:cxn>
                  <a:cxn ang="0">
                    <a:pos x="T8" y="T9"/>
                  </a:cxn>
                </a:cxnLst>
                <a:rect l="0" t="0" r="r" b="b"/>
                <a:pathLst>
                  <a:path w="5185" h="103">
                    <a:moveTo>
                      <a:pt x="0" y="0"/>
                    </a:moveTo>
                    <a:lnTo>
                      <a:pt x="5184" y="3"/>
                    </a:lnTo>
                    <a:lnTo>
                      <a:pt x="5093" y="102"/>
                    </a:lnTo>
                    <a:lnTo>
                      <a:pt x="88" y="102"/>
                    </a:lnTo>
                    <a:lnTo>
                      <a:pt x="0"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8967" name="Group 7"/>
            <p:cNvGrpSpPr>
              <a:grpSpLocks/>
            </p:cNvGrpSpPr>
            <p:nvPr/>
          </p:nvGrpSpPr>
          <p:grpSpPr bwMode="auto">
            <a:xfrm>
              <a:off x="372" y="291"/>
              <a:ext cx="5185" cy="3790"/>
              <a:chOff x="372" y="291"/>
              <a:chExt cx="5185" cy="3790"/>
            </a:xfrm>
          </p:grpSpPr>
          <p:sp>
            <p:nvSpPr>
              <p:cNvPr id="168968" name="Freeform 8"/>
              <p:cNvSpPr>
                <a:spLocks/>
              </p:cNvSpPr>
              <p:nvPr/>
            </p:nvSpPr>
            <p:spPr bwMode="auto">
              <a:xfrm>
                <a:off x="372" y="807"/>
                <a:ext cx="79" cy="3274"/>
              </a:xfrm>
              <a:custGeom>
                <a:avLst/>
                <a:gdLst>
                  <a:gd name="T0" fmla="*/ 0 w 79"/>
                  <a:gd name="T1" fmla="*/ 0 h 3274"/>
                  <a:gd name="T2" fmla="*/ 78 w 79"/>
                  <a:gd name="T3" fmla="*/ 107 h 3274"/>
                  <a:gd name="T4" fmla="*/ 78 w 79"/>
                  <a:gd name="T5" fmla="*/ 3166 h 3274"/>
                  <a:gd name="T6" fmla="*/ 0 w 79"/>
                  <a:gd name="T7" fmla="*/ 3273 h 3274"/>
                  <a:gd name="T8" fmla="*/ 0 w 79"/>
                  <a:gd name="T9" fmla="*/ 0 h 3274"/>
                </a:gdLst>
                <a:ahLst/>
                <a:cxnLst>
                  <a:cxn ang="0">
                    <a:pos x="T0" y="T1"/>
                  </a:cxn>
                  <a:cxn ang="0">
                    <a:pos x="T2" y="T3"/>
                  </a:cxn>
                  <a:cxn ang="0">
                    <a:pos x="T4" y="T5"/>
                  </a:cxn>
                  <a:cxn ang="0">
                    <a:pos x="T6" y="T7"/>
                  </a:cxn>
                  <a:cxn ang="0">
                    <a:pos x="T8" y="T9"/>
                  </a:cxn>
                </a:cxnLst>
                <a:rect l="0" t="0" r="r" b="b"/>
                <a:pathLst>
                  <a:path w="79" h="3274">
                    <a:moveTo>
                      <a:pt x="0" y="0"/>
                    </a:moveTo>
                    <a:lnTo>
                      <a:pt x="78" y="107"/>
                    </a:lnTo>
                    <a:lnTo>
                      <a:pt x="78" y="3166"/>
                    </a:lnTo>
                    <a:lnTo>
                      <a:pt x="0" y="3273"/>
                    </a:lnTo>
                    <a:lnTo>
                      <a:pt x="0"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969" name="Freeform 9"/>
              <p:cNvSpPr>
                <a:spLocks/>
              </p:cNvSpPr>
              <p:nvPr/>
            </p:nvSpPr>
            <p:spPr bwMode="auto">
              <a:xfrm>
                <a:off x="5470" y="747"/>
                <a:ext cx="84" cy="3325"/>
              </a:xfrm>
              <a:custGeom>
                <a:avLst/>
                <a:gdLst>
                  <a:gd name="T0" fmla="*/ 83 w 84"/>
                  <a:gd name="T1" fmla="*/ 0 h 3325"/>
                  <a:gd name="T2" fmla="*/ 3 w 84"/>
                  <a:gd name="T3" fmla="*/ 109 h 3325"/>
                  <a:gd name="T4" fmla="*/ 0 w 84"/>
                  <a:gd name="T5" fmla="*/ 3233 h 3325"/>
                  <a:gd name="T6" fmla="*/ 83 w 84"/>
                  <a:gd name="T7" fmla="*/ 3324 h 3325"/>
                  <a:gd name="T8" fmla="*/ 83 w 84"/>
                  <a:gd name="T9" fmla="*/ 0 h 3325"/>
                </a:gdLst>
                <a:ahLst/>
                <a:cxnLst>
                  <a:cxn ang="0">
                    <a:pos x="T0" y="T1"/>
                  </a:cxn>
                  <a:cxn ang="0">
                    <a:pos x="T2" y="T3"/>
                  </a:cxn>
                  <a:cxn ang="0">
                    <a:pos x="T4" y="T5"/>
                  </a:cxn>
                  <a:cxn ang="0">
                    <a:pos x="T6" y="T7"/>
                  </a:cxn>
                  <a:cxn ang="0">
                    <a:pos x="T8" y="T9"/>
                  </a:cxn>
                </a:cxnLst>
                <a:rect l="0" t="0" r="r" b="b"/>
                <a:pathLst>
                  <a:path w="84" h="3325">
                    <a:moveTo>
                      <a:pt x="83" y="0"/>
                    </a:moveTo>
                    <a:lnTo>
                      <a:pt x="3" y="109"/>
                    </a:lnTo>
                    <a:lnTo>
                      <a:pt x="0" y="3233"/>
                    </a:lnTo>
                    <a:lnTo>
                      <a:pt x="83" y="3324"/>
                    </a:lnTo>
                    <a:lnTo>
                      <a:pt x="83" y="0"/>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970" name="Freeform 10"/>
              <p:cNvSpPr>
                <a:spLocks/>
              </p:cNvSpPr>
              <p:nvPr/>
            </p:nvSpPr>
            <p:spPr bwMode="auto">
              <a:xfrm>
                <a:off x="372" y="3984"/>
                <a:ext cx="5185" cy="88"/>
              </a:xfrm>
              <a:custGeom>
                <a:avLst/>
                <a:gdLst>
                  <a:gd name="T0" fmla="*/ 0 w 5185"/>
                  <a:gd name="T1" fmla="*/ 87 h 88"/>
                  <a:gd name="T2" fmla="*/ 5184 w 5185"/>
                  <a:gd name="T3" fmla="*/ 87 h 88"/>
                  <a:gd name="T4" fmla="*/ 5095 w 5185"/>
                  <a:gd name="T5" fmla="*/ 0 h 88"/>
                  <a:gd name="T6" fmla="*/ 89 w 5185"/>
                  <a:gd name="T7" fmla="*/ 0 h 88"/>
                  <a:gd name="T8" fmla="*/ 0 w 5185"/>
                  <a:gd name="T9" fmla="*/ 87 h 88"/>
                </a:gdLst>
                <a:ahLst/>
                <a:cxnLst>
                  <a:cxn ang="0">
                    <a:pos x="T0" y="T1"/>
                  </a:cxn>
                  <a:cxn ang="0">
                    <a:pos x="T2" y="T3"/>
                  </a:cxn>
                  <a:cxn ang="0">
                    <a:pos x="T4" y="T5"/>
                  </a:cxn>
                  <a:cxn ang="0">
                    <a:pos x="T6" y="T7"/>
                  </a:cxn>
                  <a:cxn ang="0">
                    <a:pos x="T8" y="T9"/>
                  </a:cxn>
                </a:cxnLst>
                <a:rect l="0" t="0" r="r" b="b"/>
                <a:pathLst>
                  <a:path w="5185" h="88">
                    <a:moveTo>
                      <a:pt x="0" y="87"/>
                    </a:moveTo>
                    <a:lnTo>
                      <a:pt x="5184" y="87"/>
                    </a:lnTo>
                    <a:lnTo>
                      <a:pt x="5095" y="0"/>
                    </a:lnTo>
                    <a:lnTo>
                      <a:pt x="89" y="0"/>
                    </a:lnTo>
                    <a:lnTo>
                      <a:pt x="0" y="87"/>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971" name="Rectangle 11"/>
              <p:cNvSpPr>
                <a:spLocks noChangeArrowheads="1"/>
              </p:cNvSpPr>
              <p:nvPr/>
            </p:nvSpPr>
            <p:spPr bwMode="auto">
              <a:xfrm>
                <a:off x="457" y="291"/>
                <a:ext cx="5013" cy="3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68972" name="Rectangle 12"/>
          <p:cNvSpPr>
            <a:spLocks noGrp="1" noChangeArrowheads="1"/>
          </p:cNvSpPr>
          <p:nvPr>
            <p:ph type="title"/>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68973" name="Rectangle 13"/>
          <p:cNvSpPr>
            <a:spLocks noGrp="1" noChangeArrowheads="1"/>
          </p:cNvSpPr>
          <p:nvPr>
            <p:ph type="body" idx="1"/>
          </p:nvPr>
        </p:nvSpPr>
        <p:spPr bwMode="auto">
          <a:xfrm>
            <a:off x="687388" y="1104900"/>
            <a:ext cx="7886700" cy="4643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68974" name="Rectangle 14"/>
          <p:cNvSpPr>
            <a:spLocks noChangeArrowheads="1"/>
          </p:cNvSpPr>
          <p:nvPr/>
        </p:nvSpPr>
        <p:spPr bwMode="auto">
          <a:xfrm>
            <a:off x="8305800" y="6445250"/>
            <a:ext cx="585788" cy="363538"/>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90488" tIns="44450" rIns="90488" bIns="44450">
            <a:spAutoFit/>
          </a:bodyPr>
          <a:lstStyle/>
          <a:p>
            <a:pPr algn="l"/>
            <a:r>
              <a:rPr lang="en-US" sz="1800">
                <a:effectLst/>
              </a:rPr>
              <a:t>  </a:t>
            </a:r>
            <a:fld id="{1A20F2ED-5E6D-4098-9F6B-7411FCBF46A6}" type="slidenum">
              <a:rPr lang="en-US" sz="1800">
                <a:effectLst/>
              </a:rPr>
              <a:pPr algn="l"/>
              <a:t>‹#›</a:t>
            </a:fld>
            <a:endParaRPr lang="en-US" sz="1800">
              <a:effectLst/>
            </a:endParaRPr>
          </a:p>
        </p:txBody>
      </p:sp>
      <p:sp>
        <p:nvSpPr>
          <p:cNvPr id="168975" name="Rectangle 15"/>
          <p:cNvSpPr>
            <a:spLocks noChangeArrowheads="1"/>
          </p:cNvSpPr>
          <p:nvPr/>
        </p:nvSpPr>
        <p:spPr bwMode="auto">
          <a:xfrm>
            <a:off x="7851775" y="6170613"/>
            <a:ext cx="831850" cy="638175"/>
          </a:xfrm>
          <a:prstGeom prst="rect">
            <a:avLst/>
          </a:prstGeom>
          <a:noFill/>
          <a:ln>
            <a:noFill/>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spAutoFit/>
          </a:bodyPr>
          <a:lstStyle/>
          <a:p>
            <a:pPr algn="l"/>
            <a:r>
              <a:rPr lang="en-US" sz="1800">
                <a:effectLst/>
              </a:rPr>
              <a:t>            Slide</a:t>
            </a:r>
          </a:p>
        </p:txBody>
      </p:sp>
      <p:sp>
        <p:nvSpPr>
          <p:cNvPr id="168976" name="Rectangle 16"/>
          <p:cNvSpPr>
            <a:spLocks noChangeArrowheads="1"/>
          </p:cNvSpPr>
          <p:nvPr/>
        </p:nvSpPr>
        <p:spPr bwMode="auto">
          <a:xfrm>
            <a:off x="639763" y="6427788"/>
            <a:ext cx="5365750" cy="36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l"/>
            <a:r>
              <a:rPr lang="en-US" sz="1800">
                <a:solidFill>
                  <a:srgbClr val="FFFFFF"/>
                </a:solidFill>
                <a:effectLst>
                  <a:outerShdw blurRad="38100" dist="38100" dir="2700000" algn="tl">
                    <a:srgbClr val="000000"/>
                  </a:outerShdw>
                </a:effectLst>
              </a:rPr>
              <a:t>© 2009  South-Western, a part of Cengage Learning</a:t>
            </a:r>
          </a:p>
        </p:txBody>
      </p:sp>
    </p:spTree>
  </p:cSld>
  <p:clrMap bg1="dk2" tx1="lt1" bg2="dk1"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6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90563" y="-1588"/>
            <a:ext cx="7772400" cy="1100138"/>
          </a:xfrm>
          <a:noFill/>
          <a:ln/>
        </p:spPr>
        <p:txBody>
          <a:bodyPr/>
          <a:lstStyle/>
          <a:p>
            <a:r>
              <a:rPr lang="en-US" dirty="0"/>
              <a:t>Chapter </a:t>
            </a:r>
            <a:r>
              <a:rPr lang="en-US" dirty="0" smtClean="0"/>
              <a:t>14</a:t>
            </a:r>
            <a:r>
              <a:rPr lang="en-US" dirty="0"/>
              <a:t/>
            </a:r>
            <a:br>
              <a:rPr lang="en-US" dirty="0"/>
            </a:br>
            <a:r>
              <a:rPr lang="en-US" dirty="0"/>
              <a:t>Inventory Models:  Deterministic Demand</a:t>
            </a:r>
          </a:p>
        </p:txBody>
      </p:sp>
      <p:sp>
        <p:nvSpPr>
          <p:cNvPr id="5123" name="Rectangle 3"/>
          <p:cNvSpPr>
            <a:spLocks noGrp="1" noChangeArrowheads="1"/>
          </p:cNvSpPr>
          <p:nvPr>
            <p:ph type="body" idx="1"/>
          </p:nvPr>
        </p:nvSpPr>
        <p:spPr>
          <a:xfrm>
            <a:off x="711200" y="1308100"/>
            <a:ext cx="7842250" cy="1905000"/>
          </a:xfrm>
          <a:noFill/>
          <a:ln/>
        </p:spPr>
        <p:txBody>
          <a:bodyPr/>
          <a:lstStyle/>
          <a:p>
            <a:r>
              <a:rPr lang="en-US"/>
              <a:t>Economic Order Quantity (EOQ) Model</a:t>
            </a:r>
          </a:p>
          <a:p>
            <a:r>
              <a:rPr lang="en-US"/>
              <a:t>Economic Production Lot Size Model</a:t>
            </a:r>
          </a:p>
          <a:p>
            <a:r>
              <a:rPr lang="en-US"/>
              <a:t>Inventory Model with Planned Shortages</a:t>
            </a:r>
          </a:p>
          <a:p>
            <a:r>
              <a:rPr lang="en-US"/>
              <a:t>Quantity Discounts for the EOQ Model</a:t>
            </a:r>
          </a:p>
        </p:txBody>
      </p:sp>
    </p:spTree>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836613" y="204788"/>
            <a:ext cx="7475537" cy="509587"/>
          </a:xfrm>
          <a:noFill/>
          <a:ln/>
        </p:spPr>
        <p:txBody>
          <a:bodyPr/>
          <a:lstStyle/>
          <a:p>
            <a:r>
              <a:rPr lang="en-US"/>
              <a:t>Example:  Bart’s Barometer Business</a:t>
            </a:r>
          </a:p>
        </p:txBody>
      </p:sp>
      <p:sp>
        <p:nvSpPr>
          <p:cNvPr id="13315" name="Rectangle 3"/>
          <p:cNvSpPr>
            <a:spLocks noGrp="1" noChangeArrowheads="1"/>
          </p:cNvSpPr>
          <p:nvPr>
            <p:ph type="body" idx="1"/>
          </p:nvPr>
        </p:nvSpPr>
        <p:spPr>
          <a:xfrm>
            <a:off x="700088" y="1106488"/>
            <a:ext cx="7896225" cy="3227387"/>
          </a:xfrm>
          <a:noFill/>
          <a:ln/>
        </p:spPr>
        <p:txBody>
          <a:bodyPr/>
          <a:lstStyle/>
          <a:p>
            <a:r>
              <a:rPr lang="en-US">
                <a:solidFill>
                  <a:srgbClr val="66FFFF"/>
                </a:solidFill>
              </a:rPr>
              <a:t>Total Variable Cost Model</a:t>
            </a:r>
          </a:p>
          <a:p>
            <a:pPr>
              <a:buFont typeface="Monotype Sorts" pitchFamily="2" charset="2"/>
              <a:buNone/>
            </a:pPr>
            <a:endParaRPr lang="en-US" sz="1000"/>
          </a:p>
          <a:p>
            <a:pPr>
              <a:buFont typeface="Monotype Sorts" pitchFamily="2" charset="2"/>
              <a:buNone/>
            </a:pPr>
            <a:r>
              <a:rPr lang="en-US"/>
              <a:t>     Total Costs =  (Holding Cost) + (Ordering Cost) </a:t>
            </a:r>
          </a:p>
          <a:p>
            <a:pPr>
              <a:buFont typeface="Monotype Sorts" pitchFamily="2" charset="2"/>
              <a:buNone/>
            </a:pPr>
            <a:r>
              <a:rPr lang="en-US"/>
              <a:t>		      </a:t>
            </a:r>
            <a:r>
              <a:rPr lang="en-US" i="1"/>
              <a:t>TC</a:t>
            </a:r>
            <a:r>
              <a:rPr lang="en-US"/>
              <a:t>  =  [</a:t>
            </a:r>
            <a:r>
              <a:rPr lang="en-US" i="1"/>
              <a:t>C</a:t>
            </a:r>
            <a:r>
              <a:rPr lang="en-US" baseline="-25000"/>
              <a:t>h</a:t>
            </a:r>
            <a:r>
              <a:rPr lang="en-US"/>
              <a:t>(</a:t>
            </a:r>
            <a:r>
              <a:rPr lang="en-US" i="1"/>
              <a:t>Q</a:t>
            </a:r>
            <a:r>
              <a:rPr lang="en-US"/>
              <a:t>/2)] + [</a:t>
            </a:r>
            <a:r>
              <a:rPr lang="en-US" i="1"/>
              <a:t>C</a:t>
            </a:r>
            <a:r>
              <a:rPr lang="en-US" baseline="-25000"/>
              <a:t>o</a:t>
            </a:r>
            <a:r>
              <a:rPr lang="en-US"/>
              <a:t>(</a:t>
            </a:r>
            <a:r>
              <a:rPr lang="en-US" i="1"/>
              <a:t>D</a:t>
            </a:r>
            <a:r>
              <a:rPr lang="en-US"/>
              <a:t>/</a:t>
            </a:r>
            <a:r>
              <a:rPr lang="en-US" i="1"/>
              <a:t>Q</a:t>
            </a:r>
            <a:r>
              <a:rPr lang="en-US"/>
              <a:t>)] </a:t>
            </a:r>
          </a:p>
          <a:p>
            <a:pPr>
              <a:buFont typeface="Monotype Sorts" pitchFamily="2" charset="2"/>
              <a:buNone/>
            </a:pPr>
            <a:r>
              <a:rPr lang="en-US"/>
              <a:t>			 =  [.2(50)(</a:t>
            </a:r>
            <a:r>
              <a:rPr lang="en-US" i="1"/>
              <a:t>Q</a:t>
            </a:r>
            <a:r>
              <a:rPr lang="en-US"/>
              <a:t>/2)] + [80(500/</a:t>
            </a:r>
            <a:r>
              <a:rPr lang="en-US" i="1"/>
              <a:t>Q</a:t>
            </a:r>
            <a:r>
              <a:rPr lang="en-US"/>
              <a:t>)] </a:t>
            </a:r>
          </a:p>
          <a:p>
            <a:pPr>
              <a:buFont typeface="Monotype Sorts" pitchFamily="2" charset="2"/>
              <a:buNone/>
            </a:pPr>
            <a:r>
              <a:rPr lang="en-US"/>
              <a:t>			 =  5</a:t>
            </a:r>
            <a:r>
              <a:rPr lang="en-US" i="1"/>
              <a:t>Q</a:t>
            </a:r>
            <a:r>
              <a:rPr lang="en-US"/>
              <a:t> + (40,000/</a:t>
            </a:r>
            <a:r>
              <a:rPr lang="en-US" i="1"/>
              <a:t>Q</a:t>
            </a:r>
            <a:r>
              <a:rPr lang="en-US"/>
              <a:t>)</a:t>
            </a:r>
          </a:p>
        </p:txBody>
      </p:sp>
    </p:spTree>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830263" y="166688"/>
            <a:ext cx="7475537" cy="585787"/>
          </a:xfrm>
          <a:noFill/>
          <a:ln/>
        </p:spPr>
        <p:txBody>
          <a:bodyPr/>
          <a:lstStyle/>
          <a:p>
            <a:r>
              <a:rPr lang="en-US"/>
              <a:t>Example:  Bart’s Barometer Business</a:t>
            </a:r>
          </a:p>
        </p:txBody>
      </p:sp>
      <p:sp>
        <p:nvSpPr>
          <p:cNvPr id="14618" name="Rectangle 282"/>
          <p:cNvSpPr>
            <a:spLocks noGrp="1" noChangeArrowheads="1"/>
          </p:cNvSpPr>
          <p:nvPr>
            <p:ph type="body" idx="1"/>
          </p:nvPr>
        </p:nvSpPr>
        <p:spPr>
          <a:xfrm>
            <a:off x="700088" y="1106488"/>
            <a:ext cx="7748587" cy="4141787"/>
          </a:xfrm>
          <a:noFill/>
          <a:ln/>
        </p:spPr>
        <p:txBody>
          <a:bodyPr/>
          <a:lstStyle/>
          <a:p>
            <a:r>
              <a:rPr lang="en-US">
                <a:solidFill>
                  <a:srgbClr val="66FFFF"/>
                </a:solidFill>
              </a:rPr>
              <a:t>Optimal Reorder Quantity</a:t>
            </a:r>
          </a:p>
          <a:p>
            <a:pPr>
              <a:buFont typeface="Monotype Sorts" pitchFamily="2" charset="2"/>
              <a:buNone/>
            </a:pPr>
            <a:endParaRPr lang="en-US" sz="1000">
              <a:solidFill>
                <a:srgbClr val="66FFFF"/>
              </a:solidFill>
            </a:endParaRPr>
          </a:p>
          <a:p>
            <a:pPr>
              <a:buFont typeface="Monotype Sorts" pitchFamily="2" charset="2"/>
              <a:buNone/>
            </a:pPr>
            <a:r>
              <a:rPr lang="en-US"/>
              <a:t>        </a:t>
            </a:r>
            <a:r>
              <a:rPr lang="en-US" i="1"/>
              <a:t>Q </a:t>
            </a:r>
            <a:r>
              <a:rPr lang="en-US"/>
              <a:t>* =    2</a:t>
            </a:r>
            <a:r>
              <a:rPr lang="en-US" i="1"/>
              <a:t>DC</a:t>
            </a:r>
            <a:r>
              <a:rPr lang="en-US" baseline="-25000"/>
              <a:t>o </a:t>
            </a:r>
            <a:r>
              <a:rPr lang="en-US"/>
              <a:t>/</a:t>
            </a:r>
            <a:r>
              <a:rPr lang="en-US" i="1"/>
              <a:t>C</a:t>
            </a:r>
            <a:r>
              <a:rPr lang="en-US" baseline="-25000"/>
              <a:t>h</a:t>
            </a:r>
            <a:r>
              <a:rPr lang="en-US"/>
              <a:t>  =     2(500)(80)/10   =  89.44 </a:t>
            </a:r>
            <a:r>
              <a:rPr lang="en-US">
                <a:latin typeface="Symbol" pitchFamily="18" charset="2"/>
              </a:rPr>
              <a:t></a:t>
            </a:r>
            <a:r>
              <a:rPr lang="en-US"/>
              <a:t> 90</a:t>
            </a:r>
          </a:p>
          <a:p>
            <a:pPr>
              <a:buFont typeface="Monotype Sorts" pitchFamily="2" charset="2"/>
              <a:buNone/>
            </a:pPr>
            <a:r>
              <a:rPr lang="en-US" sz="1000"/>
              <a:t>	</a:t>
            </a:r>
          </a:p>
          <a:p>
            <a:r>
              <a:rPr lang="en-US">
                <a:solidFill>
                  <a:srgbClr val="66FFFF"/>
                </a:solidFill>
              </a:rPr>
              <a:t>Optimal Reorder Point</a:t>
            </a:r>
          </a:p>
          <a:p>
            <a:pPr>
              <a:buFont typeface="Monotype Sorts" pitchFamily="2" charset="2"/>
              <a:buNone/>
            </a:pPr>
            <a:r>
              <a:rPr lang="en-US"/>
              <a:t>        Lead time is </a:t>
            </a:r>
            <a:r>
              <a:rPr lang="en-US" i="1"/>
              <a:t>m </a:t>
            </a:r>
            <a:r>
              <a:rPr lang="en-US"/>
              <a:t>= 60 days and daily demand is          </a:t>
            </a:r>
            <a:r>
              <a:rPr lang="en-US" i="1"/>
              <a:t>d</a:t>
            </a:r>
            <a:r>
              <a:rPr lang="en-US"/>
              <a:t> = 500/300 or 1.667.  </a:t>
            </a:r>
          </a:p>
          <a:p>
            <a:pPr>
              <a:buFont typeface="Monotype Sorts" pitchFamily="2" charset="2"/>
              <a:buNone/>
            </a:pPr>
            <a:r>
              <a:rPr lang="en-US"/>
              <a:t>	    Thus the reorder point </a:t>
            </a:r>
            <a:r>
              <a:rPr lang="en-US" i="1"/>
              <a:t>r </a:t>
            </a:r>
            <a:r>
              <a:rPr lang="en-US"/>
              <a:t> = </a:t>
            </a:r>
            <a:r>
              <a:rPr lang="en-US" i="1"/>
              <a:t>dm</a:t>
            </a:r>
            <a:r>
              <a:rPr lang="en-US"/>
              <a:t> = (1.667)(60) = 100.  Bart should reorder 90 barometers when his inventory position reaches 100 (that is 10 on hand and one outstanding order).</a:t>
            </a:r>
          </a:p>
        </p:txBody>
      </p:sp>
      <p:sp>
        <p:nvSpPr>
          <p:cNvPr id="14619" name="Freeform 283"/>
          <p:cNvSpPr>
            <a:spLocks/>
          </p:cNvSpPr>
          <p:nvPr/>
        </p:nvSpPr>
        <p:spPr bwMode="auto">
          <a:xfrm>
            <a:off x="2159000" y="1708150"/>
            <a:ext cx="1449388" cy="458788"/>
          </a:xfrm>
          <a:custGeom>
            <a:avLst/>
            <a:gdLst>
              <a:gd name="T0" fmla="*/ 912 w 913"/>
              <a:gd name="T1" fmla="*/ 0 h 289"/>
              <a:gd name="T2" fmla="*/ 79 w 913"/>
              <a:gd name="T3" fmla="*/ 0 h 289"/>
              <a:gd name="T4" fmla="*/ 79 w 913"/>
              <a:gd name="T5" fmla="*/ 288 h 289"/>
              <a:gd name="T6" fmla="*/ 0 w 913"/>
              <a:gd name="T7" fmla="*/ 192 h 289"/>
              <a:gd name="T8" fmla="*/ 48 w 913"/>
              <a:gd name="T9" fmla="*/ 192 h 289"/>
            </a:gdLst>
            <a:ahLst/>
            <a:cxnLst>
              <a:cxn ang="0">
                <a:pos x="T0" y="T1"/>
              </a:cxn>
              <a:cxn ang="0">
                <a:pos x="T2" y="T3"/>
              </a:cxn>
              <a:cxn ang="0">
                <a:pos x="T4" y="T5"/>
              </a:cxn>
              <a:cxn ang="0">
                <a:pos x="T6" y="T7"/>
              </a:cxn>
              <a:cxn ang="0">
                <a:pos x="T8" y="T9"/>
              </a:cxn>
            </a:cxnLst>
            <a:rect l="0" t="0" r="r" b="b"/>
            <a:pathLst>
              <a:path w="913" h="289">
                <a:moveTo>
                  <a:pt x="912" y="0"/>
                </a:moveTo>
                <a:lnTo>
                  <a:pt x="79" y="0"/>
                </a:lnTo>
                <a:lnTo>
                  <a:pt x="79" y="288"/>
                </a:lnTo>
                <a:lnTo>
                  <a:pt x="0" y="192"/>
                </a:lnTo>
                <a:lnTo>
                  <a:pt x="48" y="192"/>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14620" name="Freeform 284"/>
          <p:cNvSpPr>
            <a:spLocks/>
          </p:cNvSpPr>
          <p:nvPr/>
        </p:nvSpPr>
        <p:spPr bwMode="auto">
          <a:xfrm>
            <a:off x="4095750" y="1708150"/>
            <a:ext cx="2046288" cy="458788"/>
          </a:xfrm>
          <a:custGeom>
            <a:avLst/>
            <a:gdLst>
              <a:gd name="T0" fmla="*/ 1248 w 1249"/>
              <a:gd name="T1" fmla="*/ 0 h 289"/>
              <a:gd name="T2" fmla="*/ 108 w 1249"/>
              <a:gd name="T3" fmla="*/ 0 h 289"/>
              <a:gd name="T4" fmla="*/ 108 w 1249"/>
              <a:gd name="T5" fmla="*/ 288 h 289"/>
              <a:gd name="T6" fmla="*/ 0 w 1249"/>
              <a:gd name="T7" fmla="*/ 192 h 289"/>
              <a:gd name="T8" fmla="*/ 66 w 1249"/>
              <a:gd name="T9" fmla="*/ 192 h 289"/>
            </a:gdLst>
            <a:ahLst/>
            <a:cxnLst>
              <a:cxn ang="0">
                <a:pos x="T0" y="T1"/>
              </a:cxn>
              <a:cxn ang="0">
                <a:pos x="T2" y="T3"/>
              </a:cxn>
              <a:cxn ang="0">
                <a:pos x="T4" y="T5"/>
              </a:cxn>
              <a:cxn ang="0">
                <a:pos x="T6" y="T7"/>
              </a:cxn>
              <a:cxn ang="0">
                <a:pos x="T8" y="T9"/>
              </a:cxn>
            </a:cxnLst>
            <a:rect l="0" t="0" r="r" b="b"/>
            <a:pathLst>
              <a:path w="1249" h="289">
                <a:moveTo>
                  <a:pt x="1248" y="0"/>
                </a:moveTo>
                <a:lnTo>
                  <a:pt x="108" y="0"/>
                </a:lnTo>
                <a:lnTo>
                  <a:pt x="108" y="288"/>
                </a:lnTo>
                <a:lnTo>
                  <a:pt x="0" y="192"/>
                </a:lnTo>
                <a:lnTo>
                  <a:pt x="66" y="192"/>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Tree>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6613" y="204788"/>
            <a:ext cx="7475537" cy="509587"/>
          </a:xfrm>
          <a:noFill/>
          <a:ln/>
        </p:spPr>
        <p:txBody>
          <a:bodyPr/>
          <a:lstStyle/>
          <a:p>
            <a:r>
              <a:rPr lang="en-US"/>
              <a:t>Example:  Bart’s Barometer Business</a:t>
            </a:r>
          </a:p>
        </p:txBody>
      </p:sp>
      <p:sp>
        <p:nvSpPr>
          <p:cNvPr id="15363" name="Rectangle 3"/>
          <p:cNvSpPr>
            <a:spLocks noGrp="1" noChangeArrowheads="1"/>
          </p:cNvSpPr>
          <p:nvPr>
            <p:ph type="body" idx="1"/>
          </p:nvPr>
        </p:nvSpPr>
        <p:spPr>
          <a:xfrm>
            <a:off x="700088" y="1106488"/>
            <a:ext cx="7566025" cy="3162300"/>
          </a:xfrm>
          <a:noFill/>
          <a:ln/>
        </p:spPr>
        <p:txBody>
          <a:bodyPr/>
          <a:lstStyle/>
          <a:p>
            <a:r>
              <a:rPr lang="en-US">
                <a:solidFill>
                  <a:srgbClr val="66FFFF"/>
                </a:solidFill>
              </a:rPr>
              <a:t>Number of Orders Per Year</a:t>
            </a:r>
          </a:p>
          <a:p>
            <a:pPr>
              <a:buFont typeface="Monotype Sorts" pitchFamily="2" charset="2"/>
              <a:buNone/>
            </a:pPr>
            <a:endParaRPr lang="en-US" sz="1000"/>
          </a:p>
          <a:p>
            <a:pPr>
              <a:buFont typeface="Monotype Sorts" pitchFamily="2" charset="2"/>
              <a:buNone/>
            </a:pPr>
            <a:r>
              <a:rPr lang="en-US"/>
              <a:t>	Number of reorder times per year = (500/90) = 5.56 or once every (300/5.56) = 54 working days (about every 9 weeks).</a:t>
            </a:r>
          </a:p>
          <a:p>
            <a:pPr>
              <a:buFont typeface="Monotype Sorts" pitchFamily="2" charset="2"/>
              <a:buNone/>
            </a:pPr>
            <a:endParaRPr lang="en-US" sz="1000"/>
          </a:p>
          <a:p>
            <a:r>
              <a:rPr lang="en-US">
                <a:solidFill>
                  <a:srgbClr val="66FFFF"/>
                </a:solidFill>
              </a:rPr>
              <a:t>Total Annual Variable Cost</a:t>
            </a:r>
          </a:p>
          <a:p>
            <a:pPr>
              <a:buFont typeface="Monotype Sorts" pitchFamily="2" charset="2"/>
              <a:buNone/>
            </a:pPr>
            <a:endParaRPr lang="en-US" sz="1000"/>
          </a:p>
          <a:p>
            <a:pPr>
              <a:buFont typeface="Monotype Sorts" pitchFamily="2" charset="2"/>
              <a:buNone/>
            </a:pPr>
            <a:r>
              <a:rPr lang="en-US"/>
              <a:t>		</a:t>
            </a:r>
            <a:r>
              <a:rPr lang="en-US" i="1"/>
              <a:t>TC</a:t>
            </a:r>
            <a:r>
              <a:rPr lang="en-US"/>
              <a:t> = 5(90) + (40,000/90) = 450 + 444 = $894</a:t>
            </a:r>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ChangeArrowheads="1"/>
          </p:cNvSpPr>
          <p:nvPr/>
        </p:nvSpPr>
        <p:spPr bwMode="auto">
          <a:xfrm>
            <a:off x="836613" y="204788"/>
            <a:ext cx="7475537" cy="50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rPr>
              <a:t>Sensitivity Analysis for the EOQ Model</a:t>
            </a:r>
          </a:p>
        </p:txBody>
      </p:sp>
      <p:sp>
        <p:nvSpPr>
          <p:cNvPr id="169988" name="Rectangle 4"/>
          <p:cNvSpPr>
            <a:spLocks noChangeArrowheads="1"/>
          </p:cNvSpPr>
          <p:nvPr/>
        </p:nvSpPr>
        <p:spPr bwMode="auto">
          <a:xfrm>
            <a:off x="700088" y="1106488"/>
            <a:ext cx="7566025" cy="4141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rPr>
              <a:t>Optimal Order Quantities for Several Costs</a:t>
            </a:r>
            <a:endParaRPr lang="en-US" sz="2400">
              <a:effectLst>
                <a:outerShdw blurRad="38100" dist="38100" dir="2700000" algn="tl">
                  <a:srgbClr val="000000"/>
                </a:outerShdw>
              </a:effectLst>
            </a:endParaRPr>
          </a:p>
        </p:txBody>
      </p:sp>
      <p:graphicFrame>
        <p:nvGraphicFramePr>
          <p:cNvPr id="169989" name="Group 5"/>
          <p:cNvGraphicFramePr>
            <a:graphicFrameLocks noGrp="1"/>
          </p:cNvGraphicFramePr>
          <p:nvPr/>
        </p:nvGraphicFramePr>
        <p:xfrm>
          <a:off x="812800" y="1803400"/>
          <a:ext cx="8013700" cy="3289300"/>
        </p:xfrm>
        <a:graphic>
          <a:graphicData uri="http://schemas.openxmlformats.org/drawingml/2006/table">
            <a:tbl>
              <a:tblPr/>
              <a:tblGrid>
                <a:gridCol w="2041525"/>
                <a:gridCol w="1252538"/>
                <a:gridCol w="1468437"/>
                <a:gridCol w="1409700"/>
                <a:gridCol w="1841500"/>
              </a:tblGrid>
              <a:tr h="406400">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Possible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Possible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Optimal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Projected Total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r>
              <a:tr h="419100">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Inventory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Cost Per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Order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gridSpan="2">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Annual Cost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tr>
              <a:tr h="431800">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sng" strike="noStrike" cap="none" normalizeH="0" baseline="0" smtClean="0">
                          <a:ln>
                            <a:noFill/>
                          </a:ln>
                          <a:solidFill>
                            <a:schemeClr val="tx1"/>
                          </a:solidFill>
                          <a:effectLst>
                            <a:outerShdw blurRad="38100" dist="38100" dir="2700000" algn="tl">
                              <a:srgbClr val="000000"/>
                            </a:outerShdw>
                          </a:effectLst>
                          <a:latin typeface="Book Antiqua" pitchFamily="18" charset="0"/>
                        </a:rPr>
                        <a:t>Holding Cost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sng" strike="noStrike" cap="none" normalizeH="0" baseline="0" smtClean="0">
                          <a:ln>
                            <a:noFill/>
                          </a:ln>
                          <a:solidFill>
                            <a:schemeClr val="tx1"/>
                          </a:solidFill>
                          <a:effectLst>
                            <a:outerShdw blurRad="38100" dist="38100" dir="2700000" algn="tl">
                              <a:srgbClr val="000000"/>
                            </a:outerShdw>
                          </a:effectLst>
                          <a:latin typeface="Book Antiqua" pitchFamily="18" charset="0"/>
                        </a:rPr>
                        <a:t>Order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sng" strike="noStrike" cap="none" normalizeH="0" baseline="0" smtClean="0">
                          <a:ln>
                            <a:noFill/>
                          </a:ln>
                          <a:solidFill>
                            <a:schemeClr val="tx1"/>
                          </a:solidFill>
                          <a:effectLst>
                            <a:outerShdw blurRad="38100" dist="38100" dir="2700000" algn="tl">
                              <a:srgbClr val="000000"/>
                            </a:outerShdw>
                          </a:effectLst>
                          <a:latin typeface="Book Antiqua" pitchFamily="18" charset="0"/>
                        </a:rPr>
                        <a:t>Qnty. (Q*)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sng" strike="noStrike" cap="none" normalizeH="0" baseline="0" smtClean="0">
                          <a:ln>
                            <a:noFill/>
                          </a:ln>
                          <a:solidFill>
                            <a:schemeClr val="tx1"/>
                          </a:solidFill>
                          <a:effectLst>
                            <a:outerShdw blurRad="38100" dist="38100" dir="2700000" algn="tl">
                              <a:srgbClr val="000000"/>
                            </a:outerShdw>
                          </a:effectLst>
                          <a:latin typeface="Book Antiqua" pitchFamily="18" charset="0"/>
                        </a:rPr>
                        <a:t>Using Q*</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sng" strike="noStrike" cap="none" normalizeH="0" baseline="0" smtClean="0">
                          <a:ln>
                            <a:noFill/>
                          </a:ln>
                          <a:solidFill>
                            <a:schemeClr val="tx1"/>
                          </a:solidFill>
                          <a:effectLst>
                            <a:outerShdw blurRad="38100" dist="38100" dir="2700000" algn="tl">
                              <a:srgbClr val="000000"/>
                            </a:outerShdw>
                          </a:effectLst>
                          <a:latin typeface="Book Antiqua" pitchFamily="18" charset="0"/>
                        </a:rPr>
                        <a:t>Using Q = 90</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508000">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91 units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$822</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$822</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508000">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85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97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875</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877</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508000">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83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908</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912</a:t>
                      </a: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508000">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85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88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967</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rgbClr val="66FFFF"/>
                        </a:buClr>
                        <a:buSzPct val="75000"/>
                        <a:buFont typeface="Monotype Sorts" pitchFamily="2" charset="2"/>
                        <a:buNone/>
                        <a:tabLst/>
                      </a:pPr>
                      <a:r>
                        <a:rPr kumimoji="0" lang="en-US" sz="2200" b="0" i="0" u="none" strike="noStrike" cap="none" normalizeH="0" baseline="0" smtClean="0">
                          <a:ln>
                            <a:noFill/>
                          </a:ln>
                          <a:solidFill>
                            <a:schemeClr val="tx1"/>
                          </a:solidFill>
                          <a:effectLst>
                            <a:outerShdw blurRad="38100" dist="38100" dir="2700000" algn="tl">
                              <a:srgbClr val="000000"/>
                            </a:outerShdw>
                          </a:effectLst>
                          <a:latin typeface="Book Antiqua" pitchFamily="18" charset="0"/>
                        </a:rPr>
                        <a:t>  967</a:t>
                      </a: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1026"/>
          <p:cNvSpPr>
            <a:spLocks noGrp="1" noChangeArrowheads="1"/>
          </p:cNvSpPr>
          <p:nvPr>
            <p:ph type="title"/>
          </p:nvPr>
        </p:nvSpPr>
        <p:spPr/>
        <p:txBody>
          <a:bodyPr/>
          <a:lstStyle/>
          <a:p>
            <a:r>
              <a:rPr lang="en-US"/>
              <a:t>Example:  Bart’s Barometer Business</a:t>
            </a:r>
          </a:p>
        </p:txBody>
      </p:sp>
      <p:sp>
        <p:nvSpPr>
          <p:cNvPr id="137219" name="Rectangle 1027"/>
          <p:cNvSpPr>
            <a:spLocks noGrp="1" noChangeArrowheads="1"/>
          </p:cNvSpPr>
          <p:nvPr>
            <p:ph type="body" idx="1"/>
          </p:nvPr>
        </p:nvSpPr>
        <p:spPr>
          <a:xfrm>
            <a:off x="687388" y="1104900"/>
            <a:ext cx="7924800" cy="2763838"/>
          </a:xfrm>
        </p:spPr>
        <p:txBody>
          <a:bodyPr/>
          <a:lstStyle/>
          <a:p>
            <a:pPr>
              <a:buFont typeface="Monotype Sorts" pitchFamily="2" charset="2"/>
              <a:buNone/>
            </a:pPr>
            <a:r>
              <a:rPr lang="en-US"/>
              <a:t>		We’ll now use a spreadsheet to implement</a:t>
            </a:r>
          </a:p>
          <a:p>
            <a:pPr>
              <a:buFont typeface="Monotype Sorts" pitchFamily="2" charset="2"/>
              <a:buNone/>
            </a:pPr>
            <a:r>
              <a:rPr lang="en-US"/>
              <a:t>	the Economic Order Quantity model.  We’ll confirm</a:t>
            </a:r>
          </a:p>
          <a:p>
            <a:pPr>
              <a:buFont typeface="Monotype Sorts" pitchFamily="2" charset="2"/>
              <a:buNone/>
            </a:pPr>
            <a:r>
              <a:rPr lang="en-US"/>
              <a:t>	our earlier calculations for Bart’s problem and</a:t>
            </a:r>
          </a:p>
          <a:p>
            <a:pPr>
              <a:buFont typeface="Monotype Sorts" pitchFamily="2" charset="2"/>
              <a:buNone/>
            </a:pPr>
            <a:r>
              <a:rPr lang="en-US"/>
              <a:t>	perform some sensitivity analysis.</a:t>
            </a:r>
          </a:p>
          <a:p>
            <a:pPr>
              <a:buFont typeface="Monotype Sorts" pitchFamily="2" charset="2"/>
              <a:buNone/>
            </a:pPr>
            <a:r>
              <a:rPr lang="en-US"/>
              <a:t>		This spreadsheet can be modified to accommodate</a:t>
            </a:r>
          </a:p>
          <a:p>
            <a:pPr>
              <a:buFont typeface="Monotype Sorts" pitchFamily="2" charset="2"/>
              <a:buNone/>
            </a:pPr>
            <a:r>
              <a:rPr lang="en-US"/>
              <a:t>	other inventory models presented in this chapter.</a:t>
            </a:r>
          </a:p>
        </p:txBody>
      </p:sp>
    </p:spTree>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a:t>Example:  Bart’s Barometer Business</a:t>
            </a:r>
          </a:p>
        </p:txBody>
      </p:sp>
      <p:sp>
        <p:nvSpPr>
          <p:cNvPr id="133123" name="Rectangle 3"/>
          <p:cNvSpPr>
            <a:spLocks noGrp="1" noChangeArrowheads="1"/>
          </p:cNvSpPr>
          <p:nvPr>
            <p:ph type="body" idx="1"/>
          </p:nvPr>
        </p:nvSpPr>
        <p:spPr>
          <a:xfrm>
            <a:off x="700088" y="1104900"/>
            <a:ext cx="5670550" cy="612775"/>
          </a:xfrm>
        </p:spPr>
        <p:txBody>
          <a:bodyPr/>
          <a:lstStyle/>
          <a:p>
            <a:r>
              <a:rPr lang="en-US">
                <a:solidFill>
                  <a:srgbClr val="66FFFF"/>
                </a:solidFill>
              </a:rPr>
              <a:t>Partial Spreadsheet with Input Data</a:t>
            </a:r>
          </a:p>
        </p:txBody>
      </p:sp>
      <p:pic>
        <p:nvPicPr>
          <p:cNvPr id="133153"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2300" y="1630363"/>
            <a:ext cx="5484813" cy="310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n-US"/>
              <a:t>Example:  Bart’s Barometer Business</a:t>
            </a:r>
          </a:p>
        </p:txBody>
      </p:sp>
      <p:sp>
        <p:nvSpPr>
          <p:cNvPr id="134147" name="Rectangle 3"/>
          <p:cNvSpPr>
            <a:spLocks noGrp="1" noChangeArrowheads="1"/>
          </p:cNvSpPr>
          <p:nvPr>
            <p:ph type="body" idx="1"/>
          </p:nvPr>
        </p:nvSpPr>
        <p:spPr>
          <a:xfrm>
            <a:off x="698500" y="1104900"/>
            <a:ext cx="7886700" cy="457200"/>
          </a:xfrm>
        </p:spPr>
        <p:txBody>
          <a:bodyPr/>
          <a:lstStyle/>
          <a:p>
            <a:r>
              <a:rPr lang="en-US">
                <a:solidFill>
                  <a:srgbClr val="66FFFF"/>
                </a:solidFill>
              </a:rPr>
              <a:t>Partial Spreadsheet Showing Formulas for Output</a:t>
            </a:r>
          </a:p>
        </p:txBody>
      </p:sp>
      <p:pic>
        <p:nvPicPr>
          <p:cNvPr id="134175"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275" y="1604963"/>
            <a:ext cx="7804150" cy="474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4151" name="Rectangle 7"/>
          <p:cNvSpPr>
            <a:spLocks noChangeArrowheads="1"/>
          </p:cNvSpPr>
          <p:nvPr/>
        </p:nvSpPr>
        <p:spPr bwMode="auto">
          <a:xfrm>
            <a:off x="6324600" y="2178050"/>
            <a:ext cx="2209800" cy="304800"/>
          </a:xfrm>
          <a:prstGeom prst="rect">
            <a:avLst/>
          </a:prstGeom>
          <a:noFill/>
          <a:ln w="38100">
            <a:solidFill>
              <a:srgbClr val="8CF4EA"/>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n-US"/>
              <a:t>Example:  Bart’s Barometer Business</a:t>
            </a:r>
          </a:p>
        </p:txBody>
      </p:sp>
      <p:sp>
        <p:nvSpPr>
          <p:cNvPr id="135171" name="Rectangle 3"/>
          <p:cNvSpPr>
            <a:spLocks noGrp="1" noChangeArrowheads="1"/>
          </p:cNvSpPr>
          <p:nvPr>
            <p:ph type="body" idx="1"/>
          </p:nvPr>
        </p:nvSpPr>
        <p:spPr>
          <a:xfrm>
            <a:off x="700088" y="1104900"/>
            <a:ext cx="5889625" cy="473075"/>
          </a:xfrm>
        </p:spPr>
        <p:txBody>
          <a:bodyPr/>
          <a:lstStyle/>
          <a:p>
            <a:r>
              <a:rPr lang="en-US">
                <a:solidFill>
                  <a:srgbClr val="66FFFF"/>
                </a:solidFill>
              </a:rPr>
              <a:t>Partial Spreadsheet Showing Output</a:t>
            </a:r>
          </a:p>
        </p:txBody>
      </p:sp>
      <p:pic>
        <p:nvPicPr>
          <p:cNvPr id="135201"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3275" y="1604963"/>
            <a:ext cx="7804150" cy="474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5202" name="Rectangle 34"/>
          <p:cNvSpPr>
            <a:spLocks noChangeArrowheads="1"/>
          </p:cNvSpPr>
          <p:nvPr/>
        </p:nvSpPr>
        <p:spPr bwMode="auto">
          <a:xfrm>
            <a:off x="6324600" y="2178050"/>
            <a:ext cx="2209800" cy="304800"/>
          </a:xfrm>
          <a:prstGeom prst="rect">
            <a:avLst/>
          </a:prstGeom>
          <a:noFill/>
          <a:ln w="38100">
            <a:solidFill>
              <a:srgbClr val="8CF4EA"/>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a:t>Example:  Bart’s Barometer Business</a:t>
            </a:r>
          </a:p>
        </p:txBody>
      </p:sp>
      <p:sp>
        <p:nvSpPr>
          <p:cNvPr id="136195" name="Rectangle 3"/>
          <p:cNvSpPr>
            <a:spLocks noGrp="1" noChangeArrowheads="1"/>
          </p:cNvSpPr>
          <p:nvPr>
            <p:ph type="body" idx="1"/>
          </p:nvPr>
        </p:nvSpPr>
        <p:spPr>
          <a:xfrm>
            <a:off x="698500" y="1104900"/>
            <a:ext cx="7886700" cy="3352800"/>
          </a:xfrm>
        </p:spPr>
        <p:txBody>
          <a:bodyPr/>
          <a:lstStyle/>
          <a:p>
            <a:r>
              <a:rPr lang="en-US">
                <a:solidFill>
                  <a:srgbClr val="66FFFF"/>
                </a:solidFill>
              </a:rPr>
              <a:t>Summary of Spreadsheet Results</a:t>
            </a:r>
          </a:p>
          <a:p>
            <a:pPr lvl="1"/>
            <a:r>
              <a:rPr lang="en-US"/>
              <a:t>A 16.15% negative deviation from the EOQ  resulted in only a 1.55% increase in the Total Annual Cost.</a:t>
            </a:r>
          </a:p>
          <a:p>
            <a:pPr lvl="1"/>
            <a:r>
              <a:rPr lang="en-US"/>
              <a:t>Annual Holding Cost and Annual Ordering Cost are no longer equal.</a:t>
            </a:r>
          </a:p>
          <a:p>
            <a:pPr lvl="1"/>
            <a:r>
              <a:rPr lang="en-US"/>
              <a:t>The Reorder Point is not affected, in this model, by a change in the Order Quantity.</a:t>
            </a:r>
          </a:p>
        </p:txBody>
      </p:sp>
    </p:spTree>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836613" y="204788"/>
            <a:ext cx="7475537" cy="509587"/>
          </a:xfrm>
          <a:noFill/>
          <a:ln/>
        </p:spPr>
        <p:txBody>
          <a:bodyPr/>
          <a:lstStyle/>
          <a:p>
            <a:r>
              <a:rPr lang="en-US"/>
              <a:t>Economic Production Lot Size</a:t>
            </a:r>
          </a:p>
        </p:txBody>
      </p:sp>
      <p:sp>
        <p:nvSpPr>
          <p:cNvPr id="16387" name="Rectangle 3"/>
          <p:cNvSpPr>
            <a:spLocks noGrp="1" noChangeArrowheads="1"/>
          </p:cNvSpPr>
          <p:nvPr>
            <p:ph type="body" idx="1"/>
          </p:nvPr>
        </p:nvSpPr>
        <p:spPr>
          <a:xfrm>
            <a:off x="698500" y="1104900"/>
            <a:ext cx="7886700" cy="4495800"/>
          </a:xfrm>
          <a:noFill/>
          <a:ln/>
        </p:spPr>
        <p:txBody>
          <a:bodyPr/>
          <a:lstStyle/>
          <a:p>
            <a:r>
              <a:rPr lang="en-US"/>
              <a:t>The </a:t>
            </a:r>
            <a:r>
              <a:rPr lang="en-US" u="sng"/>
              <a:t>economic production lot size model</a:t>
            </a:r>
            <a:r>
              <a:rPr lang="en-US"/>
              <a:t> is a variation of the basic EOQ model.  </a:t>
            </a:r>
          </a:p>
          <a:p>
            <a:r>
              <a:rPr lang="en-US"/>
              <a:t>A </a:t>
            </a:r>
            <a:r>
              <a:rPr lang="en-US" u="sng"/>
              <a:t>replenishment order</a:t>
            </a:r>
            <a:r>
              <a:rPr lang="en-US"/>
              <a:t> is not received in one lump sum as it is in the basic EOQ model.  </a:t>
            </a:r>
          </a:p>
          <a:p>
            <a:r>
              <a:rPr lang="en-US"/>
              <a:t>Inventory is replenished gradually as the order is produced (which requires the production rate to be greater than the demand rate).  </a:t>
            </a:r>
          </a:p>
          <a:p>
            <a:r>
              <a:rPr lang="en-US"/>
              <a:t>This model's variable costs are annual holding cost and annual set-up cost (equivalent to ordering cost).  </a:t>
            </a:r>
          </a:p>
          <a:p>
            <a:r>
              <a:rPr lang="en-US"/>
              <a:t>For the optimal lot size, annual holding and set-up costs are equal.</a:t>
            </a:r>
          </a:p>
        </p:txBody>
      </p:sp>
    </p:spTree>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830263" y="115888"/>
            <a:ext cx="7475537" cy="681037"/>
          </a:xfrm>
          <a:noFill/>
          <a:ln/>
        </p:spPr>
        <p:txBody>
          <a:bodyPr/>
          <a:lstStyle/>
          <a:p>
            <a:r>
              <a:rPr lang="en-US"/>
              <a:t>Inventory Models</a:t>
            </a:r>
          </a:p>
        </p:txBody>
      </p:sp>
      <p:sp>
        <p:nvSpPr>
          <p:cNvPr id="6147" name="Rectangle 3"/>
          <p:cNvSpPr>
            <a:spLocks noGrp="1" noChangeArrowheads="1"/>
          </p:cNvSpPr>
          <p:nvPr>
            <p:ph type="body" idx="1"/>
          </p:nvPr>
        </p:nvSpPr>
        <p:spPr>
          <a:xfrm>
            <a:off x="700088" y="1106488"/>
            <a:ext cx="7566025" cy="3043237"/>
          </a:xfrm>
          <a:noFill/>
          <a:ln/>
        </p:spPr>
        <p:txBody>
          <a:bodyPr/>
          <a:lstStyle/>
          <a:p>
            <a:r>
              <a:rPr lang="en-US"/>
              <a:t>The study of </a:t>
            </a:r>
            <a:r>
              <a:rPr lang="en-US" u="sng"/>
              <a:t>inventory models</a:t>
            </a:r>
            <a:r>
              <a:rPr lang="en-US"/>
              <a:t> is concerned with two basic questions:</a:t>
            </a:r>
          </a:p>
          <a:p>
            <a:pPr lvl="1"/>
            <a:r>
              <a:rPr lang="en-US" u="sng"/>
              <a:t>How much</a:t>
            </a:r>
            <a:r>
              <a:rPr lang="en-US"/>
              <a:t> should be ordered each time</a:t>
            </a:r>
          </a:p>
          <a:p>
            <a:pPr lvl="1"/>
            <a:r>
              <a:rPr lang="en-US" u="sng"/>
              <a:t>When</a:t>
            </a:r>
            <a:r>
              <a:rPr lang="en-US"/>
              <a:t> should the reordering occur  </a:t>
            </a:r>
          </a:p>
          <a:p>
            <a:r>
              <a:rPr lang="en-US"/>
              <a:t>The objective is to </a:t>
            </a:r>
            <a:r>
              <a:rPr lang="en-US" u="sng"/>
              <a:t>minimize total variable cost</a:t>
            </a:r>
            <a:r>
              <a:rPr lang="en-US"/>
              <a:t> over a specified time period (assumed to be annual in the following review).</a:t>
            </a:r>
          </a:p>
        </p:txBody>
      </p:sp>
    </p:spTree>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ln/>
        </p:spPr>
        <p:txBody>
          <a:bodyPr/>
          <a:lstStyle/>
          <a:p>
            <a:r>
              <a:rPr lang="en-US"/>
              <a:t>Economic Production Lot Size</a:t>
            </a:r>
          </a:p>
        </p:txBody>
      </p:sp>
      <p:sp>
        <p:nvSpPr>
          <p:cNvPr id="17411" name="Rectangle 3"/>
          <p:cNvSpPr>
            <a:spLocks noGrp="1" noChangeArrowheads="1"/>
          </p:cNvSpPr>
          <p:nvPr>
            <p:ph type="body" idx="1"/>
          </p:nvPr>
        </p:nvSpPr>
        <p:spPr>
          <a:xfrm>
            <a:off x="698500" y="1130300"/>
            <a:ext cx="7886700" cy="4343400"/>
          </a:xfrm>
          <a:noFill/>
          <a:ln/>
        </p:spPr>
        <p:txBody>
          <a:bodyPr/>
          <a:lstStyle/>
          <a:p>
            <a:pPr>
              <a:lnSpc>
                <a:spcPct val="90000"/>
              </a:lnSpc>
            </a:pPr>
            <a:r>
              <a:rPr lang="en-US">
                <a:solidFill>
                  <a:srgbClr val="66FFFF"/>
                </a:solidFill>
              </a:rPr>
              <a:t>Assumptions</a:t>
            </a:r>
          </a:p>
          <a:p>
            <a:pPr lvl="1">
              <a:lnSpc>
                <a:spcPct val="90000"/>
              </a:lnSpc>
            </a:pPr>
            <a:r>
              <a:rPr lang="en-US"/>
              <a:t>Demand occurs at a constant rate of </a:t>
            </a:r>
            <a:r>
              <a:rPr lang="en-US" i="1"/>
              <a:t>D</a:t>
            </a:r>
            <a:r>
              <a:rPr lang="en-US"/>
              <a:t> items per year or </a:t>
            </a:r>
            <a:r>
              <a:rPr lang="en-US" i="1"/>
              <a:t>d</a:t>
            </a:r>
            <a:r>
              <a:rPr lang="en-US"/>
              <a:t> items per day.</a:t>
            </a:r>
          </a:p>
          <a:p>
            <a:pPr lvl="1">
              <a:lnSpc>
                <a:spcPct val="90000"/>
              </a:lnSpc>
            </a:pPr>
            <a:r>
              <a:rPr lang="en-US"/>
              <a:t>Production rate is </a:t>
            </a:r>
            <a:r>
              <a:rPr lang="en-US" i="1"/>
              <a:t>P</a:t>
            </a:r>
            <a:r>
              <a:rPr lang="en-US"/>
              <a:t> items per year or </a:t>
            </a:r>
            <a:r>
              <a:rPr lang="en-US" i="1"/>
              <a:t>p</a:t>
            </a:r>
            <a:r>
              <a:rPr lang="en-US"/>
              <a:t> items per day (and </a:t>
            </a:r>
            <a:r>
              <a:rPr lang="en-US" i="1"/>
              <a:t>P</a:t>
            </a:r>
            <a:r>
              <a:rPr lang="en-US" sz="1200" i="1"/>
              <a:t> </a:t>
            </a:r>
            <a:r>
              <a:rPr lang="en-US" i="1"/>
              <a:t> </a:t>
            </a:r>
            <a:r>
              <a:rPr lang="en-US"/>
              <a:t>&gt; </a:t>
            </a:r>
            <a:r>
              <a:rPr lang="en-US" i="1"/>
              <a:t>D</a:t>
            </a:r>
            <a:r>
              <a:rPr lang="en-US"/>
              <a:t>, </a:t>
            </a:r>
            <a:r>
              <a:rPr lang="en-US" i="1"/>
              <a:t> p</a:t>
            </a:r>
            <a:r>
              <a:rPr lang="en-US" sz="1200" i="1"/>
              <a:t> </a:t>
            </a:r>
            <a:r>
              <a:rPr lang="en-US" i="1"/>
              <a:t> </a:t>
            </a:r>
            <a:r>
              <a:rPr lang="en-US"/>
              <a:t>&gt; </a:t>
            </a:r>
            <a:r>
              <a:rPr lang="en-US" i="1"/>
              <a:t>d </a:t>
            </a:r>
            <a:r>
              <a:rPr lang="en-US"/>
              <a:t>).</a:t>
            </a:r>
          </a:p>
          <a:p>
            <a:pPr lvl="1">
              <a:lnSpc>
                <a:spcPct val="90000"/>
              </a:lnSpc>
            </a:pPr>
            <a:r>
              <a:rPr lang="en-US"/>
              <a:t>Set-up cost:  $</a:t>
            </a:r>
            <a:r>
              <a:rPr lang="en-US" i="1"/>
              <a:t>C</a:t>
            </a:r>
            <a:r>
              <a:rPr lang="en-US" baseline="-25000"/>
              <a:t>o</a:t>
            </a:r>
            <a:r>
              <a:rPr lang="en-US"/>
              <a:t> per run.</a:t>
            </a:r>
          </a:p>
          <a:p>
            <a:pPr lvl="1">
              <a:lnSpc>
                <a:spcPct val="90000"/>
              </a:lnSpc>
            </a:pPr>
            <a:r>
              <a:rPr lang="en-US"/>
              <a:t>Holding cost:  $</a:t>
            </a:r>
            <a:r>
              <a:rPr lang="en-US" i="1"/>
              <a:t>C</a:t>
            </a:r>
            <a:r>
              <a:rPr lang="en-US" baseline="-25000"/>
              <a:t>h</a:t>
            </a:r>
            <a:r>
              <a:rPr lang="en-US"/>
              <a:t> per item in inventory per year.</a:t>
            </a:r>
          </a:p>
          <a:p>
            <a:pPr lvl="1">
              <a:lnSpc>
                <a:spcPct val="90000"/>
              </a:lnSpc>
            </a:pPr>
            <a:r>
              <a:rPr lang="en-US"/>
              <a:t>Purchase cost per unit is constant (no quantity discount).</a:t>
            </a:r>
          </a:p>
          <a:p>
            <a:pPr lvl="1">
              <a:lnSpc>
                <a:spcPct val="90000"/>
              </a:lnSpc>
            </a:pPr>
            <a:r>
              <a:rPr lang="en-US"/>
              <a:t>Set-up time (lead time) is constant.</a:t>
            </a:r>
          </a:p>
          <a:p>
            <a:pPr lvl="1">
              <a:lnSpc>
                <a:spcPct val="90000"/>
              </a:lnSpc>
            </a:pPr>
            <a:r>
              <a:rPr lang="en-US"/>
              <a:t>Planned shortages are not permitted.</a:t>
            </a:r>
          </a:p>
        </p:txBody>
      </p:sp>
    </p:spTree>
  </p:cSld>
  <p:clrMapOvr>
    <a:masterClrMapping/>
  </p:clrMapOvr>
  <p:transition>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p:spPr>
        <p:txBody>
          <a:bodyPr/>
          <a:lstStyle/>
          <a:p>
            <a:r>
              <a:rPr lang="en-US"/>
              <a:t>Economic Production Lot Size</a:t>
            </a:r>
          </a:p>
        </p:txBody>
      </p:sp>
      <p:sp>
        <p:nvSpPr>
          <p:cNvPr id="18435" name="Rectangle 3"/>
          <p:cNvSpPr>
            <a:spLocks noGrp="1" noChangeArrowheads="1"/>
          </p:cNvSpPr>
          <p:nvPr>
            <p:ph type="body" idx="1"/>
          </p:nvPr>
        </p:nvSpPr>
        <p:spPr>
          <a:xfrm>
            <a:off x="700088" y="1104900"/>
            <a:ext cx="8443912" cy="4148138"/>
          </a:xfrm>
          <a:noFill/>
          <a:ln/>
        </p:spPr>
        <p:txBody>
          <a:bodyPr/>
          <a:lstStyle/>
          <a:p>
            <a:r>
              <a:rPr lang="en-US">
                <a:solidFill>
                  <a:srgbClr val="66FFFF"/>
                </a:solidFill>
              </a:rPr>
              <a:t>Formulas</a:t>
            </a:r>
          </a:p>
          <a:p>
            <a:pPr lvl="1">
              <a:buFontTx/>
              <a:buNone/>
            </a:pPr>
            <a:r>
              <a:rPr lang="en-US" sz="1000"/>
              <a:t>    </a:t>
            </a:r>
          </a:p>
          <a:p>
            <a:pPr lvl="1">
              <a:lnSpc>
                <a:spcPct val="130000"/>
              </a:lnSpc>
            </a:pPr>
            <a:r>
              <a:rPr lang="en-US"/>
              <a:t>Optimal production lot-size:  </a:t>
            </a:r>
          </a:p>
          <a:p>
            <a:pPr lvl="1">
              <a:lnSpc>
                <a:spcPct val="130000"/>
              </a:lnSpc>
              <a:buFontTx/>
              <a:buNone/>
            </a:pPr>
            <a:r>
              <a:rPr lang="en-US" i="1"/>
              <a:t>			   Q </a:t>
            </a:r>
            <a:r>
              <a:rPr lang="en-US"/>
              <a:t>* =    2</a:t>
            </a:r>
            <a:r>
              <a:rPr lang="en-US" i="1"/>
              <a:t>DC</a:t>
            </a:r>
            <a:r>
              <a:rPr lang="en-US" baseline="-25000"/>
              <a:t>o </a:t>
            </a:r>
            <a:r>
              <a:rPr lang="en-US"/>
              <a:t>/[(1-</a:t>
            </a:r>
            <a:r>
              <a:rPr lang="en-US" i="1"/>
              <a:t>D</a:t>
            </a:r>
            <a:r>
              <a:rPr lang="en-US"/>
              <a:t>/</a:t>
            </a:r>
            <a:r>
              <a:rPr lang="en-US" i="1"/>
              <a:t>P </a:t>
            </a:r>
            <a:r>
              <a:rPr lang="en-US"/>
              <a:t>)</a:t>
            </a:r>
            <a:r>
              <a:rPr lang="en-US" i="1"/>
              <a:t>C</a:t>
            </a:r>
            <a:r>
              <a:rPr lang="en-US" baseline="-25000"/>
              <a:t>h</a:t>
            </a:r>
            <a:r>
              <a:rPr lang="en-US"/>
              <a:t>]</a:t>
            </a:r>
          </a:p>
          <a:p>
            <a:pPr lvl="1">
              <a:lnSpc>
                <a:spcPct val="70000"/>
              </a:lnSpc>
              <a:buFontTx/>
              <a:buNone/>
            </a:pPr>
            <a:endParaRPr lang="en-US" sz="1000"/>
          </a:p>
          <a:p>
            <a:pPr lvl="1">
              <a:lnSpc>
                <a:spcPct val="70000"/>
              </a:lnSpc>
            </a:pPr>
            <a:r>
              <a:rPr lang="en-US"/>
              <a:t>Number of production runs per year:  </a:t>
            </a:r>
            <a:r>
              <a:rPr lang="en-US" i="1"/>
              <a:t>D</a:t>
            </a:r>
            <a:r>
              <a:rPr lang="en-US"/>
              <a:t>/</a:t>
            </a:r>
            <a:r>
              <a:rPr lang="en-US" i="1"/>
              <a:t>Q </a:t>
            </a:r>
            <a:r>
              <a:rPr lang="en-US"/>
              <a:t>*</a:t>
            </a:r>
          </a:p>
          <a:p>
            <a:pPr>
              <a:buFont typeface="Monotype Sorts" pitchFamily="2" charset="2"/>
              <a:buNone/>
            </a:pPr>
            <a:endParaRPr lang="en-US" sz="1000"/>
          </a:p>
          <a:p>
            <a:pPr lvl="1"/>
            <a:r>
              <a:rPr lang="en-US"/>
              <a:t>Time between set-ups (cycle time):  </a:t>
            </a:r>
            <a:r>
              <a:rPr lang="en-US" i="1"/>
              <a:t>Q </a:t>
            </a:r>
            <a:r>
              <a:rPr lang="en-US"/>
              <a:t>*/</a:t>
            </a:r>
            <a:r>
              <a:rPr lang="en-US" i="1"/>
              <a:t>D</a:t>
            </a:r>
            <a:r>
              <a:rPr lang="en-US"/>
              <a:t> years</a:t>
            </a:r>
          </a:p>
          <a:p>
            <a:pPr>
              <a:buFont typeface="Monotype Sorts" pitchFamily="2" charset="2"/>
              <a:buNone/>
            </a:pPr>
            <a:endParaRPr lang="en-US" sz="1000"/>
          </a:p>
          <a:p>
            <a:pPr lvl="1"/>
            <a:r>
              <a:rPr lang="en-US"/>
              <a:t>Total annual cost:  [</a:t>
            </a:r>
            <a:r>
              <a:rPr lang="en-US" i="1"/>
              <a:t>C</a:t>
            </a:r>
            <a:r>
              <a:rPr lang="en-US" baseline="-25000"/>
              <a:t>h</a:t>
            </a:r>
            <a:r>
              <a:rPr lang="en-US"/>
              <a:t>(</a:t>
            </a:r>
            <a:r>
              <a:rPr lang="en-US" i="1"/>
              <a:t>Q*</a:t>
            </a:r>
            <a:r>
              <a:rPr lang="en-US"/>
              <a:t>/2)(1-</a:t>
            </a:r>
            <a:r>
              <a:rPr lang="en-US" i="1"/>
              <a:t>D</a:t>
            </a:r>
            <a:r>
              <a:rPr lang="en-US"/>
              <a:t>/</a:t>
            </a:r>
            <a:r>
              <a:rPr lang="en-US" i="1"/>
              <a:t>P </a:t>
            </a:r>
            <a:r>
              <a:rPr lang="en-US"/>
              <a:t>)] + [</a:t>
            </a:r>
            <a:r>
              <a:rPr lang="en-US" i="1"/>
              <a:t>C</a:t>
            </a:r>
            <a:r>
              <a:rPr lang="en-US" baseline="-25000"/>
              <a:t>o</a:t>
            </a:r>
            <a:r>
              <a:rPr lang="en-US"/>
              <a:t>/(</a:t>
            </a:r>
            <a:r>
              <a:rPr lang="en-US" i="1"/>
              <a:t>D</a:t>
            </a:r>
            <a:r>
              <a:rPr lang="en-US"/>
              <a:t>/</a:t>
            </a:r>
            <a:r>
              <a:rPr lang="en-US" i="1"/>
              <a:t>Q </a:t>
            </a:r>
            <a:r>
              <a:rPr lang="en-US"/>
              <a:t>*)]</a:t>
            </a:r>
          </a:p>
          <a:p>
            <a:pPr>
              <a:buFont typeface="Monotype Sorts" pitchFamily="2" charset="2"/>
              <a:buNone/>
            </a:pPr>
            <a:r>
              <a:rPr lang="en-US"/>
              <a:t>  					     (holding + ordering)</a:t>
            </a:r>
          </a:p>
        </p:txBody>
      </p:sp>
      <p:sp>
        <p:nvSpPr>
          <p:cNvPr id="18436" name="Freeform 4"/>
          <p:cNvSpPr>
            <a:spLocks/>
          </p:cNvSpPr>
          <p:nvPr/>
        </p:nvSpPr>
        <p:spPr bwMode="auto">
          <a:xfrm>
            <a:off x="3568700" y="2324100"/>
            <a:ext cx="2922588" cy="458788"/>
          </a:xfrm>
          <a:custGeom>
            <a:avLst/>
            <a:gdLst>
              <a:gd name="T0" fmla="*/ 1728 w 1729"/>
              <a:gd name="T1" fmla="*/ 0 h 289"/>
              <a:gd name="T2" fmla="*/ 96 w 1729"/>
              <a:gd name="T3" fmla="*/ 0 h 289"/>
              <a:gd name="T4" fmla="*/ 96 w 1729"/>
              <a:gd name="T5" fmla="*/ 288 h 289"/>
              <a:gd name="T6" fmla="*/ 0 w 1729"/>
              <a:gd name="T7" fmla="*/ 192 h 289"/>
            </a:gdLst>
            <a:ahLst/>
            <a:cxnLst>
              <a:cxn ang="0">
                <a:pos x="T0" y="T1"/>
              </a:cxn>
              <a:cxn ang="0">
                <a:pos x="T2" y="T3"/>
              </a:cxn>
              <a:cxn ang="0">
                <a:pos x="T4" y="T5"/>
              </a:cxn>
              <a:cxn ang="0">
                <a:pos x="T6" y="T7"/>
              </a:cxn>
            </a:cxnLst>
            <a:rect l="0" t="0" r="r" b="b"/>
            <a:pathLst>
              <a:path w="1729" h="289">
                <a:moveTo>
                  <a:pt x="1728" y="0"/>
                </a:moveTo>
                <a:lnTo>
                  <a:pt x="96" y="0"/>
                </a:lnTo>
                <a:lnTo>
                  <a:pt x="96" y="288"/>
                </a:lnTo>
                <a:lnTo>
                  <a:pt x="0" y="192"/>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Tree>
  </p:cSld>
  <p:clrMapOvr>
    <a:masterClrMapping/>
  </p:clrMapOvr>
  <p:transition>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p:spPr>
        <p:txBody>
          <a:bodyPr/>
          <a:lstStyle/>
          <a:p>
            <a:r>
              <a:rPr lang="en-US"/>
              <a:t>Example:  Beauty Bar Soap</a:t>
            </a:r>
          </a:p>
        </p:txBody>
      </p:sp>
      <p:sp>
        <p:nvSpPr>
          <p:cNvPr id="19459" name="Rectangle 3"/>
          <p:cNvSpPr>
            <a:spLocks noGrp="1" noChangeArrowheads="1"/>
          </p:cNvSpPr>
          <p:nvPr>
            <p:ph type="body" idx="1"/>
          </p:nvPr>
        </p:nvSpPr>
        <p:spPr>
          <a:xfrm>
            <a:off x="698500" y="1066800"/>
            <a:ext cx="8102600" cy="5105400"/>
          </a:xfrm>
          <a:noFill/>
          <a:ln/>
        </p:spPr>
        <p:txBody>
          <a:bodyPr/>
          <a:lstStyle/>
          <a:p>
            <a:pPr>
              <a:lnSpc>
                <a:spcPct val="110000"/>
              </a:lnSpc>
            </a:pPr>
            <a:r>
              <a:rPr lang="en-US">
                <a:solidFill>
                  <a:srgbClr val="66FFFF"/>
                </a:solidFill>
              </a:rPr>
              <a:t>Economic Production Lot Size Model</a:t>
            </a:r>
            <a:r>
              <a:rPr lang="en-US"/>
              <a:t>		</a:t>
            </a:r>
          </a:p>
          <a:p>
            <a:pPr>
              <a:lnSpc>
                <a:spcPct val="110000"/>
              </a:lnSpc>
              <a:buFont typeface="Monotype Sorts" pitchFamily="2" charset="2"/>
              <a:buNone/>
            </a:pPr>
            <a:r>
              <a:rPr lang="en-US"/>
              <a:t>		</a:t>
            </a:r>
            <a:r>
              <a:rPr lang="en-US">
                <a:cs typeface="Times New Roman" pitchFamily="18" charset="0"/>
              </a:rPr>
              <a:t>Beauty Bar Soap is produced on a production line that has an annual capacity of 60,000 cases. The annual demand is estimated at 26,000 cases, with the demand rate essentially constant throughout the year. The cleaning, preparation, and setup of the production line cost approximately $135. The manufacturing cost per case is $4.50, and the annual holding cost is figured at a 24% rate.  Other relevant data include a five-day lead time to schedule and set up a production run and 250 working days per year.</a:t>
            </a:r>
            <a:r>
              <a:rPr lang="en-US">
                <a:solidFill>
                  <a:srgbClr val="000000"/>
                </a:solidFill>
                <a:effectLst>
                  <a:outerShdw blurRad="38100" dist="38100" dir="2700000" algn="tl">
                    <a:srgbClr val="FFFFFF"/>
                  </a:outerShdw>
                </a:effectLst>
                <a:latin typeface="Times New Roman" pitchFamily="18" charset="0"/>
                <a:cs typeface="Times New Roman" pitchFamily="18" charset="0"/>
              </a:rPr>
              <a:t> </a:t>
            </a:r>
          </a:p>
        </p:txBody>
      </p:sp>
    </p:spTree>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698500" y="1104900"/>
            <a:ext cx="8204200" cy="4305300"/>
          </a:xfrm>
          <a:noFill/>
          <a:ln/>
        </p:spPr>
        <p:txBody>
          <a:bodyPr/>
          <a:lstStyle/>
          <a:p>
            <a:r>
              <a:rPr lang="en-US">
                <a:solidFill>
                  <a:srgbClr val="66FFFF"/>
                </a:solidFill>
              </a:rPr>
              <a:t>Total Annual Variable Cost Model</a:t>
            </a:r>
          </a:p>
          <a:p>
            <a:pPr>
              <a:buFont typeface="Monotype Sorts" pitchFamily="2" charset="2"/>
              <a:buNone/>
            </a:pPr>
            <a:endParaRPr lang="en-US" sz="1000">
              <a:solidFill>
                <a:srgbClr val="66FFFF"/>
              </a:solidFill>
            </a:endParaRPr>
          </a:p>
          <a:p>
            <a:pPr>
              <a:buFont typeface="Monotype Sorts" pitchFamily="2" charset="2"/>
              <a:buNone/>
            </a:pPr>
            <a:r>
              <a:rPr lang="en-US"/>
              <a:t>	This is an economic production lot size problem with </a:t>
            </a:r>
          </a:p>
          <a:p>
            <a:pPr>
              <a:buFont typeface="Monotype Sorts" pitchFamily="2" charset="2"/>
              <a:buNone/>
            </a:pPr>
            <a:r>
              <a:rPr lang="en-US"/>
              <a:t>   		</a:t>
            </a:r>
            <a:r>
              <a:rPr lang="en-US" i="1"/>
              <a:t>D</a:t>
            </a:r>
            <a:r>
              <a:rPr lang="en-US"/>
              <a:t> = 26,000, </a:t>
            </a:r>
            <a:r>
              <a:rPr lang="en-US" i="1"/>
              <a:t>P</a:t>
            </a:r>
            <a:r>
              <a:rPr lang="en-US"/>
              <a:t> = 60,000, </a:t>
            </a:r>
            <a:r>
              <a:rPr lang="en-US" i="1"/>
              <a:t>C</a:t>
            </a:r>
            <a:r>
              <a:rPr lang="en-US" baseline="-25000"/>
              <a:t>h</a:t>
            </a:r>
            <a:r>
              <a:rPr lang="en-US"/>
              <a:t> = 1.08, </a:t>
            </a:r>
            <a:r>
              <a:rPr lang="en-US" i="1"/>
              <a:t>C</a:t>
            </a:r>
            <a:r>
              <a:rPr lang="en-US" baseline="-25000"/>
              <a:t>o</a:t>
            </a:r>
            <a:r>
              <a:rPr lang="en-US"/>
              <a:t> = 135</a:t>
            </a:r>
          </a:p>
          <a:p>
            <a:pPr>
              <a:buFont typeface="Monotype Sorts" pitchFamily="2" charset="2"/>
              <a:buNone/>
            </a:pPr>
            <a:endParaRPr lang="en-US" sz="1000"/>
          </a:p>
          <a:p>
            <a:pPr>
              <a:buFont typeface="Monotype Sorts" pitchFamily="2" charset="2"/>
              <a:buNone/>
            </a:pPr>
            <a:r>
              <a:rPr lang="en-US"/>
              <a:t>   	 </a:t>
            </a:r>
            <a:r>
              <a:rPr lang="en-US" i="1"/>
              <a:t>TC</a:t>
            </a:r>
            <a:r>
              <a:rPr lang="en-US"/>
              <a:t> = (Holding Costs) + (Set-Up Costs) </a:t>
            </a:r>
          </a:p>
          <a:p>
            <a:pPr>
              <a:buFont typeface="Monotype Sorts" pitchFamily="2" charset="2"/>
              <a:buNone/>
            </a:pPr>
            <a:r>
              <a:rPr lang="en-US"/>
              <a:t>      	= [</a:t>
            </a:r>
            <a:r>
              <a:rPr lang="en-US" i="1"/>
              <a:t>C</a:t>
            </a:r>
            <a:r>
              <a:rPr lang="en-US" baseline="-25000"/>
              <a:t>h</a:t>
            </a:r>
            <a:r>
              <a:rPr lang="en-US"/>
              <a:t>(</a:t>
            </a:r>
            <a:r>
              <a:rPr lang="en-US" i="1"/>
              <a:t>Q</a:t>
            </a:r>
            <a:r>
              <a:rPr lang="en-US"/>
              <a:t>/2)(1 - </a:t>
            </a:r>
            <a:r>
              <a:rPr lang="en-US" i="1"/>
              <a:t>D</a:t>
            </a:r>
            <a:r>
              <a:rPr lang="en-US"/>
              <a:t>/</a:t>
            </a:r>
            <a:r>
              <a:rPr lang="en-US" i="1"/>
              <a:t>P </a:t>
            </a:r>
            <a:r>
              <a:rPr lang="en-US"/>
              <a:t>)] + [</a:t>
            </a:r>
            <a:r>
              <a:rPr lang="en-US" i="1"/>
              <a:t>C</a:t>
            </a:r>
            <a:r>
              <a:rPr lang="en-US" baseline="-25000"/>
              <a:t>o</a:t>
            </a:r>
            <a:r>
              <a:rPr lang="en-US"/>
              <a:t>(</a:t>
            </a:r>
            <a:r>
              <a:rPr lang="en-US" i="1"/>
              <a:t>D</a:t>
            </a:r>
            <a:r>
              <a:rPr lang="en-US"/>
              <a:t>/</a:t>
            </a:r>
            <a:r>
              <a:rPr lang="en-US" i="1"/>
              <a:t>Q)</a:t>
            </a:r>
            <a:r>
              <a:rPr lang="en-US"/>
              <a:t>]</a:t>
            </a:r>
          </a:p>
          <a:p>
            <a:pPr>
              <a:buFont typeface="Monotype Sorts" pitchFamily="2" charset="2"/>
              <a:buNone/>
            </a:pPr>
            <a:r>
              <a:rPr lang="en-US"/>
              <a:t> 		= [1.08(Q/2)(1 – 26,000/60,000)] + [135(26,000/Q)]</a:t>
            </a:r>
          </a:p>
          <a:p>
            <a:pPr>
              <a:buFont typeface="Monotype Sorts" pitchFamily="2" charset="2"/>
              <a:buNone/>
            </a:pPr>
            <a:r>
              <a:rPr lang="en-US"/>
              <a:t>		= .306</a:t>
            </a:r>
            <a:r>
              <a:rPr lang="en-US" i="1"/>
              <a:t>Q</a:t>
            </a:r>
            <a:r>
              <a:rPr lang="en-US"/>
              <a:t> + 3,510,000/</a:t>
            </a:r>
            <a:r>
              <a:rPr lang="en-US" i="1"/>
              <a:t>Q</a:t>
            </a:r>
            <a:endParaRPr lang="en-US"/>
          </a:p>
        </p:txBody>
      </p:sp>
      <p:sp>
        <p:nvSpPr>
          <p:cNvPr id="20488" name="Rectangle 8"/>
          <p:cNvSpPr>
            <a:spLocks noGrp="1" noChangeArrowheads="1"/>
          </p:cNvSpPr>
          <p:nvPr>
            <p:ph type="title"/>
          </p:nvPr>
        </p:nvSpPr>
        <p:spPr>
          <a:noFill/>
          <a:ln/>
        </p:spPr>
        <p:txBody>
          <a:bodyPr/>
          <a:lstStyle/>
          <a:p>
            <a:r>
              <a:rPr lang="en-US"/>
              <a:t>Example:  Beauty Bar Soap</a:t>
            </a:r>
          </a:p>
        </p:txBody>
      </p:sp>
    </p:spTree>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1" name="Rectangle 7"/>
          <p:cNvSpPr>
            <a:spLocks noChangeArrowheads="1"/>
          </p:cNvSpPr>
          <p:nvPr/>
        </p:nvSpPr>
        <p:spPr bwMode="auto">
          <a:xfrm>
            <a:off x="2641600" y="3003550"/>
            <a:ext cx="1035050" cy="4762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0" name="Rectangle 6"/>
          <p:cNvSpPr>
            <a:spLocks noChangeArrowheads="1"/>
          </p:cNvSpPr>
          <p:nvPr/>
        </p:nvSpPr>
        <p:spPr bwMode="auto">
          <a:xfrm>
            <a:off x="2990850" y="4838700"/>
            <a:ext cx="1079500" cy="4762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07" name="Rectangle 3"/>
          <p:cNvSpPr>
            <a:spLocks noGrp="1" noChangeArrowheads="1"/>
          </p:cNvSpPr>
          <p:nvPr>
            <p:ph type="body" idx="1"/>
          </p:nvPr>
        </p:nvSpPr>
        <p:spPr>
          <a:xfrm>
            <a:off x="698500" y="1104900"/>
            <a:ext cx="7886700" cy="4368800"/>
          </a:xfrm>
          <a:noFill/>
          <a:ln/>
        </p:spPr>
        <p:txBody>
          <a:bodyPr/>
          <a:lstStyle/>
          <a:p>
            <a:r>
              <a:rPr lang="en-US">
                <a:solidFill>
                  <a:srgbClr val="66FFFF"/>
                </a:solidFill>
              </a:rPr>
              <a:t>Optimal Production Lot Size</a:t>
            </a:r>
          </a:p>
          <a:p>
            <a:pPr>
              <a:buFont typeface="Monotype Sorts" pitchFamily="2" charset="2"/>
              <a:buNone/>
            </a:pPr>
            <a:endParaRPr lang="en-US" sz="1000"/>
          </a:p>
          <a:p>
            <a:pPr>
              <a:buFont typeface="Monotype Sorts" pitchFamily="2" charset="2"/>
              <a:buNone/>
            </a:pPr>
            <a:r>
              <a:rPr lang="en-US"/>
              <a:t>		 </a:t>
            </a:r>
            <a:r>
              <a:rPr lang="en-US" i="1"/>
              <a:t>Q </a:t>
            </a:r>
            <a:r>
              <a:rPr lang="en-US"/>
              <a:t>* =    2</a:t>
            </a:r>
            <a:r>
              <a:rPr lang="en-US" i="1"/>
              <a:t>DC</a:t>
            </a:r>
            <a:r>
              <a:rPr lang="en-US" baseline="-25000"/>
              <a:t>o</a:t>
            </a:r>
            <a:r>
              <a:rPr lang="en-US"/>
              <a:t>/[(1 -</a:t>
            </a:r>
            <a:r>
              <a:rPr lang="en-US" i="1"/>
              <a:t>D</a:t>
            </a:r>
            <a:r>
              <a:rPr lang="en-US"/>
              <a:t>/</a:t>
            </a:r>
            <a:r>
              <a:rPr lang="en-US" i="1"/>
              <a:t>P </a:t>
            </a:r>
            <a:r>
              <a:rPr lang="en-US"/>
              <a:t>)</a:t>
            </a:r>
            <a:r>
              <a:rPr lang="en-US" i="1"/>
              <a:t>C</a:t>
            </a:r>
            <a:r>
              <a:rPr lang="en-US" baseline="-25000"/>
              <a:t>h</a:t>
            </a:r>
            <a:r>
              <a:rPr lang="en-US"/>
              <a:t>]</a:t>
            </a:r>
          </a:p>
          <a:p>
            <a:pPr>
              <a:buFont typeface="Monotype Sorts" pitchFamily="2" charset="2"/>
              <a:buNone/>
            </a:pPr>
            <a:endParaRPr lang="en-US" sz="1000"/>
          </a:p>
          <a:p>
            <a:pPr>
              <a:buFont typeface="Monotype Sorts" pitchFamily="2" charset="2"/>
              <a:buNone/>
            </a:pPr>
            <a:r>
              <a:rPr lang="en-US"/>
              <a:t>		       =     2(26,000)(135) /[(1.08)(1 – 26,000/60,000)]  </a:t>
            </a:r>
          </a:p>
          <a:p>
            <a:pPr>
              <a:buFont typeface="Monotype Sorts" pitchFamily="2" charset="2"/>
              <a:buNone/>
            </a:pPr>
            <a:r>
              <a:rPr lang="en-US" sz="1400"/>
              <a:t>		       </a:t>
            </a:r>
          </a:p>
          <a:p>
            <a:pPr>
              <a:buFont typeface="Monotype Sorts" pitchFamily="2" charset="2"/>
              <a:buNone/>
            </a:pPr>
            <a:r>
              <a:rPr lang="en-US"/>
              <a:t>		       =     3,387                        	 </a:t>
            </a:r>
            <a:r>
              <a:rPr lang="en-US" baseline="-25000"/>
              <a:t>		</a:t>
            </a:r>
            <a:endParaRPr lang="en-US"/>
          </a:p>
          <a:p>
            <a:pPr>
              <a:buFont typeface="Monotype Sorts" pitchFamily="2" charset="2"/>
              <a:buNone/>
            </a:pPr>
            <a:r>
              <a:rPr lang="en-US" sz="1000"/>
              <a:t>	</a:t>
            </a:r>
          </a:p>
          <a:p>
            <a:r>
              <a:rPr lang="en-US">
                <a:solidFill>
                  <a:srgbClr val="66FFFF"/>
                </a:solidFill>
              </a:rPr>
              <a:t>Number of Production Runs (Cycles) Per Year</a:t>
            </a:r>
            <a:r>
              <a:rPr lang="en-US"/>
              <a:t>	</a:t>
            </a:r>
          </a:p>
          <a:p>
            <a:pPr>
              <a:buFont typeface="Monotype Sorts" pitchFamily="2" charset="2"/>
              <a:buNone/>
            </a:pPr>
            <a:endParaRPr lang="en-US" sz="1000"/>
          </a:p>
          <a:p>
            <a:pPr>
              <a:buFont typeface="Monotype Sorts" pitchFamily="2" charset="2"/>
              <a:buNone/>
            </a:pPr>
            <a:r>
              <a:rPr lang="en-US"/>
              <a:t>		</a:t>
            </a:r>
            <a:r>
              <a:rPr lang="en-US" i="1"/>
              <a:t>D</a:t>
            </a:r>
            <a:r>
              <a:rPr lang="en-US"/>
              <a:t>/</a:t>
            </a:r>
            <a:r>
              <a:rPr lang="en-US" i="1"/>
              <a:t>Q </a:t>
            </a:r>
            <a:r>
              <a:rPr lang="en-US"/>
              <a:t>* = 26,000/3,387</a:t>
            </a:r>
          </a:p>
          <a:p>
            <a:pPr>
              <a:buFont typeface="Monotype Sorts" pitchFamily="2" charset="2"/>
              <a:buNone/>
            </a:pPr>
            <a:endParaRPr lang="en-US" sz="800"/>
          </a:p>
          <a:p>
            <a:pPr>
              <a:buFont typeface="Monotype Sorts" pitchFamily="2" charset="2"/>
              <a:buNone/>
            </a:pPr>
            <a:r>
              <a:rPr lang="en-US"/>
              <a:t>    			 =   7.6764    times per year</a:t>
            </a:r>
          </a:p>
        </p:txBody>
      </p:sp>
      <p:sp>
        <p:nvSpPr>
          <p:cNvPr id="21508" name="Freeform 4"/>
          <p:cNvSpPr>
            <a:spLocks/>
          </p:cNvSpPr>
          <p:nvPr/>
        </p:nvSpPr>
        <p:spPr bwMode="auto">
          <a:xfrm>
            <a:off x="2540000" y="1644650"/>
            <a:ext cx="2840038" cy="458788"/>
          </a:xfrm>
          <a:custGeom>
            <a:avLst/>
            <a:gdLst>
              <a:gd name="T0" fmla="*/ 1728 w 1729"/>
              <a:gd name="T1" fmla="*/ 0 h 289"/>
              <a:gd name="T2" fmla="*/ 96 w 1729"/>
              <a:gd name="T3" fmla="*/ 0 h 289"/>
              <a:gd name="T4" fmla="*/ 96 w 1729"/>
              <a:gd name="T5" fmla="*/ 288 h 289"/>
              <a:gd name="T6" fmla="*/ 0 w 1729"/>
              <a:gd name="T7" fmla="*/ 192 h 289"/>
            </a:gdLst>
            <a:ahLst/>
            <a:cxnLst>
              <a:cxn ang="0">
                <a:pos x="T0" y="T1"/>
              </a:cxn>
              <a:cxn ang="0">
                <a:pos x="T2" y="T3"/>
              </a:cxn>
              <a:cxn ang="0">
                <a:pos x="T4" y="T5"/>
              </a:cxn>
              <a:cxn ang="0">
                <a:pos x="T6" y="T7"/>
              </a:cxn>
            </a:cxnLst>
            <a:rect l="0" t="0" r="r" b="b"/>
            <a:pathLst>
              <a:path w="1729" h="289">
                <a:moveTo>
                  <a:pt x="1728" y="0"/>
                </a:moveTo>
                <a:lnTo>
                  <a:pt x="96" y="0"/>
                </a:lnTo>
                <a:lnTo>
                  <a:pt x="96" y="288"/>
                </a:lnTo>
                <a:lnTo>
                  <a:pt x="0" y="192"/>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21509" name="Freeform 5"/>
          <p:cNvSpPr>
            <a:spLocks/>
          </p:cNvSpPr>
          <p:nvPr/>
        </p:nvSpPr>
        <p:spPr bwMode="auto">
          <a:xfrm>
            <a:off x="2484438" y="2273300"/>
            <a:ext cx="5892800" cy="534988"/>
          </a:xfrm>
          <a:custGeom>
            <a:avLst/>
            <a:gdLst>
              <a:gd name="T0" fmla="*/ 2975 w 2976"/>
              <a:gd name="T1" fmla="*/ 0 h 337"/>
              <a:gd name="T2" fmla="*/ 117 w 2976"/>
              <a:gd name="T3" fmla="*/ 0 h 337"/>
              <a:gd name="T4" fmla="*/ 117 w 2976"/>
              <a:gd name="T5" fmla="*/ 336 h 337"/>
              <a:gd name="T6" fmla="*/ 0 w 2976"/>
              <a:gd name="T7" fmla="*/ 240 h 337"/>
            </a:gdLst>
            <a:ahLst/>
            <a:cxnLst>
              <a:cxn ang="0">
                <a:pos x="T0" y="T1"/>
              </a:cxn>
              <a:cxn ang="0">
                <a:pos x="T2" y="T3"/>
              </a:cxn>
              <a:cxn ang="0">
                <a:pos x="T4" y="T5"/>
              </a:cxn>
              <a:cxn ang="0">
                <a:pos x="T6" y="T7"/>
              </a:cxn>
            </a:cxnLst>
            <a:rect l="0" t="0" r="r" b="b"/>
            <a:pathLst>
              <a:path w="2976" h="337">
                <a:moveTo>
                  <a:pt x="2975" y="0"/>
                </a:moveTo>
                <a:lnTo>
                  <a:pt x="117" y="0"/>
                </a:lnTo>
                <a:lnTo>
                  <a:pt x="117" y="336"/>
                </a:lnTo>
                <a:lnTo>
                  <a:pt x="0" y="24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21519" name="Rectangle 15"/>
          <p:cNvSpPr>
            <a:spLocks noGrp="1" noChangeArrowheads="1"/>
          </p:cNvSpPr>
          <p:nvPr>
            <p:ph type="title"/>
          </p:nvPr>
        </p:nvSpPr>
        <p:spPr>
          <a:noFill/>
          <a:ln/>
        </p:spPr>
        <p:txBody>
          <a:bodyPr/>
          <a:lstStyle/>
          <a:p>
            <a:r>
              <a:rPr lang="en-US"/>
              <a:t>Example:  Beauty Bar Soap</a:t>
            </a:r>
          </a:p>
        </p:txBody>
      </p:sp>
    </p:spTree>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ChangeArrowheads="1"/>
          </p:cNvSpPr>
          <p:nvPr/>
        </p:nvSpPr>
        <p:spPr bwMode="auto">
          <a:xfrm>
            <a:off x="3206750" y="2959100"/>
            <a:ext cx="1200150" cy="495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1" name="Rectangle 3"/>
          <p:cNvSpPr>
            <a:spLocks noGrp="1" noChangeArrowheads="1"/>
          </p:cNvSpPr>
          <p:nvPr>
            <p:ph type="body" idx="1"/>
          </p:nvPr>
        </p:nvSpPr>
        <p:spPr>
          <a:xfrm>
            <a:off x="700088" y="1104900"/>
            <a:ext cx="8191500" cy="3760788"/>
          </a:xfrm>
          <a:noFill/>
          <a:ln/>
        </p:spPr>
        <p:txBody>
          <a:bodyPr/>
          <a:lstStyle/>
          <a:p>
            <a:pPr defTabSz="1092200"/>
            <a:r>
              <a:rPr lang="en-US">
                <a:solidFill>
                  <a:srgbClr val="66FFFF"/>
                </a:solidFill>
              </a:rPr>
              <a:t>Total Annual Variable Cost</a:t>
            </a:r>
          </a:p>
          <a:p>
            <a:pPr defTabSz="1092200">
              <a:buFont typeface="Monotype Sorts" pitchFamily="2" charset="2"/>
              <a:buNone/>
            </a:pPr>
            <a:r>
              <a:rPr lang="en-US"/>
              <a:t>	</a:t>
            </a:r>
          </a:p>
          <a:p>
            <a:pPr defTabSz="1092200">
              <a:buFont typeface="Monotype Sorts" pitchFamily="2" charset="2"/>
              <a:buNone/>
            </a:pPr>
            <a:r>
              <a:rPr lang="en-US"/>
              <a:t>	Optimal </a:t>
            </a:r>
            <a:r>
              <a:rPr lang="en-US" i="1"/>
              <a:t>TC 	</a:t>
            </a:r>
            <a:r>
              <a:rPr lang="en-US"/>
              <a:t>=  .306(3,387) + 3,510,000/3,387</a:t>
            </a:r>
          </a:p>
          <a:p>
            <a:pPr defTabSz="1092200">
              <a:buFont typeface="Monotype Sorts" pitchFamily="2" charset="2"/>
              <a:buNone/>
            </a:pPr>
            <a:r>
              <a:rPr lang="en-US"/>
              <a:t>			=  1,036.42 + 1,036.32</a:t>
            </a:r>
          </a:p>
          <a:p>
            <a:pPr defTabSz="1092200">
              <a:buFont typeface="Monotype Sorts" pitchFamily="2" charset="2"/>
              <a:buNone/>
            </a:pPr>
            <a:endParaRPr lang="en-US" sz="800"/>
          </a:p>
          <a:p>
            <a:pPr defTabSz="1092200">
              <a:buFont typeface="Monotype Sorts" pitchFamily="2" charset="2"/>
              <a:buNone/>
            </a:pPr>
            <a:r>
              <a:rPr lang="en-US"/>
              <a:t>			=   $2,073</a:t>
            </a:r>
          </a:p>
          <a:p>
            <a:pPr defTabSz="1092200">
              <a:buFont typeface="Monotype Sorts" pitchFamily="2" charset="2"/>
              <a:buNone/>
            </a:pPr>
            <a:r>
              <a:rPr lang="en-US"/>
              <a:t>    </a:t>
            </a:r>
          </a:p>
        </p:txBody>
      </p:sp>
      <p:sp>
        <p:nvSpPr>
          <p:cNvPr id="22540" name="Rectangle 12"/>
          <p:cNvSpPr>
            <a:spLocks noGrp="1" noChangeArrowheads="1"/>
          </p:cNvSpPr>
          <p:nvPr>
            <p:ph type="title"/>
          </p:nvPr>
        </p:nvSpPr>
        <p:spPr>
          <a:noFill/>
          <a:ln/>
        </p:spPr>
        <p:txBody>
          <a:bodyPr/>
          <a:lstStyle/>
          <a:p>
            <a:r>
              <a:rPr lang="en-US"/>
              <a:t>Example:  Beauty Bar Soap</a:t>
            </a:r>
          </a:p>
        </p:txBody>
      </p:sp>
    </p:spTree>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ChangeArrowheads="1"/>
          </p:cNvSpPr>
          <p:nvPr/>
        </p:nvSpPr>
        <p:spPr bwMode="auto">
          <a:xfrm>
            <a:off x="4375150" y="3956050"/>
            <a:ext cx="1301750" cy="495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55" name="Rectangle 3"/>
          <p:cNvSpPr>
            <a:spLocks noGrp="1" noChangeArrowheads="1"/>
          </p:cNvSpPr>
          <p:nvPr>
            <p:ph type="body" idx="1"/>
          </p:nvPr>
        </p:nvSpPr>
        <p:spPr>
          <a:xfrm>
            <a:off x="698500" y="1104900"/>
            <a:ext cx="7886700" cy="4699000"/>
          </a:xfrm>
          <a:noFill/>
          <a:ln/>
        </p:spPr>
        <p:txBody>
          <a:bodyPr/>
          <a:lstStyle/>
          <a:p>
            <a:r>
              <a:rPr lang="en-US">
                <a:solidFill>
                  <a:srgbClr val="66FFFF"/>
                </a:solidFill>
              </a:rPr>
              <a:t>Idle Time Between Production Runs</a:t>
            </a:r>
          </a:p>
          <a:p>
            <a:pPr>
              <a:buFont typeface="Monotype Sorts" pitchFamily="2" charset="2"/>
              <a:buNone/>
            </a:pPr>
            <a:endParaRPr lang="en-US" sz="1000"/>
          </a:p>
          <a:p>
            <a:pPr>
              <a:buFont typeface="Monotype Sorts" pitchFamily="2" charset="2"/>
              <a:buNone/>
            </a:pPr>
            <a:r>
              <a:rPr lang="en-US"/>
              <a:t>	There are 7.6764 cycles per year.  </a:t>
            </a:r>
          </a:p>
          <a:p>
            <a:pPr>
              <a:buFont typeface="Monotype Sorts" pitchFamily="2" charset="2"/>
              <a:buNone/>
            </a:pPr>
            <a:r>
              <a:rPr lang="en-US"/>
              <a:t>	Thus, each cycle lasts (250/7.6764) = 32.567 days.  </a:t>
            </a:r>
          </a:p>
          <a:p>
            <a:pPr>
              <a:buFont typeface="Monotype Sorts" pitchFamily="2" charset="2"/>
              <a:buNone/>
            </a:pPr>
            <a:r>
              <a:rPr lang="en-US"/>
              <a:t>	The time to produce 3,387 per run = (3,387/60,000)250 					      = 14.1125 days.  	</a:t>
            </a:r>
          </a:p>
          <a:p>
            <a:pPr>
              <a:buFont typeface="Monotype Sorts" pitchFamily="2" charset="2"/>
              <a:buNone/>
            </a:pPr>
            <a:r>
              <a:rPr lang="en-US"/>
              <a:t>	Thus, the production line is idle for:</a:t>
            </a:r>
          </a:p>
          <a:p>
            <a:pPr>
              <a:buFont typeface="Monotype Sorts" pitchFamily="2" charset="2"/>
              <a:buNone/>
            </a:pPr>
            <a:endParaRPr lang="en-US" sz="800"/>
          </a:p>
          <a:p>
            <a:pPr>
              <a:buFont typeface="Monotype Sorts" pitchFamily="2" charset="2"/>
              <a:buNone/>
            </a:pPr>
            <a:r>
              <a:rPr lang="en-US"/>
              <a:t>		  32.567 – 14.1125 =    18.4545    days between runs.</a:t>
            </a:r>
          </a:p>
          <a:p>
            <a:pPr>
              <a:buFont typeface="Monotype Sorts" pitchFamily="2" charset="2"/>
              <a:buNone/>
            </a:pPr>
            <a:endParaRPr lang="en-US" sz="800"/>
          </a:p>
          <a:p>
            <a:pPr>
              <a:buFont typeface="Monotype Sorts" pitchFamily="2" charset="2"/>
              <a:buNone/>
            </a:pPr>
            <a:r>
              <a:rPr lang="en-US"/>
              <a:t>	The production line is utilized:</a:t>
            </a:r>
          </a:p>
          <a:p>
            <a:pPr>
              <a:buFont typeface="Monotype Sorts" pitchFamily="2" charset="2"/>
              <a:buNone/>
            </a:pPr>
            <a:r>
              <a:rPr lang="en-US"/>
              <a:t>		14.1125/32.567(100) = 43.33%</a:t>
            </a:r>
          </a:p>
        </p:txBody>
      </p:sp>
      <p:sp>
        <p:nvSpPr>
          <p:cNvPr id="23564" name="Rectangle 12"/>
          <p:cNvSpPr>
            <a:spLocks noGrp="1" noChangeArrowheads="1"/>
          </p:cNvSpPr>
          <p:nvPr>
            <p:ph type="title"/>
          </p:nvPr>
        </p:nvSpPr>
        <p:spPr>
          <a:noFill/>
          <a:ln/>
        </p:spPr>
        <p:txBody>
          <a:bodyPr/>
          <a:lstStyle/>
          <a:p>
            <a:r>
              <a:rPr lang="en-US"/>
              <a:t>Example:  Beauty Bar Soap</a:t>
            </a:r>
          </a:p>
        </p:txBody>
      </p:sp>
    </p:spTree>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2" name="Rectangle 6"/>
          <p:cNvSpPr>
            <a:spLocks noChangeArrowheads="1"/>
          </p:cNvSpPr>
          <p:nvPr/>
        </p:nvSpPr>
        <p:spPr bwMode="auto">
          <a:xfrm>
            <a:off x="7385050" y="1962150"/>
            <a:ext cx="1181100" cy="4762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0" name="Rectangle 4"/>
          <p:cNvSpPr>
            <a:spLocks noChangeArrowheads="1"/>
          </p:cNvSpPr>
          <p:nvPr/>
        </p:nvSpPr>
        <p:spPr bwMode="auto">
          <a:xfrm>
            <a:off x="5130800" y="3270250"/>
            <a:ext cx="914400" cy="4762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79" name="Rectangle 3"/>
          <p:cNvSpPr>
            <a:spLocks noGrp="1" noChangeArrowheads="1"/>
          </p:cNvSpPr>
          <p:nvPr>
            <p:ph type="body" idx="1"/>
          </p:nvPr>
        </p:nvSpPr>
        <p:spPr>
          <a:xfrm>
            <a:off x="698500" y="1104900"/>
            <a:ext cx="7886700" cy="4356100"/>
          </a:xfrm>
          <a:noFill/>
          <a:ln/>
        </p:spPr>
        <p:txBody>
          <a:bodyPr/>
          <a:lstStyle/>
          <a:p>
            <a:r>
              <a:rPr lang="en-US">
                <a:solidFill>
                  <a:srgbClr val="66FFFF"/>
                </a:solidFill>
              </a:rPr>
              <a:t>Maximum Inventory</a:t>
            </a:r>
          </a:p>
          <a:p>
            <a:pPr>
              <a:buFont typeface="Monotype Sorts" pitchFamily="2" charset="2"/>
              <a:buNone/>
            </a:pPr>
            <a:r>
              <a:rPr lang="en-US"/>
              <a:t>	Maximum inventory = (1-</a:t>
            </a:r>
            <a:r>
              <a:rPr lang="en-US" i="1"/>
              <a:t>D</a:t>
            </a:r>
            <a:r>
              <a:rPr lang="en-US"/>
              <a:t>/</a:t>
            </a:r>
            <a:r>
              <a:rPr lang="en-US" i="1"/>
              <a:t>P </a:t>
            </a:r>
            <a:r>
              <a:rPr lang="en-US"/>
              <a:t>)</a:t>
            </a:r>
            <a:r>
              <a:rPr lang="en-US" i="1"/>
              <a:t>Q </a:t>
            </a:r>
            <a:r>
              <a:rPr lang="en-US"/>
              <a:t>*</a:t>
            </a:r>
          </a:p>
          <a:p>
            <a:pPr>
              <a:buFont typeface="Monotype Sorts" pitchFamily="2" charset="2"/>
              <a:buNone/>
            </a:pPr>
            <a:r>
              <a:rPr lang="en-US"/>
              <a:t>				      = (1-</a:t>
            </a:r>
            <a:r>
              <a:rPr lang="en-US" sz="2000"/>
              <a:t>26,000/60,000</a:t>
            </a:r>
            <a:r>
              <a:rPr lang="en-US"/>
              <a:t>)3,387 </a:t>
            </a:r>
            <a:r>
              <a:rPr lang="en-US">
                <a:latin typeface="Symbol" pitchFamily="18" charset="2"/>
              </a:rPr>
              <a:t></a:t>
            </a:r>
            <a:r>
              <a:rPr lang="en-US"/>
              <a:t>    1,919.3</a:t>
            </a:r>
          </a:p>
          <a:p>
            <a:r>
              <a:rPr lang="en-US">
                <a:solidFill>
                  <a:srgbClr val="66FFFF"/>
                </a:solidFill>
              </a:rPr>
              <a:t>Machine Utilization</a:t>
            </a:r>
          </a:p>
          <a:p>
            <a:pPr>
              <a:buFont typeface="Monotype Sorts" pitchFamily="2" charset="2"/>
              <a:buNone/>
            </a:pPr>
            <a:r>
              <a:rPr lang="en-US"/>
              <a:t>	Machine is producing </a:t>
            </a:r>
            <a:r>
              <a:rPr lang="en-US" i="1"/>
              <a:t>D</a:t>
            </a:r>
            <a:r>
              <a:rPr lang="en-US"/>
              <a:t>/</a:t>
            </a:r>
            <a:r>
              <a:rPr lang="en-US" i="1"/>
              <a:t>P</a:t>
            </a:r>
            <a:r>
              <a:rPr lang="en-US"/>
              <a:t> = 26,000/60,000</a:t>
            </a:r>
          </a:p>
          <a:p>
            <a:pPr>
              <a:buFont typeface="Monotype Sorts" pitchFamily="2" charset="2"/>
              <a:buNone/>
            </a:pPr>
            <a:r>
              <a:rPr lang="en-US"/>
              <a:t>					     =   .4333    of the time.  </a:t>
            </a:r>
          </a:p>
        </p:txBody>
      </p:sp>
      <p:sp>
        <p:nvSpPr>
          <p:cNvPr id="24590" name="Rectangle 14"/>
          <p:cNvSpPr>
            <a:spLocks noGrp="1" noChangeArrowheads="1"/>
          </p:cNvSpPr>
          <p:nvPr>
            <p:ph type="title"/>
          </p:nvPr>
        </p:nvSpPr>
        <p:spPr>
          <a:noFill/>
          <a:ln/>
        </p:spPr>
        <p:txBody>
          <a:bodyPr/>
          <a:lstStyle/>
          <a:p>
            <a:r>
              <a:rPr lang="en-US"/>
              <a:t>Example:  Beauty Bar Soap</a:t>
            </a:r>
          </a:p>
        </p:txBody>
      </p:sp>
    </p:spTree>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a:lstStyle/>
          <a:p>
            <a:r>
              <a:rPr lang="en-US"/>
              <a:t>EOQ with Planned Shortages</a:t>
            </a:r>
          </a:p>
        </p:txBody>
      </p:sp>
      <p:sp>
        <p:nvSpPr>
          <p:cNvPr id="25603" name="Rectangle 3"/>
          <p:cNvSpPr>
            <a:spLocks noGrp="1" noChangeArrowheads="1"/>
          </p:cNvSpPr>
          <p:nvPr>
            <p:ph type="body" idx="1"/>
          </p:nvPr>
        </p:nvSpPr>
        <p:spPr>
          <a:xfrm>
            <a:off x="698500" y="1104900"/>
            <a:ext cx="7886700" cy="4419600"/>
          </a:xfrm>
          <a:noFill/>
          <a:ln/>
        </p:spPr>
        <p:txBody>
          <a:bodyPr/>
          <a:lstStyle/>
          <a:p>
            <a:r>
              <a:rPr lang="en-US"/>
              <a:t>With the </a:t>
            </a:r>
            <a:r>
              <a:rPr lang="en-US" u="sng"/>
              <a:t>EOQ with planned shortages model</a:t>
            </a:r>
            <a:r>
              <a:rPr lang="en-US"/>
              <a:t>, a replenishment order does not arrive at or before the inventory position drops to zero.  </a:t>
            </a:r>
          </a:p>
          <a:p>
            <a:r>
              <a:rPr lang="en-US" u="sng"/>
              <a:t>Shortages</a:t>
            </a:r>
            <a:r>
              <a:rPr lang="en-US"/>
              <a:t> occur until a predetermined backorder quantity is reached, at which time the replenishment order arrives.  </a:t>
            </a:r>
          </a:p>
          <a:p>
            <a:r>
              <a:rPr lang="en-US"/>
              <a:t>The variable costs in this model are annual holding, backorder, and ordering. </a:t>
            </a:r>
          </a:p>
          <a:p>
            <a:r>
              <a:rPr lang="en-US"/>
              <a:t>For the optimal order and backorder quantity combination, the sum of the annual holding and backordering costs equals the annual ordering cost.</a:t>
            </a:r>
          </a:p>
        </p:txBody>
      </p:sp>
    </p:spTree>
  </p:cSld>
  <p:clrMapOvr>
    <a:masterClrMapping/>
  </p:clrMapOvr>
  <p:transition>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p:spPr>
        <p:txBody>
          <a:bodyPr/>
          <a:lstStyle/>
          <a:p>
            <a:r>
              <a:rPr lang="en-US"/>
              <a:t>EOQ with Planned Shortages</a:t>
            </a:r>
          </a:p>
        </p:txBody>
      </p:sp>
      <p:sp>
        <p:nvSpPr>
          <p:cNvPr id="26627" name="Rectangle 3"/>
          <p:cNvSpPr>
            <a:spLocks noGrp="1" noChangeArrowheads="1"/>
          </p:cNvSpPr>
          <p:nvPr>
            <p:ph type="body" idx="1"/>
          </p:nvPr>
        </p:nvSpPr>
        <p:spPr>
          <a:xfrm>
            <a:off x="698500" y="1103313"/>
            <a:ext cx="8253413" cy="4319587"/>
          </a:xfrm>
          <a:noFill/>
          <a:ln/>
        </p:spPr>
        <p:txBody>
          <a:bodyPr/>
          <a:lstStyle/>
          <a:p>
            <a:r>
              <a:rPr lang="en-US">
                <a:solidFill>
                  <a:srgbClr val="66FFFF"/>
                </a:solidFill>
              </a:rPr>
              <a:t>Assumptions</a:t>
            </a:r>
          </a:p>
          <a:p>
            <a:pPr lvl="1"/>
            <a:r>
              <a:rPr lang="en-US"/>
              <a:t>Demand occurs at a constant rate of </a:t>
            </a:r>
            <a:r>
              <a:rPr lang="en-US" i="1"/>
              <a:t>D</a:t>
            </a:r>
            <a:r>
              <a:rPr lang="en-US"/>
              <a:t>  items/year.</a:t>
            </a:r>
          </a:p>
          <a:p>
            <a:pPr lvl="1"/>
            <a:r>
              <a:rPr lang="en-US"/>
              <a:t>Ordering cost:  $</a:t>
            </a:r>
            <a:r>
              <a:rPr lang="en-US" i="1"/>
              <a:t>C</a:t>
            </a:r>
            <a:r>
              <a:rPr lang="en-US" baseline="-25000"/>
              <a:t>o</a:t>
            </a:r>
            <a:r>
              <a:rPr lang="en-US"/>
              <a:t> per order.</a:t>
            </a:r>
          </a:p>
          <a:p>
            <a:pPr lvl="1"/>
            <a:r>
              <a:rPr lang="en-US"/>
              <a:t>Holding cost:  $</a:t>
            </a:r>
            <a:r>
              <a:rPr lang="en-US" i="1"/>
              <a:t>C</a:t>
            </a:r>
            <a:r>
              <a:rPr lang="en-US" baseline="-25000"/>
              <a:t>h</a:t>
            </a:r>
            <a:r>
              <a:rPr lang="en-US"/>
              <a:t> per item in inventory per year.</a:t>
            </a:r>
          </a:p>
          <a:p>
            <a:pPr lvl="1"/>
            <a:r>
              <a:rPr lang="en-US"/>
              <a:t>Backorder cost:  $</a:t>
            </a:r>
            <a:r>
              <a:rPr lang="en-US" i="1"/>
              <a:t>C</a:t>
            </a:r>
            <a:r>
              <a:rPr lang="en-US" baseline="-25000"/>
              <a:t>b</a:t>
            </a:r>
            <a:r>
              <a:rPr lang="en-US"/>
              <a:t> per item backordered per year.</a:t>
            </a:r>
          </a:p>
          <a:p>
            <a:pPr lvl="1"/>
            <a:r>
              <a:rPr lang="en-US"/>
              <a:t>Purchase cost per unit is constant (no qnty. discount).</a:t>
            </a:r>
          </a:p>
          <a:p>
            <a:pPr lvl="1"/>
            <a:r>
              <a:rPr lang="en-US"/>
              <a:t>Set-up time (lead time) is constant.</a:t>
            </a:r>
          </a:p>
          <a:p>
            <a:pPr lvl="1"/>
            <a:r>
              <a:rPr lang="en-US"/>
              <a:t>Planned shortages are permitted (backordered demand units are withdrawn from a replenishment order when it is delivered).</a:t>
            </a:r>
          </a:p>
        </p:txBody>
      </p:sp>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a:lstStyle/>
          <a:p>
            <a:r>
              <a:rPr lang="en-US"/>
              <a:t>Inventory Costs</a:t>
            </a:r>
          </a:p>
        </p:txBody>
      </p:sp>
      <p:sp>
        <p:nvSpPr>
          <p:cNvPr id="7171" name="Rectangle 3"/>
          <p:cNvSpPr>
            <a:spLocks noGrp="1" noChangeArrowheads="1"/>
          </p:cNvSpPr>
          <p:nvPr>
            <p:ph type="body" idx="1"/>
          </p:nvPr>
        </p:nvSpPr>
        <p:spPr>
          <a:xfrm>
            <a:off x="700088" y="1106488"/>
            <a:ext cx="7872412" cy="4789487"/>
          </a:xfrm>
          <a:noFill/>
          <a:ln/>
        </p:spPr>
        <p:txBody>
          <a:bodyPr/>
          <a:lstStyle/>
          <a:p>
            <a:r>
              <a:rPr lang="en-US" u="sng"/>
              <a:t>Ordering cost</a:t>
            </a:r>
            <a:r>
              <a:rPr lang="en-US"/>
              <a:t> -- salaries and expenses of processing an order, regardless of the order quantity</a:t>
            </a:r>
          </a:p>
          <a:p>
            <a:r>
              <a:rPr lang="en-US" u="sng"/>
              <a:t>Holding cost</a:t>
            </a:r>
            <a:r>
              <a:rPr lang="en-US"/>
              <a:t> -- usually a percentage of the value of the item assessed for keeping an item in inventory (including cost of capital, insurance, security costs, taxes, warehouse overhead, and other related variable expenses)</a:t>
            </a:r>
          </a:p>
          <a:p>
            <a:r>
              <a:rPr lang="en-US" u="sng"/>
              <a:t>Backorder cost</a:t>
            </a:r>
            <a:r>
              <a:rPr lang="en-US"/>
              <a:t> -- costs associated with being out of stock when an item is demanded (including lost goodwill)</a:t>
            </a:r>
          </a:p>
          <a:p>
            <a:r>
              <a:rPr lang="en-US" u="sng"/>
              <a:t>Purchase cost</a:t>
            </a:r>
            <a:r>
              <a:rPr lang="en-US"/>
              <a:t> -- the actual price of the items</a:t>
            </a:r>
          </a:p>
          <a:p>
            <a:r>
              <a:rPr lang="en-US"/>
              <a:t>Other costs</a:t>
            </a:r>
          </a:p>
        </p:txBody>
      </p:sp>
    </p:spTree>
  </p:cSld>
  <p:clrMapOvr>
    <a:masterClrMapping/>
  </p:clrMapOvr>
  <p:transition>
    <p:zo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p:spPr>
        <p:txBody>
          <a:bodyPr/>
          <a:lstStyle/>
          <a:p>
            <a:r>
              <a:rPr lang="en-US"/>
              <a:t>EOQ with Planned Shortages</a:t>
            </a:r>
          </a:p>
        </p:txBody>
      </p:sp>
      <p:sp>
        <p:nvSpPr>
          <p:cNvPr id="27651" name="Rectangle 3"/>
          <p:cNvSpPr>
            <a:spLocks noGrp="1" noChangeArrowheads="1"/>
          </p:cNvSpPr>
          <p:nvPr>
            <p:ph type="body" idx="1"/>
          </p:nvPr>
        </p:nvSpPr>
        <p:spPr>
          <a:xfrm>
            <a:off x="700088" y="1104900"/>
            <a:ext cx="7962900" cy="4503738"/>
          </a:xfrm>
          <a:noFill/>
          <a:ln/>
        </p:spPr>
        <p:txBody>
          <a:bodyPr/>
          <a:lstStyle/>
          <a:p>
            <a:r>
              <a:rPr lang="en-US">
                <a:solidFill>
                  <a:srgbClr val="66FFFF"/>
                </a:solidFill>
              </a:rPr>
              <a:t>Formulas</a:t>
            </a:r>
          </a:p>
          <a:p>
            <a:pPr lvl="1"/>
            <a:r>
              <a:rPr lang="en-US"/>
              <a:t>Optimal order quantity:  </a:t>
            </a:r>
          </a:p>
          <a:p>
            <a:pPr lvl="1">
              <a:buFontTx/>
              <a:buNone/>
            </a:pPr>
            <a:r>
              <a:rPr lang="en-US" i="1"/>
              <a:t>		           Q </a:t>
            </a:r>
            <a:r>
              <a:rPr lang="en-US"/>
              <a:t>* =    2</a:t>
            </a:r>
            <a:r>
              <a:rPr lang="en-US" i="1"/>
              <a:t>DC</a:t>
            </a:r>
            <a:r>
              <a:rPr lang="en-US" baseline="-25000"/>
              <a:t>o</a:t>
            </a:r>
            <a:r>
              <a:rPr lang="en-US"/>
              <a:t>/</a:t>
            </a:r>
            <a:r>
              <a:rPr lang="en-US" i="1"/>
              <a:t>C</a:t>
            </a:r>
            <a:r>
              <a:rPr lang="en-US" baseline="-25000"/>
              <a:t>h</a:t>
            </a:r>
            <a:r>
              <a:rPr lang="en-US"/>
              <a:t>     (</a:t>
            </a:r>
            <a:r>
              <a:rPr lang="en-US" i="1"/>
              <a:t>C</a:t>
            </a:r>
            <a:r>
              <a:rPr lang="en-US" baseline="-25000"/>
              <a:t>h</a:t>
            </a:r>
            <a:r>
              <a:rPr lang="en-US"/>
              <a:t>+</a:t>
            </a:r>
            <a:r>
              <a:rPr lang="en-US" i="1"/>
              <a:t>C</a:t>
            </a:r>
            <a:r>
              <a:rPr lang="en-US" baseline="-25000"/>
              <a:t>b </a:t>
            </a:r>
            <a:r>
              <a:rPr lang="en-US"/>
              <a:t>)/</a:t>
            </a:r>
            <a:r>
              <a:rPr lang="en-US" i="1"/>
              <a:t>C</a:t>
            </a:r>
            <a:r>
              <a:rPr lang="en-US" baseline="-25000"/>
              <a:t>b</a:t>
            </a:r>
            <a:endParaRPr lang="en-US"/>
          </a:p>
          <a:p>
            <a:pPr lvl="1"/>
            <a:r>
              <a:rPr lang="en-US"/>
              <a:t>Maximum number of backorders:  </a:t>
            </a:r>
          </a:p>
          <a:p>
            <a:pPr lvl="1">
              <a:buFontTx/>
              <a:buNone/>
            </a:pPr>
            <a:r>
              <a:rPr lang="en-US" i="1"/>
              <a:t>			     S </a:t>
            </a:r>
            <a:r>
              <a:rPr lang="en-US"/>
              <a:t>* = </a:t>
            </a:r>
            <a:r>
              <a:rPr lang="en-US" i="1"/>
              <a:t>Q </a:t>
            </a:r>
            <a:r>
              <a:rPr lang="en-US"/>
              <a:t>*(</a:t>
            </a:r>
            <a:r>
              <a:rPr lang="en-US" i="1"/>
              <a:t>C</a:t>
            </a:r>
            <a:r>
              <a:rPr lang="en-US" baseline="-25000"/>
              <a:t>h</a:t>
            </a:r>
            <a:r>
              <a:rPr lang="en-US"/>
              <a:t>/(</a:t>
            </a:r>
            <a:r>
              <a:rPr lang="en-US" i="1"/>
              <a:t>C</a:t>
            </a:r>
            <a:r>
              <a:rPr lang="en-US" baseline="-25000"/>
              <a:t>h</a:t>
            </a:r>
            <a:r>
              <a:rPr lang="en-US"/>
              <a:t>+</a:t>
            </a:r>
            <a:r>
              <a:rPr lang="en-US" i="1"/>
              <a:t>C</a:t>
            </a:r>
            <a:r>
              <a:rPr lang="en-US" baseline="-25000"/>
              <a:t>b</a:t>
            </a:r>
            <a:r>
              <a:rPr lang="en-US"/>
              <a:t>))</a:t>
            </a:r>
          </a:p>
          <a:p>
            <a:pPr lvl="1"/>
            <a:r>
              <a:rPr lang="en-US"/>
              <a:t>Number of orders per year:  </a:t>
            </a:r>
            <a:r>
              <a:rPr lang="en-US" i="1"/>
              <a:t>D</a:t>
            </a:r>
            <a:r>
              <a:rPr lang="en-US"/>
              <a:t>/</a:t>
            </a:r>
            <a:r>
              <a:rPr lang="en-US" i="1"/>
              <a:t>Q </a:t>
            </a:r>
            <a:r>
              <a:rPr lang="en-US"/>
              <a:t>*</a:t>
            </a:r>
          </a:p>
          <a:p>
            <a:pPr lvl="1"/>
            <a:r>
              <a:rPr lang="en-US"/>
              <a:t>Time between orders (cycle time):  </a:t>
            </a:r>
            <a:r>
              <a:rPr lang="en-US" i="1"/>
              <a:t>Q </a:t>
            </a:r>
            <a:r>
              <a:rPr lang="en-US"/>
              <a:t>*/</a:t>
            </a:r>
            <a:r>
              <a:rPr lang="en-US" i="1"/>
              <a:t>D</a:t>
            </a:r>
            <a:r>
              <a:rPr lang="en-US"/>
              <a:t> years</a:t>
            </a:r>
          </a:p>
          <a:p>
            <a:pPr lvl="1"/>
            <a:r>
              <a:rPr lang="en-US"/>
              <a:t>Total annual cost:  </a:t>
            </a:r>
          </a:p>
          <a:p>
            <a:pPr lvl="1">
              <a:buFontTx/>
              <a:buNone/>
            </a:pPr>
            <a:r>
              <a:rPr lang="en-US"/>
              <a:t>	      [</a:t>
            </a:r>
            <a:r>
              <a:rPr lang="en-US" i="1"/>
              <a:t>C</a:t>
            </a:r>
            <a:r>
              <a:rPr lang="en-US" baseline="-25000"/>
              <a:t>h</a:t>
            </a:r>
            <a:r>
              <a:rPr lang="en-US"/>
              <a:t>(</a:t>
            </a:r>
            <a:r>
              <a:rPr lang="en-US" i="1"/>
              <a:t>Q </a:t>
            </a:r>
            <a:r>
              <a:rPr lang="en-US"/>
              <a:t>*-</a:t>
            </a:r>
            <a:r>
              <a:rPr lang="en-US" i="1"/>
              <a:t>S </a:t>
            </a:r>
            <a:r>
              <a:rPr lang="en-US"/>
              <a:t>*)</a:t>
            </a:r>
            <a:r>
              <a:rPr lang="en-US" baseline="30000"/>
              <a:t>2</a:t>
            </a:r>
            <a:r>
              <a:rPr lang="en-US"/>
              <a:t>/2</a:t>
            </a:r>
            <a:r>
              <a:rPr lang="en-US" i="1"/>
              <a:t>Q </a:t>
            </a:r>
            <a:r>
              <a:rPr lang="en-US"/>
              <a:t>*] + [</a:t>
            </a:r>
            <a:r>
              <a:rPr lang="en-US" i="1"/>
              <a:t>C</a:t>
            </a:r>
            <a:r>
              <a:rPr lang="en-US" baseline="-25000"/>
              <a:t>o</a:t>
            </a:r>
            <a:r>
              <a:rPr lang="en-US"/>
              <a:t>(D/</a:t>
            </a:r>
            <a:r>
              <a:rPr lang="en-US" i="1"/>
              <a:t>Q </a:t>
            </a:r>
            <a:r>
              <a:rPr lang="en-US"/>
              <a:t>*)] + [</a:t>
            </a:r>
            <a:r>
              <a:rPr lang="en-US" i="1"/>
              <a:t>S </a:t>
            </a:r>
            <a:r>
              <a:rPr lang="en-US"/>
              <a:t>*2</a:t>
            </a:r>
            <a:r>
              <a:rPr lang="en-US" i="1"/>
              <a:t>C</a:t>
            </a:r>
            <a:r>
              <a:rPr lang="en-US" baseline="-25000"/>
              <a:t>b</a:t>
            </a:r>
            <a:r>
              <a:rPr lang="en-US"/>
              <a:t>/2</a:t>
            </a:r>
            <a:r>
              <a:rPr lang="en-US" i="1"/>
              <a:t>Q </a:t>
            </a:r>
            <a:r>
              <a:rPr lang="en-US"/>
              <a:t>*]</a:t>
            </a:r>
          </a:p>
          <a:p>
            <a:pPr>
              <a:buFont typeface="Monotype Sorts" pitchFamily="2" charset="2"/>
              <a:buNone/>
            </a:pPr>
            <a:r>
              <a:rPr lang="en-US"/>
              <a:t>   			  (holding + ordering + backordering)</a:t>
            </a:r>
          </a:p>
        </p:txBody>
      </p:sp>
      <p:sp>
        <p:nvSpPr>
          <p:cNvPr id="27652" name="Freeform 4"/>
          <p:cNvSpPr>
            <a:spLocks/>
          </p:cNvSpPr>
          <p:nvPr/>
        </p:nvSpPr>
        <p:spPr bwMode="auto">
          <a:xfrm>
            <a:off x="3136900" y="1930400"/>
            <a:ext cx="1449388" cy="458788"/>
          </a:xfrm>
          <a:custGeom>
            <a:avLst/>
            <a:gdLst>
              <a:gd name="T0" fmla="*/ 0 w 913"/>
              <a:gd name="T1" fmla="*/ 240 h 289"/>
              <a:gd name="T2" fmla="*/ 96 w 913"/>
              <a:gd name="T3" fmla="*/ 288 h 289"/>
              <a:gd name="T4" fmla="*/ 96 w 913"/>
              <a:gd name="T5" fmla="*/ 0 h 289"/>
              <a:gd name="T6" fmla="*/ 912 w 913"/>
              <a:gd name="T7" fmla="*/ 0 h 289"/>
            </a:gdLst>
            <a:ahLst/>
            <a:cxnLst>
              <a:cxn ang="0">
                <a:pos x="T0" y="T1"/>
              </a:cxn>
              <a:cxn ang="0">
                <a:pos x="T2" y="T3"/>
              </a:cxn>
              <a:cxn ang="0">
                <a:pos x="T4" y="T5"/>
              </a:cxn>
              <a:cxn ang="0">
                <a:pos x="T6" y="T7"/>
              </a:cxn>
            </a:cxnLst>
            <a:rect l="0" t="0" r="r" b="b"/>
            <a:pathLst>
              <a:path w="913" h="289">
                <a:moveTo>
                  <a:pt x="0" y="240"/>
                </a:moveTo>
                <a:lnTo>
                  <a:pt x="96" y="288"/>
                </a:lnTo>
                <a:lnTo>
                  <a:pt x="96" y="0"/>
                </a:lnTo>
                <a:lnTo>
                  <a:pt x="912"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27653" name="Freeform 5"/>
          <p:cNvSpPr>
            <a:spLocks/>
          </p:cNvSpPr>
          <p:nvPr/>
        </p:nvSpPr>
        <p:spPr bwMode="auto">
          <a:xfrm>
            <a:off x="4921250" y="1930400"/>
            <a:ext cx="1754188" cy="458788"/>
          </a:xfrm>
          <a:custGeom>
            <a:avLst/>
            <a:gdLst>
              <a:gd name="T0" fmla="*/ 0 w 1105"/>
              <a:gd name="T1" fmla="*/ 240 h 289"/>
              <a:gd name="T2" fmla="*/ 73 w 1105"/>
              <a:gd name="T3" fmla="*/ 288 h 289"/>
              <a:gd name="T4" fmla="*/ 73 w 1105"/>
              <a:gd name="T5" fmla="*/ 0 h 289"/>
              <a:gd name="T6" fmla="*/ 1104 w 1105"/>
              <a:gd name="T7" fmla="*/ 0 h 289"/>
            </a:gdLst>
            <a:ahLst/>
            <a:cxnLst>
              <a:cxn ang="0">
                <a:pos x="T0" y="T1"/>
              </a:cxn>
              <a:cxn ang="0">
                <a:pos x="T2" y="T3"/>
              </a:cxn>
              <a:cxn ang="0">
                <a:pos x="T4" y="T5"/>
              </a:cxn>
              <a:cxn ang="0">
                <a:pos x="T6" y="T7"/>
              </a:cxn>
            </a:cxnLst>
            <a:rect l="0" t="0" r="r" b="b"/>
            <a:pathLst>
              <a:path w="1105" h="289">
                <a:moveTo>
                  <a:pt x="0" y="240"/>
                </a:moveTo>
                <a:lnTo>
                  <a:pt x="73" y="288"/>
                </a:lnTo>
                <a:lnTo>
                  <a:pt x="73" y="0"/>
                </a:lnTo>
                <a:lnTo>
                  <a:pt x="1104"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Tree>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p:spPr>
        <p:txBody>
          <a:bodyPr/>
          <a:lstStyle/>
          <a:p>
            <a:r>
              <a:rPr lang="en-US"/>
              <a:t>Example:  Higley Radio Components Co.</a:t>
            </a:r>
          </a:p>
        </p:txBody>
      </p:sp>
      <p:sp>
        <p:nvSpPr>
          <p:cNvPr id="28675" name="Rectangle 3"/>
          <p:cNvSpPr>
            <a:spLocks noGrp="1" noChangeArrowheads="1"/>
          </p:cNvSpPr>
          <p:nvPr>
            <p:ph type="body" idx="1"/>
          </p:nvPr>
        </p:nvSpPr>
        <p:spPr>
          <a:xfrm>
            <a:off x="700088" y="1104900"/>
            <a:ext cx="8108950" cy="4516438"/>
          </a:xfrm>
          <a:noFill/>
          <a:ln/>
        </p:spPr>
        <p:txBody>
          <a:bodyPr/>
          <a:lstStyle/>
          <a:p>
            <a:r>
              <a:rPr lang="en-US">
                <a:solidFill>
                  <a:srgbClr val="66FFFF"/>
                </a:solidFill>
              </a:rPr>
              <a:t>EOQ with Planned Shortages Model</a:t>
            </a:r>
          </a:p>
          <a:p>
            <a:pPr>
              <a:buFont typeface="Monotype Sorts" pitchFamily="2" charset="2"/>
              <a:buNone/>
            </a:pPr>
            <a:r>
              <a:rPr lang="en-US"/>
              <a:t>		Higley has a product for which the assumptions of</a:t>
            </a:r>
          </a:p>
          <a:p>
            <a:pPr>
              <a:buFont typeface="Monotype Sorts" pitchFamily="2" charset="2"/>
              <a:buNone/>
            </a:pPr>
            <a:r>
              <a:rPr lang="en-US"/>
              <a:t>	the inventory model with backorder are valid.  Demand</a:t>
            </a:r>
          </a:p>
          <a:p>
            <a:pPr>
              <a:buFont typeface="Monotype Sorts" pitchFamily="2" charset="2"/>
              <a:buNone/>
            </a:pPr>
            <a:r>
              <a:rPr lang="en-US"/>
              <a:t>	for the product is 2,000 units per year.   The inventory</a:t>
            </a:r>
          </a:p>
          <a:p>
            <a:pPr>
              <a:buFont typeface="Monotype Sorts" pitchFamily="2" charset="2"/>
              <a:buNone/>
            </a:pPr>
            <a:r>
              <a:rPr lang="en-US"/>
              <a:t>	holding cost rate is 20% per year.   The product costs</a:t>
            </a:r>
          </a:p>
          <a:p>
            <a:pPr>
              <a:buFont typeface="Monotype Sorts" pitchFamily="2" charset="2"/>
              <a:buNone/>
            </a:pPr>
            <a:r>
              <a:rPr lang="en-US"/>
              <a:t>	Higley $50 to purchase.  The ordering cost is $35 per</a:t>
            </a:r>
          </a:p>
          <a:p>
            <a:pPr>
              <a:buFont typeface="Monotype Sorts" pitchFamily="2" charset="2"/>
              <a:buNone/>
            </a:pPr>
            <a:r>
              <a:rPr lang="en-US"/>
              <a:t>	order.  </a:t>
            </a:r>
            <a:r>
              <a:rPr lang="en-US">
                <a:cs typeface="Times New Roman" pitchFamily="18" charset="0"/>
              </a:rPr>
              <a:t>The annual backorder cost is estimated to be $30</a:t>
            </a:r>
          </a:p>
          <a:p>
            <a:pPr>
              <a:buFont typeface="Monotype Sorts" pitchFamily="2" charset="2"/>
              <a:buNone/>
            </a:pPr>
            <a:r>
              <a:rPr lang="en-US">
                <a:cs typeface="Times New Roman" pitchFamily="18" charset="0"/>
              </a:rPr>
              <a:t>	per unit per year.</a:t>
            </a:r>
            <a:r>
              <a:rPr lang="en-US">
                <a:solidFill>
                  <a:srgbClr val="000000"/>
                </a:solidFill>
                <a:effectLst>
                  <a:outerShdw blurRad="38100" dist="38100" dir="2700000" algn="tl">
                    <a:srgbClr val="FFFFFF"/>
                  </a:outerShdw>
                </a:effectLst>
                <a:latin typeface="Times New Roman" pitchFamily="18" charset="0"/>
                <a:cs typeface="Times New Roman" pitchFamily="18" charset="0"/>
              </a:rPr>
              <a:t> </a:t>
            </a:r>
          </a:p>
        </p:txBody>
      </p:sp>
    </p:spTree>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5" name="Rectangle 9"/>
          <p:cNvSpPr>
            <a:spLocks noChangeArrowheads="1"/>
          </p:cNvSpPr>
          <p:nvPr/>
        </p:nvSpPr>
        <p:spPr bwMode="auto">
          <a:xfrm>
            <a:off x="5772150" y="4445000"/>
            <a:ext cx="952500" cy="463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4" name="Rectangle 8"/>
          <p:cNvSpPr>
            <a:spLocks noChangeArrowheads="1"/>
          </p:cNvSpPr>
          <p:nvPr/>
        </p:nvSpPr>
        <p:spPr bwMode="auto">
          <a:xfrm>
            <a:off x="4464050" y="3390900"/>
            <a:ext cx="679450" cy="463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9" name="Rectangle 3"/>
          <p:cNvSpPr>
            <a:spLocks noGrp="1" noChangeArrowheads="1"/>
          </p:cNvSpPr>
          <p:nvPr>
            <p:ph type="body" idx="1"/>
          </p:nvPr>
        </p:nvSpPr>
        <p:spPr>
          <a:xfrm>
            <a:off x="700088" y="1104900"/>
            <a:ext cx="8001000" cy="4630738"/>
          </a:xfrm>
          <a:noFill/>
          <a:ln/>
        </p:spPr>
        <p:txBody>
          <a:bodyPr/>
          <a:lstStyle/>
          <a:p>
            <a:r>
              <a:rPr lang="en-US">
                <a:solidFill>
                  <a:srgbClr val="66FFFF"/>
                </a:solidFill>
              </a:rPr>
              <a:t>Optimal Order Policy</a:t>
            </a:r>
          </a:p>
          <a:p>
            <a:pPr>
              <a:buFont typeface="Monotype Sorts" pitchFamily="2" charset="2"/>
              <a:buNone/>
            </a:pPr>
            <a:r>
              <a:rPr lang="en-US"/>
              <a:t>	</a:t>
            </a:r>
            <a:r>
              <a:rPr lang="en-US" i="1"/>
              <a:t>D</a:t>
            </a:r>
            <a:r>
              <a:rPr lang="en-US"/>
              <a:t> = 2,000; </a:t>
            </a:r>
            <a:r>
              <a:rPr lang="en-US" i="1"/>
              <a:t>C</a:t>
            </a:r>
            <a:r>
              <a:rPr lang="en-US" baseline="-25000"/>
              <a:t>o</a:t>
            </a:r>
            <a:r>
              <a:rPr lang="en-US"/>
              <a:t> = $25;  </a:t>
            </a:r>
            <a:r>
              <a:rPr lang="en-US" i="1"/>
              <a:t>C</a:t>
            </a:r>
            <a:r>
              <a:rPr lang="en-US" baseline="-25000"/>
              <a:t>h</a:t>
            </a:r>
            <a:r>
              <a:rPr lang="en-US"/>
              <a:t> = .20(50) = $10;  </a:t>
            </a:r>
            <a:r>
              <a:rPr lang="en-US" i="1"/>
              <a:t>C</a:t>
            </a:r>
            <a:r>
              <a:rPr lang="en-US" baseline="-25000"/>
              <a:t>b</a:t>
            </a:r>
            <a:r>
              <a:rPr lang="en-US"/>
              <a:t> = $30</a:t>
            </a:r>
          </a:p>
          <a:p>
            <a:pPr>
              <a:buFont typeface="Monotype Sorts" pitchFamily="2" charset="2"/>
              <a:buNone/>
            </a:pPr>
            <a:endParaRPr lang="en-US" sz="1000"/>
          </a:p>
          <a:p>
            <a:pPr>
              <a:buFont typeface="Monotype Sorts" pitchFamily="2" charset="2"/>
              <a:buNone/>
            </a:pPr>
            <a:r>
              <a:rPr lang="en-US"/>
              <a:t> 		          </a:t>
            </a:r>
            <a:r>
              <a:rPr lang="en-US" i="1"/>
              <a:t>Q </a:t>
            </a:r>
            <a:r>
              <a:rPr lang="en-US"/>
              <a:t>* =    2</a:t>
            </a:r>
            <a:r>
              <a:rPr lang="en-US" i="1"/>
              <a:t>DC</a:t>
            </a:r>
            <a:r>
              <a:rPr lang="en-US" baseline="-25000"/>
              <a:t>o</a:t>
            </a:r>
            <a:r>
              <a:rPr lang="en-US"/>
              <a:t>/</a:t>
            </a:r>
            <a:r>
              <a:rPr lang="en-US" i="1"/>
              <a:t>C</a:t>
            </a:r>
            <a:r>
              <a:rPr lang="en-US" baseline="-25000"/>
              <a:t>h</a:t>
            </a:r>
            <a:r>
              <a:rPr lang="en-US"/>
              <a:t>    (</a:t>
            </a:r>
            <a:r>
              <a:rPr lang="en-US" i="1"/>
              <a:t>C</a:t>
            </a:r>
            <a:r>
              <a:rPr lang="en-US" baseline="-25000"/>
              <a:t>h</a:t>
            </a:r>
            <a:r>
              <a:rPr lang="en-US"/>
              <a:t> + </a:t>
            </a:r>
            <a:r>
              <a:rPr lang="en-US" i="1"/>
              <a:t>C</a:t>
            </a:r>
            <a:r>
              <a:rPr lang="en-US" baseline="-25000"/>
              <a:t>b</a:t>
            </a:r>
            <a:r>
              <a:rPr lang="en-US"/>
              <a:t>)/</a:t>
            </a:r>
            <a:r>
              <a:rPr lang="en-US" i="1"/>
              <a:t>C</a:t>
            </a:r>
            <a:r>
              <a:rPr lang="en-US" baseline="-25000"/>
              <a:t>b</a:t>
            </a:r>
          </a:p>
          <a:p>
            <a:pPr>
              <a:buFont typeface="Monotype Sorts" pitchFamily="2" charset="2"/>
              <a:buNone/>
            </a:pPr>
            <a:r>
              <a:rPr lang="en-US" sz="1000"/>
              <a:t>   </a:t>
            </a:r>
          </a:p>
          <a:p>
            <a:pPr>
              <a:buFont typeface="Monotype Sorts" pitchFamily="2" charset="2"/>
              <a:buNone/>
            </a:pPr>
            <a:r>
              <a:rPr lang="en-US"/>
              <a:t>			     =    2(2000)(25)/10  x     (10+30)/30</a:t>
            </a:r>
          </a:p>
          <a:p>
            <a:pPr>
              <a:buFont typeface="Monotype Sorts" pitchFamily="2" charset="2"/>
              <a:buNone/>
            </a:pPr>
            <a:endParaRPr lang="en-US" sz="1000"/>
          </a:p>
          <a:p>
            <a:pPr>
              <a:buFont typeface="Monotype Sorts" pitchFamily="2" charset="2"/>
              <a:buNone/>
            </a:pPr>
            <a:r>
              <a:rPr lang="en-US"/>
              <a:t>			     = 115.47 </a:t>
            </a:r>
            <a:r>
              <a:rPr lang="en-US">
                <a:latin typeface="Symbol" pitchFamily="18" charset="2"/>
              </a:rPr>
              <a:t> </a:t>
            </a:r>
            <a:r>
              <a:rPr lang="en-US"/>
              <a:t>  115</a:t>
            </a:r>
          </a:p>
          <a:p>
            <a:pPr>
              <a:buFont typeface="Monotype Sorts" pitchFamily="2" charset="2"/>
              <a:buNone/>
            </a:pPr>
            <a:endParaRPr lang="en-US" sz="1000"/>
          </a:p>
          <a:p>
            <a:pPr>
              <a:buFont typeface="Monotype Sorts" pitchFamily="2" charset="2"/>
              <a:buNone/>
            </a:pPr>
            <a:r>
              <a:rPr lang="en-US"/>
              <a:t>  	    		</a:t>
            </a:r>
            <a:r>
              <a:rPr lang="en-US" i="1"/>
              <a:t>S </a:t>
            </a:r>
            <a:r>
              <a:rPr lang="en-US"/>
              <a:t>* = </a:t>
            </a:r>
            <a:r>
              <a:rPr lang="en-US" i="1"/>
              <a:t>Q </a:t>
            </a:r>
            <a:r>
              <a:rPr lang="en-US"/>
              <a:t>*(</a:t>
            </a:r>
            <a:r>
              <a:rPr lang="en-US" i="1"/>
              <a:t>C</a:t>
            </a:r>
            <a:r>
              <a:rPr lang="en-US" baseline="-25000"/>
              <a:t>h</a:t>
            </a:r>
            <a:r>
              <a:rPr lang="en-US"/>
              <a:t>/(</a:t>
            </a:r>
            <a:r>
              <a:rPr lang="en-US" i="1"/>
              <a:t>C</a:t>
            </a:r>
            <a:r>
              <a:rPr lang="en-US" baseline="-25000"/>
              <a:t>h</a:t>
            </a:r>
            <a:r>
              <a:rPr lang="en-US"/>
              <a:t>+</a:t>
            </a:r>
            <a:r>
              <a:rPr lang="en-US" i="1"/>
              <a:t>C</a:t>
            </a:r>
            <a:r>
              <a:rPr lang="en-US" baseline="-25000"/>
              <a:t>b</a:t>
            </a:r>
            <a:r>
              <a:rPr lang="en-US"/>
              <a:t>)) </a:t>
            </a:r>
          </a:p>
          <a:p>
            <a:pPr>
              <a:buFont typeface="Monotype Sorts" pitchFamily="2" charset="2"/>
              <a:buNone/>
            </a:pPr>
            <a:r>
              <a:rPr lang="en-US"/>
              <a:t>			     = 115(10/(10+30)) =   28.87 </a:t>
            </a:r>
          </a:p>
        </p:txBody>
      </p:sp>
      <p:sp>
        <p:nvSpPr>
          <p:cNvPr id="29700" name="Freeform 4"/>
          <p:cNvSpPr>
            <a:spLocks/>
          </p:cNvSpPr>
          <p:nvPr/>
        </p:nvSpPr>
        <p:spPr bwMode="auto">
          <a:xfrm>
            <a:off x="3194050" y="2152650"/>
            <a:ext cx="1449388" cy="458788"/>
          </a:xfrm>
          <a:custGeom>
            <a:avLst/>
            <a:gdLst>
              <a:gd name="T0" fmla="*/ 0 w 913"/>
              <a:gd name="T1" fmla="*/ 240 h 289"/>
              <a:gd name="T2" fmla="*/ 96 w 913"/>
              <a:gd name="T3" fmla="*/ 288 h 289"/>
              <a:gd name="T4" fmla="*/ 96 w 913"/>
              <a:gd name="T5" fmla="*/ 0 h 289"/>
              <a:gd name="T6" fmla="*/ 912 w 913"/>
              <a:gd name="T7" fmla="*/ 0 h 289"/>
            </a:gdLst>
            <a:ahLst/>
            <a:cxnLst>
              <a:cxn ang="0">
                <a:pos x="T0" y="T1"/>
              </a:cxn>
              <a:cxn ang="0">
                <a:pos x="T2" y="T3"/>
              </a:cxn>
              <a:cxn ang="0">
                <a:pos x="T4" y="T5"/>
              </a:cxn>
              <a:cxn ang="0">
                <a:pos x="T6" y="T7"/>
              </a:cxn>
            </a:cxnLst>
            <a:rect l="0" t="0" r="r" b="b"/>
            <a:pathLst>
              <a:path w="913" h="289">
                <a:moveTo>
                  <a:pt x="0" y="240"/>
                </a:moveTo>
                <a:lnTo>
                  <a:pt x="96" y="288"/>
                </a:lnTo>
                <a:lnTo>
                  <a:pt x="96" y="0"/>
                </a:lnTo>
                <a:lnTo>
                  <a:pt x="912"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29701" name="Freeform 5"/>
          <p:cNvSpPr>
            <a:spLocks/>
          </p:cNvSpPr>
          <p:nvPr/>
        </p:nvSpPr>
        <p:spPr bwMode="auto">
          <a:xfrm>
            <a:off x="4768850" y="2139950"/>
            <a:ext cx="1870075" cy="458788"/>
          </a:xfrm>
          <a:custGeom>
            <a:avLst/>
            <a:gdLst>
              <a:gd name="T0" fmla="*/ 0 w 1105"/>
              <a:gd name="T1" fmla="*/ 240 h 289"/>
              <a:gd name="T2" fmla="*/ 73 w 1105"/>
              <a:gd name="T3" fmla="*/ 288 h 289"/>
              <a:gd name="T4" fmla="*/ 73 w 1105"/>
              <a:gd name="T5" fmla="*/ 0 h 289"/>
              <a:gd name="T6" fmla="*/ 1104 w 1105"/>
              <a:gd name="T7" fmla="*/ 0 h 289"/>
            </a:gdLst>
            <a:ahLst/>
            <a:cxnLst>
              <a:cxn ang="0">
                <a:pos x="T0" y="T1"/>
              </a:cxn>
              <a:cxn ang="0">
                <a:pos x="T2" y="T3"/>
              </a:cxn>
              <a:cxn ang="0">
                <a:pos x="T4" y="T5"/>
              </a:cxn>
              <a:cxn ang="0">
                <a:pos x="T6" y="T7"/>
              </a:cxn>
            </a:cxnLst>
            <a:rect l="0" t="0" r="r" b="b"/>
            <a:pathLst>
              <a:path w="1105" h="289">
                <a:moveTo>
                  <a:pt x="0" y="240"/>
                </a:moveTo>
                <a:lnTo>
                  <a:pt x="73" y="288"/>
                </a:lnTo>
                <a:lnTo>
                  <a:pt x="73" y="0"/>
                </a:lnTo>
                <a:lnTo>
                  <a:pt x="1104"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29702" name="Freeform 6"/>
          <p:cNvSpPr>
            <a:spLocks/>
          </p:cNvSpPr>
          <p:nvPr/>
        </p:nvSpPr>
        <p:spPr bwMode="auto">
          <a:xfrm>
            <a:off x="5924550" y="2749550"/>
            <a:ext cx="1873250" cy="446088"/>
          </a:xfrm>
          <a:custGeom>
            <a:avLst/>
            <a:gdLst>
              <a:gd name="T0" fmla="*/ 0 w 1729"/>
              <a:gd name="T1" fmla="*/ 192 h 289"/>
              <a:gd name="T2" fmla="*/ 96 w 1729"/>
              <a:gd name="T3" fmla="*/ 288 h 289"/>
              <a:gd name="T4" fmla="*/ 96 w 1729"/>
              <a:gd name="T5" fmla="*/ 0 h 289"/>
              <a:gd name="T6" fmla="*/ 1728 w 1729"/>
              <a:gd name="T7" fmla="*/ 0 h 289"/>
            </a:gdLst>
            <a:ahLst/>
            <a:cxnLst>
              <a:cxn ang="0">
                <a:pos x="T0" y="T1"/>
              </a:cxn>
              <a:cxn ang="0">
                <a:pos x="T2" y="T3"/>
              </a:cxn>
              <a:cxn ang="0">
                <a:pos x="T4" y="T5"/>
              </a:cxn>
              <a:cxn ang="0">
                <a:pos x="T6" y="T7"/>
              </a:cxn>
            </a:cxnLst>
            <a:rect l="0" t="0" r="r" b="b"/>
            <a:pathLst>
              <a:path w="1729" h="289">
                <a:moveTo>
                  <a:pt x="0" y="192"/>
                </a:moveTo>
                <a:lnTo>
                  <a:pt x="96" y="288"/>
                </a:lnTo>
                <a:lnTo>
                  <a:pt x="96" y="0"/>
                </a:lnTo>
                <a:lnTo>
                  <a:pt x="1728"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29703" name="Freeform 7"/>
          <p:cNvSpPr>
            <a:spLocks/>
          </p:cNvSpPr>
          <p:nvPr/>
        </p:nvSpPr>
        <p:spPr bwMode="auto">
          <a:xfrm>
            <a:off x="3206750" y="2749550"/>
            <a:ext cx="2200275" cy="446088"/>
          </a:xfrm>
          <a:custGeom>
            <a:avLst/>
            <a:gdLst>
              <a:gd name="T0" fmla="*/ 0 w 1489"/>
              <a:gd name="T1" fmla="*/ 240 h 289"/>
              <a:gd name="T2" fmla="*/ 99 w 1489"/>
              <a:gd name="T3" fmla="*/ 288 h 289"/>
              <a:gd name="T4" fmla="*/ 99 w 1489"/>
              <a:gd name="T5" fmla="*/ 0 h 289"/>
              <a:gd name="T6" fmla="*/ 1488 w 1489"/>
              <a:gd name="T7" fmla="*/ 0 h 289"/>
            </a:gdLst>
            <a:ahLst/>
            <a:cxnLst>
              <a:cxn ang="0">
                <a:pos x="T0" y="T1"/>
              </a:cxn>
              <a:cxn ang="0">
                <a:pos x="T2" y="T3"/>
              </a:cxn>
              <a:cxn ang="0">
                <a:pos x="T4" y="T5"/>
              </a:cxn>
              <a:cxn ang="0">
                <a:pos x="T6" y="T7"/>
              </a:cxn>
            </a:cxnLst>
            <a:rect l="0" t="0" r="r" b="b"/>
            <a:pathLst>
              <a:path w="1489" h="289">
                <a:moveTo>
                  <a:pt x="0" y="240"/>
                </a:moveTo>
                <a:lnTo>
                  <a:pt x="99" y="288"/>
                </a:lnTo>
                <a:lnTo>
                  <a:pt x="99" y="0"/>
                </a:lnTo>
                <a:lnTo>
                  <a:pt x="1488"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29709" name="Rectangle 13"/>
          <p:cNvSpPr>
            <a:spLocks noGrp="1" noChangeArrowheads="1"/>
          </p:cNvSpPr>
          <p:nvPr>
            <p:ph type="title"/>
          </p:nvPr>
        </p:nvSpPr>
        <p:spPr>
          <a:noFill/>
          <a:ln/>
        </p:spPr>
        <p:txBody>
          <a:bodyPr/>
          <a:lstStyle/>
          <a:p>
            <a:r>
              <a:rPr lang="en-US"/>
              <a:t>Example:  Higley Radio Components Co.</a:t>
            </a:r>
          </a:p>
        </p:txBody>
      </p:sp>
    </p:spTree>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8" name="Rectangle 8"/>
          <p:cNvSpPr>
            <a:spLocks noChangeArrowheads="1"/>
          </p:cNvSpPr>
          <p:nvPr/>
        </p:nvSpPr>
        <p:spPr bwMode="auto">
          <a:xfrm>
            <a:off x="5924550" y="2819400"/>
            <a:ext cx="876300" cy="463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9" name="Rectangle 9"/>
          <p:cNvSpPr>
            <a:spLocks noChangeArrowheads="1"/>
          </p:cNvSpPr>
          <p:nvPr/>
        </p:nvSpPr>
        <p:spPr bwMode="auto">
          <a:xfrm>
            <a:off x="4387850" y="1663700"/>
            <a:ext cx="736600" cy="463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3" name="Rectangle 3"/>
          <p:cNvSpPr>
            <a:spLocks noGrp="1" noChangeArrowheads="1"/>
          </p:cNvSpPr>
          <p:nvPr>
            <p:ph type="body" idx="1"/>
          </p:nvPr>
        </p:nvSpPr>
        <p:spPr>
          <a:xfrm>
            <a:off x="700088" y="1104900"/>
            <a:ext cx="8286750" cy="2865438"/>
          </a:xfrm>
          <a:noFill/>
          <a:ln/>
        </p:spPr>
        <p:txBody>
          <a:bodyPr/>
          <a:lstStyle/>
          <a:p>
            <a:r>
              <a:rPr lang="en-US">
                <a:solidFill>
                  <a:srgbClr val="66FFFF"/>
                </a:solidFill>
              </a:rPr>
              <a:t>Maximum Inventory</a:t>
            </a:r>
          </a:p>
          <a:p>
            <a:pPr>
              <a:buFont typeface="Monotype Sorts" pitchFamily="2" charset="2"/>
              <a:buNone/>
            </a:pPr>
            <a:r>
              <a:rPr lang="en-US" sz="800">
                <a:solidFill>
                  <a:srgbClr val="66FFFF"/>
                </a:solidFill>
              </a:rPr>
              <a:t>		</a:t>
            </a:r>
          </a:p>
          <a:p>
            <a:pPr>
              <a:buFont typeface="Monotype Sorts" pitchFamily="2" charset="2"/>
              <a:buNone/>
            </a:pPr>
            <a:r>
              <a:rPr lang="en-US">
                <a:solidFill>
                  <a:srgbClr val="66FFFF"/>
                </a:solidFill>
              </a:rPr>
              <a:t>	</a:t>
            </a:r>
            <a:r>
              <a:rPr lang="en-US" i="1"/>
              <a:t>Q</a:t>
            </a:r>
            <a:r>
              <a:rPr lang="en-US"/>
              <a:t> – </a:t>
            </a:r>
            <a:r>
              <a:rPr lang="en-US" i="1"/>
              <a:t>S</a:t>
            </a:r>
            <a:r>
              <a:rPr lang="en-US"/>
              <a:t> = 115.47 – 28.87 =   86.6   units</a:t>
            </a:r>
          </a:p>
          <a:p>
            <a:pPr>
              <a:buFont typeface="Monotype Sorts" pitchFamily="2" charset="2"/>
              <a:buNone/>
            </a:pPr>
            <a:endParaRPr lang="en-US" sz="800"/>
          </a:p>
          <a:p>
            <a:r>
              <a:rPr lang="en-US">
                <a:solidFill>
                  <a:srgbClr val="66FFFF"/>
                </a:solidFill>
              </a:rPr>
              <a:t>Cycle Time</a:t>
            </a:r>
          </a:p>
          <a:p>
            <a:pPr>
              <a:buFont typeface="Monotype Sorts" pitchFamily="2" charset="2"/>
              <a:buNone/>
            </a:pPr>
            <a:endParaRPr lang="en-US" sz="800">
              <a:solidFill>
                <a:srgbClr val="66FFFF"/>
              </a:solidFill>
            </a:endParaRPr>
          </a:p>
          <a:p>
            <a:pPr>
              <a:buFont typeface="Monotype Sorts" pitchFamily="2" charset="2"/>
              <a:buNone/>
            </a:pPr>
            <a:r>
              <a:rPr lang="en-US">
                <a:solidFill>
                  <a:srgbClr val="66FFFF"/>
                </a:solidFill>
              </a:rPr>
              <a:t>	</a:t>
            </a:r>
            <a:r>
              <a:rPr lang="en-US" i="1"/>
              <a:t>T</a:t>
            </a:r>
            <a:r>
              <a:rPr lang="en-US"/>
              <a:t> = </a:t>
            </a:r>
            <a:r>
              <a:rPr lang="en-US" i="1"/>
              <a:t>Q</a:t>
            </a:r>
            <a:r>
              <a:rPr lang="en-US"/>
              <a:t>/</a:t>
            </a:r>
            <a:r>
              <a:rPr lang="en-US" i="1"/>
              <a:t>D</a:t>
            </a:r>
            <a:r>
              <a:rPr lang="en-US"/>
              <a:t>(250) = 115.47/2000(250) =  14.43  working days</a:t>
            </a:r>
          </a:p>
          <a:p>
            <a:pPr>
              <a:buFont typeface="Monotype Sorts" pitchFamily="2" charset="2"/>
              <a:buNone/>
            </a:pPr>
            <a:endParaRPr lang="en-US" sz="800"/>
          </a:p>
        </p:txBody>
      </p:sp>
      <p:sp>
        <p:nvSpPr>
          <p:cNvPr id="30727" name="Rectangle 7"/>
          <p:cNvSpPr>
            <a:spLocks noGrp="1" noChangeArrowheads="1"/>
          </p:cNvSpPr>
          <p:nvPr>
            <p:ph type="title"/>
          </p:nvPr>
        </p:nvSpPr>
        <p:spPr>
          <a:noFill/>
          <a:ln/>
        </p:spPr>
        <p:txBody>
          <a:bodyPr/>
          <a:lstStyle/>
          <a:p>
            <a:r>
              <a:rPr lang="en-US"/>
              <a:t>Example:  Higley Radio Components Co.</a:t>
            </a:r>
          </a:p>
        </p:txBody>
      </p:sp>
    </p:spTree>
  </p:cSld>
  <p:clrMapOvr>
    <a:masterClrMapping/>
  </p:clrMapOvr>
  <p:transition>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6" name="Rectangle 4"/>
          <p:cNvSpPr>
            <a:spLocks noChangeArrowheads="1"/>
          </p:cNvSpPr>
          <p:nvPr/>
        </p:nvSpPr>
        <p:spPr bwMode="auto">
          <a:xfrm>
            <a:off x="5251450" y="5461000"/>
            <a:ext cx="1257300" cy="463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2034" name="Rectangle 2"/>
          <p:cNvSpPr>
            <a:spLocks noChangeArrowheads="1"/>
          </p:cNvSpPr>
          <p:nvPr/>
        </p:nvSpPr>
        <p:spPr bwMode="auto">
          <a:xfrm>
            <a:off x="700088" y="1104900"/>
            <a:ext cx="8134350" cy="5202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rPr>
              <a:t>Total Annual Cost</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Holding Cost:</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C</a:t>
            </a:r>
            <a:r>
              <a:rPr lang="en-US" sz="2400" baseline="-25000">
                <a:effectLst>
                  <a:outerShdw blurRad="38100" dist="38100" dir="2700000" algn="tl">
                    <a:srgbClr val="000000"/>
                  </a:outerShdw>
                </a:effectLst>
              </a:rPr>
              <a:t>h</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Q</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S</a:t>
            </a:r>
            <a:r>
              <a:rPr lang="en-US" sz="2400">
                <a:effectLst>
                  <a:outerShdw blurRad="38100" dist="38100" dir="2700000" algn="tl">
                    <a:srgbClr val="000000"/>
                  </a:outerShdw>
                </a:effectLst>
              </a:rPr>
              <a:t>)</a:t>
            </a:r>
            <a:r>
              <a:rPr lang="en-US" sz="2400" baseline="30000">
                <a:effectLst>
                  <a:outerShdw blurRad="38100" dist="38100" dir="2700000" algn="tl">
                    <a:srgbClr val="000000"/>
                  </a:outerShdw>
                </a:effectLst>
              </a:rPr>
              <a:t>2</a:t>
            </a:r>
            <a:r>
              <a:rPr lang="en-US" sz="2400">
                <a:effectLst>
                  <a:outerShdw blurRad="38100" dist="38100" dir="2700000" algn="tl">
                    <a:srgbClr val="000000"/>
                  </a:outerShdw>
                </a:effectLst>
              </a:rPr>
              <a:t>/(2</a:t>
            </a:r>
            <a:r>
              <a:rPr lang="en-US" sz="2400" i="1">
                <a:effectLst>
                  <a:outerShdw blurRad="38100" dist="38100" dir="2700000" algn="tl">
                    <a:srgbClr val="000000"/>
                  </a:outerShdw>
                </a:effectLst>
              </a:rPr>
              <a:t>Q)</a:t>
            </a:r>
            <a:r>
              <a:rPr lang="en-US" sz="2400">
                <a:effectLst>
                  <a:outerShdw blurRad="38100" dist="38100" dir="2700000" algn="tl">
                    <a:srgbClr val="000000"/>
                  </a:outerShdw>
                </a:effectLst>
              </a:rPr>
              <a:t> = 10(115.47 – 28.87)</a:t>
            </a:r>
            <a:r>
              <a:rPr lang="en-US" sz="2400" baseline="30000">
                <a:effectLst>
                  <a:outerShdw blurRad="38100" dist="38100" dir="2700000" algn="tl">
                    <a:srgbClr val="000000"/>
                  </a:outerShdw>
                </a:effectLst>
              </a:rPr>
              <a:t>2</a:t>
            </a:r>
            <a:r>
              <a:rPr lang="en-US" sz="2400">
                <a:effectLst>
                  <a:outerShdw blurRad="38100" dist="38100" dir="2700000" algn="tl">
                    <a:srgbClr val="000000"/>
                  </a:outerShdw>
                </a:effectLst>
              </a:rPr>
              <a:t>/(2(115.47))</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  $324.74</a:t>
            </a:r>
          </a:p>
          <a:p>
            <a:pPr marL="342900" indent="-342900" algn="l">
              <a:spcBef>
                <a:spcPct val="20000"/>
              </a:spcBef>
              <a:buClr>
                <a:srgbClr val="66FFFF"/>
              </a:buClr>
              <a:buSzPct val="75000"/>
              <a:buFont typeface="Monotype Sorts" pitchFamily="2" charset="2"/>
              <a:buNone/>
            </a:pPr>
            <a:endParaRPr lang="en-US" sz="8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Ordering Cost:</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C</a:t>
            </a:r>
            <a:r>
              <a:rPr lang="en-US" sz="2400" baseline="-25000">
                <a:effectLst>
                  <a:outerShdw blurRad="38100" dist="38100" dir="2700000" algn="tl">
                    <a:srgbClr val="000000"/>
                  </a:outerShdw>
                </a:effectLst>
              </a:rPr>
              <a:t>o</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D</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Q</a:t>
            </a:r>
            <a:r>
              <a:rPr lang="en-US" sz="2400">
                <a:effectLst>
                  <a:outerShdw blurRad="38100" dist="38100" dir="2700000" algn="tl">
                    <a:srgbClr val="000000"/>
                  </a:outerShdw>
                </a:effectLst>
              </a:rPr>
              <a:t>) = 25(2000/115.47) = $433.01</a:t>
            </a:r>
          </a:p>
          <a:p>
            <a:pPr marL="342900" indent="-342900" algn="l">
              <a:spcBef>
                <a:spcPct val="20000"/>
              </a:spcBef>
              <a:buClr>
                <a:srgbClr val="66FFFF"/>
              </a:buClr>
              <a:buSzPct val="75000"/>
              <a:buFont typeface="Monotype Sorts" pitchFamily="2" charset="2"/>
              <a:buNone/>
            </a:pPr>
            <a:endParaRPr lang="en-US" sz="8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Backorder Cost:</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C</a:t>
            </a:r>
            <a:r>
              <a:rPr lang="en-US" sz="2400" baseline="-25000">
                <a:effectLst>
                  <a:outerShdw blurRad="38100" dist="38100" dir="2700000" algn="tl">
                    <a:srgbClr val="000000"/>
                  </a:outerShdw>
                </a:effectLst>
              </a:rPr>
              <a:t>b</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a:t>
            </a:r>
            <a:r>
              <a:rPr lang="en-US" sz="2400" baseline="30000">
                <a:effectLst>
                  <a:outerShdw blurRad="38100" dist="38100" dir="2700000" algn="tl">
                    <a:srgbClr val="000000"/>
                  </a:outerShdw>
                </a:effectLst>
              </a:rPr>
              <a:t>2</a:t>
            </a:r>
            <a:r>
              <a:rPr lang="en-US" sz="2400">
                <a:effectLst>
                  <a:outerShdw blurRad="38100" dist="38100" dir="2700000" algn="tl">
                    <a:srgbClr val="000000"/>
                  </a:outerShdw>
                </a:effectLst>
              </a:rPr>
              <a:t>/(2</a:t>
            </a:r>
            <a:r>
              <a:rPr lang="en-US" sz="2400" i="1">
                <a:effectLst>
                  <a:outerShdw blurRad="38100" dist="38100" dir="2700000" algn="tl">
                    <a:srgbClr val="000000"/>
                  </a:outerShdw>
                </a:effectLst>
              </a:rPr>
              <a:t>Q</a:t>
            </a:r>
            <a:r>
              <a:rPr lang="en-US" sz="2400">
                <a:effectLst>
                  <a:outerShdw blurRad="38100" dist="38100" dir="2700000" algn="tl">
                    <a:srgbClr val="000000"/>
                  </a:outerShdw>
                </a:effectLst>
              </a:rPr>
              <a:t>) = 30(28.87)</a:t>
            </a:r>
            <a:r>
              <a:rPr lang="en-US" sz="2400" baseline="30000">
                <a:effectLst>
                  <a:outerShdw blurRad="38100" dist="38100" dir="2700000" algn="tl">
                    <a:srgbClr val="000000"/>
                  </a:outerShdw>
                </a:effectLst>
              </a:rPr>
              <a:t>2</a:t>
            </a:r>
            <a:r>
              <a:rPr lang="en-US" sz="2400">
                <a:effectLst>
                  <a:outerShdw blurRad="38100" dist="38100" dir="2700000" algn="tl">
                    <a:srgbClr val="000000"/>
                  </a:outerShdw>
                </a:effectLst>
              </a:rPr>
              <a:t>/(2(115.47)) = $108.27</a:t>
            </a:r>
          </a:p>
          <a:p>
            <a:pPr marL="342900" indent="-342900" algn="l">
              <a:spcBef>
                <a:spcPct val="20000"/>
              </a:spcBef>
              <a:buClr>
                <a:srgbClr val="66FFFF"/>
              </a:buClr>
              <a:buSzPct val="75000"/>
              <a:buFont typeface="Monotype Sorts" pitchFamily="2" charset="2"/>
              <a:buNone/>
            </a:pPr>
            <a:endParaRPr lang="en-US" sz="8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Total Cost:</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324.74 + 433.01 + 108.27 =   $866.02</a:t>
            </a:r>
          </a:p>
        </p:txBody>
      </p:sp>
      <p:sp>
        <p:nvSpPr>
          <p:cNvPr id="172035" name="Rectangle 3"/>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rPr>
              <a:t>Example:  Higley Radio Components Co.</a:t>
            </a:r>
          </a:p>
        </p:txBody>
      </p:sp>
    </p:spTree>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698500" y="1106488"/>
            <a:ext cx="7678738" cy="2363787"/>
          </a:xfrm>
          <a:noFill/>
          <a:ln/>
        </p:spPr>
        <p:txBody>
          <a:bodyPr/>
          <a:lstStyle/>
          <a:p>
            <a:r>
              <a:rPr lang="en-US">
                <a:solidFill>
                  <a:srgbClr val="66FFFF"/>
                </a:solidFill>
              </a:rPr>
              <a:t>Stockout:  When and How Long</a:t>
            </a:r>
          </a:p>
          <a:p>
            <a:pPr>
              <a:buFont typeface="Monotype Sorts" pitchFamily="2" charset="2"/>
              <a:buNone/>
            </a:pPr>
            <a:r>
              <a:rPr lang="en-US"/>
              <a:t>	</a:t>
            </a:r>
            <a:r>
              <a:rPr lang="en-US" b="1"/>
              <a:t>Question:</a:t>
            </a:r>
          </a:p>
          <a:p>
            <a:pPr>
              <a:buFont typeface="Monotype Sorts" pitchFamily="2" charset="2"/>
              <a:buNone/>
            </a:pPr>
            <a:r>
              <a:rPr lang="en-US"/>
              <a:t>		How many days after receiving an order does</a:t>
            </a:r>
          </a:p>
          <a:p>
            <a:pPr>
              <a:buFont typeface="Monotype Sorts" pitchFamily="2" charset="2"/>
              <a:buNone/>
            </a:pPr>
            <a:r>
              <a:rPr lang="en-US"/>
              <a:t>	Higley run out of inventory?  How long is Higley</a:t>
            </a:r>
          </a:p>
          <a:p>
            <a:pPr>
              <a:buFont typeface="Monotype Sorts" pitchFamily="2" charset="2"/>
              <a:buNone/>
            </a:pPr>
            <a:r>
              <a:rPr lang="en-US"/>
              <a:t>	without inventory per cycle?</a:t>
            </a:r>
          </a:p>
        </p:txBody>
      </p:sp>
      <p:sp>
        <p:nvSpPr>
          <p:cNvPr id="31751" name="Rectangle 7"/>
          <p:cNvSpPr>
            <a:spLocks noGrp="1" noChangeArrowheads="1"/>
          </p:cNvSpPr>
          <p:nvPr>
            <p:ph type="title"/>
          </p:nvPr>
        </p:nvSpPr>
        <p:spPr>
          <a:noFill/>
          <a:ln/>
        </p:spPr>
        <p:txBody>
          <a:bodyPr/>
          <a:lstStyle/>
          <a:p>
            <a:r>
              <a:rPr lang="en-US"/>
              <a:t>Example:  Higley Radio Components Co.</a:t>
            </a:r>
          </a:p>
        </p:txBody>
      </p:sp>
    </p:spTree>
  </p:cSld>
  <p:clrMapOvr>
    <a:masterClrMapping/>
  </p:clrMapOvr>
  <p:transition>
    <p:zo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9" name="Rectangle 3"/>
          <p:cNvSpPr>
            <a:spLocks noChangeArrowheads="1"/>
          </p:cNvSpPr>
          <p:nvPr/>
        </p:nvSpPr>
        <p:spPr bwMode="auto">
          <a:xfrm>
            <a:off x="698500" y="1106488"/>
            <a:ext cx="8101013" cy="4522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rPr>
              <a:t>Stockout:  When and How Long</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a:t>
            </a:r>
            <a:r>
              <a:rPr lang="en-US" sz="2400" b="1">
                <a:effectLst>
                  <a:outerShdw blurRad="38100" dist="38100" dir="2700000" algn="tl">
                    <a:srgbClr val="000000"/>
                  </a:outerShdw>
                </a:effectLst>
              </a:rPr>
              <a:t>Answer</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Inventory exists for </a:t>
            </a:r>
            <a:r>
              <a:rPr lang="en-US" sz="2400" i="1">
                <a:effectLst>
                  <a:outerShdw blurRad="38100" dist="38100" dir="2700000" algn="tl">
                    <a:srgbClr val="000000"/>
                  </a:outerShdw>
                </a:effectLst>
              </a:rPr>
              <a:t>C</a:t>
            </a:r>
            <a:r>
              <a:rPr lang="en-US" sz="2400" baseline="-25000">
                <a:effectLst>
                  <a:outerShdw blurRad="38100" dist="38100" dir="2700000" algn="tl">
                    <a:srgbClr val="000000"/>
                  </a:outerShdw>
                </a:effectLst>
              </a:rPr>
              <a:t>b</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C</a:t>
            </a:r>
            <a:r>
              <a:rPr lang="en-US" sz="2400" baseline="-25000">
                <a:effectLst>
                  <a:outerShdw blurRad="38100" dist="38100" dir="2700000" algn="tl">
                    <a:srgbClr val="000000"/>
                  </a:outerShdw>
                </a:effectLst>
              </a:rPr>
              <a:t>b</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C</a:t>
            </a:r>
            <a:r>
              <a:rPr lang="en-US" sz="2400" baseline="-25000">
                <a:effectLst>
                  <a:outerShdw blurRad="38100" dist="38100" dir="2700000" algn="tl">
                    <a:srgbClr val="000000"/>
                  </a:outerShdw>
                </a:effectLst>
              </a:rPr>
              <a:t>h</a:t>
            </a:r>
            <a:r>
              <a:rPr lang="en-US" sz="2400">
                <a:effectLst>
                  <a:outerShdw blurRad="38100" dist="38100" dir="2700000" algn="tl">
                    <a:srgbClr val="000000"/>
                  </a:outerShdw>
                </a:effectLst>
              </a:rPr>
              <a:t>) = 30/(30+10) = .75</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of the order cycle.  (Note, (</a:t>
            </a:r>
            <a:r>
              <a:rPr lang="en-US" sz="2400" i="1">
                <a:effectLst>
                  <a:outerShdw blurRad="38100" dist="38100" dir="2700000" algn="tl">
                    <a:srgbClr val="000000"/>
                  </a:outerShdw>
                </a:effectLst>
              </a:rPr>
              <a:t>Q </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S </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Q </a:t>
            </a:r>
            <a:r>
              <a:rPr lang="en-US" sz="2400">
                <a:effectLst>
                  <a:outerShdw blurRad="38100" dist="38100" dir="2700000" algn="tl">
                    <a:srgbClr val="000000"/>
                  </a:outerShdw>
                </a:effectLst>
              </a:rPr>
              <a:t>* = .75 also,</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before </a:t>
            </a:r>
            <a:r>
              <a:rPr lang="en-US" sz="2400" i="1">
                <a:effectLst>
                  <a:outerShdw blurRad="38100" dist="38100" dir="2700000" algn="tl">
                    <a:srgbClr val="000000"/>
                  </a:outerShdw>
                </a:effectLst>
              </a:rPr>
              <a:t>Q </a:t>
            </a:r>
            <a:r>
              <a:rPr lang="en-US" sz="2400">
                <a:effectLst>
                  <a:outerShdw blurRad="38100" dist="38100" dir="2700000" algn="tl">
                    <a:srgbClr val="000000"/>
                  </a:outerShdw>
                </a:effectLst>
              </a:rPr>
              <a:t>* and </a:t>
            </a:r>
            <a:r>
              <a:rPr lang="en-US" sz="2400" i="1">
                <a:effectLst>
                  <a:outerShdw blurRad="38100" dist="38100" dir="2700000" algn="tl">
                    <a:srgbClr val="000000"/>
                  </a:outerShdw>
                </a:effectLst>
              </a:rPr>
              <a:t>S </a:t>
            </a:r>
            <a:r>
              <a:rPr lang="en-US" sz="2400">
                <a:effectLst>
                  <a:outerShdw blurRad="38100" dist="38100" dir="2700000" algn="tl">
                    <a:srgbClr val="000000"/>
                  </a:outerShdw>
                </a:effectLst>
              </a:rPr>
              <a:t>* are rounded.)  </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An order cycle is </a:t>
            </a:r>
            <a:r>
              <a:rPr lang="en-US" sz="2400" i="1">
                <a:effectLst>
                  <a:outerShdw blurRad="38100" dist="38100" dir="2700000" algn="tl">
                    <a:srgbClr val="000000"/>
                  </a:outerShdw>
                </a:effectLst>
              </a:rPr>
              <a:t>Q </a:t>
            </a:r>
            <a:r>
              <a:rPr lang="en-US" sz="2400">
                <a:effectLst>
                  <a:outerShdw blurRad="38100" dist="38100" dir="2700000" algn="tl">
                    <a:srgbClr val="000000"/>
                  </a:outerShdw>
                </a:effectLst>
              </a:rPr>
              <a:t>*/</a:t>
            </a:r>
            <a:r>
              <a:rPr lang="en-US" sz="2400" i="1">
                <a:effectLst>
                  <a:outerShdw blurRad="38100" dist="38100" dir="2700000" algn="tl">
                    <a:srgbClr val="000000"/>
                  </a:outerShdw>
                </a:effectLst>
              </a:rPr>
              <a:t>D</a:t>
            </a:r>
            <a:r>
              <a:rPr lang="en-US" sz="2400">
                <a:effectLst>
                  <a:outerShdw blurRad="38100" dist="38100" dir="2700000" algn="tl">
                    <a:srgbClr val="000000"/>
                  </a:outerShdw>
                </a:effectLst>
              </a:rPr>
              <a:t> = .057735 years = 14.434</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days.  Thus, Higley runs out of inventory .75(14.434)</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 10.823 days after receiving an order.  </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Higley is out of stock for approximately 14.434 –</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10.823 =  3.611 days.</a:t>
            </a:r>
          </a:p>
        </p:txBody>
      </p:sp>
      <p:sp>
        <p:nvSpPr>
          <p:cNvPr id="162822" name="Rectangle 6"/>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rPr>
              <a:t>Example:  Higley Radio Components Co.</a:t>
            </a:r>
          </a:p>
        </p:txBody>
      </p:sp>
    </p:spTree>
  </p:cSld>
  <p:clrMapOvr>
    <a:masterClrMapping/>
  </p:clrMapOvr>
  <p:transition>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a:ln/>
        </p:spPr>
        <p:txBody>
          <a:bodyPr/>
          <a:lstStyle/>
          <a:p>
            <a:r>
              <a:rPr lang="en-US"/>
              <a:t>EOQ with Quantity Discounts</a:t>
            </a:r>
          </a:p>
        </p:txBody>
      </p:sp>
      <p:sp>
        <p:nvSpPr>
          <p:cNvPr id="32771" name="Rectangle 3"/>
          <p:cNvSpPr>
            <a:spLocks noGrp="1" noChangeArrowheads="1"/>
          </p:cNvSpPr>
          <p:nvPr>
            <p:ph type="body" idx="1"/>
          </p:nvPr>
        </p:nvSpPr>
        <p:spPr>
          <a:xfrm>
            <a:off x="698500" y="1104900"/>
            <a:ext cx="7886700" cy="2895600"/>
          </a:xfrm>
          <a:noFill/>
          <a:ln/>
        </p:spPr>
        <p:txBody>
          <a:bodyPr/>
          <a:lstStyle/>
          <a:p>
            <a:r>
              <a:rPr lang="en-US"/>
              <a:t>The </a:t>
            </a:r>
            <a:r>
              <a:rPr lang="en-US" u="sng"/>
              <a:t>EOQ with quantity discounts model</a:t>
            </a:r>
            <a:r>
              <a:rPr lang="en-US"/>
              <a:t> is applicable where a supplier offers a lower purchase cost when an item is ordered in larger quantities.  </a:t>
            </a:r>
          </a:p>
          <a:p>
            <a:r>
              <a:rPr lang="en-US"/>
              <a:t>This model's variable costs are annual holding, ordering and purchase costs.</a:t>
            </a:r>
          </a:p>
          <a:p>
            <a:r>
              <a:rPr lang="en-US"/>
              <a:t>For the optimal order quantity, the annual holding and ordering costs are </a:t>
            </a:r>
            <a:r>
              <a:rPr lang="en-US" b="1"/>
              <a:t>not</a:t>
            </a:r>
            <a:r>
              <a:rPr lang="en-US"/>
              <a:t> necessarily equal.</a:t>
            </a:r>
          </a:p>
        </p:txBody>
      </p:sp>
    </p:spTree>
  </p:cSld>
  <p:clrMapOvr>
    <a:masterClrMapping/>
  </p:clrMapOvr>
  <p:transition>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a:ln/>
        </p:spPr>
        <p:txBody>
          <a:bodyPr/>
          <a:lstStyle/>
          <a:p>
            <a:r>
              <a:rPr lang="en-US"/>
              <a:t>EOQ with Quantity Discounts</a:t>
            </a:r>
          </a:p>
        </p:txBody>
      </p:sp>
      <p:sp>
        <p:nvSpPr>
          <p:cNvPr id="33795" name="Rectangle 3"/>
          <p:cNvSpPr>
            <a:spLocks noGrp="1" noChangeArrowheads="1"/>
          </p:cNvSpPr>
          <p:nvPr>
            <p:ph type="body" idx="1"/>
          </p:nvPr>
        </p:nvSpPr>
        <p:spPr>
          <a:xfrm>
            <a:off x="700088" y="1104900"/>
            <a:ext cx="7924800" cy="4675188"/>
          </a:xfrm>
          <a:noFill/>
          <a:ln/>
        </p:spPr>
        <p:txBody>
          <a:bodyPr/>
          <a:lstStyle/>
          <a:p>
            <a:r>
              <a:rPr lang="en-US">
                <a:solidFill>
                  <a:srgbClr val="66FFFF"/>
                </a:solidFill>
              </a:rPr>
              <a:t>Assumptions</a:t>
            </a:r>
          </a:p>
          <a:p>
            <a:pPr lvl="1"/>
            <a:r>
              <a:rPr lang="en-US"/>
              <a:t>Demand occurs at a constant rate of </a:t>
            </a:r>
            <a:r>
              <a:rPr lang="en-US" i="1"/>
              <a:t>D</a:t>
            </a:r>
            <a:r>
              <a:rPr lang="en-US" sz="1200"/>
              <a:t> </a:t>
            </a:r>
            <a:r>
              <a:rPr lang="en-US"/>
              <a:t> items/year.</a:t>
            </a:r>
          </a:p>
          <a:p>
            <a:pPr lvl="1"/>
            <a:r>
              <a:rPr lang="en-US"/>
              <a:t>Ordering Cost is $</a:t>
            </a:r>
            <a:r>
              <a:rPr lang="en-US" i="1"/>
              <a:t>C</a:t>
            </a:r>
            <a:r>
              <a:rPr lang="en-US" baseline="-25000"/>
              <a:t>o</a:t>
            </a:r>
            <a:r>
              <a:rPr lang="en-US"/>
              <a:t> per order.</a:t>
            </a:r>
          </a:p>
          <a:p>
            <a:pPr lvl="1"/>
            <a:r>
              <a:rPr lang="en-US"/>
              <a:t>Holding Cost is $</a:t>
            </a:r>
            <a:r>
              <a:rPr lang="en-US" i="1"/>
              <a:t>C</a:t>
            </a:r>
            <a:r>
              <a:rPr lang="en-US" baseline="-25000"/>
              <a:t>h</a:t>
            </a:r>
            <a:r>
              <a:rPr lang="en-US"/>
              <a:t> = $</a:t>
            </a:r>
            <a:r>
              <a:rPr lang="en-US" i="1"/>
              <a:t>C</a:t>
            </a:r>
            <a:r>
              <a:rPr lang="en-US" baseline="-25000"/>
              <a:t>i</a:t>
            </a:r>
            <a:r>
              <a:rPr lang="en-US" i="1"/>
              <a:t>I</a:t>
            </a:r>
            <a:r>
              <a:rPr lang="en-US"/>
              <a:t> per item in inventory per year  (note holding cost is based on the cost of the item, </a:t>
            </a:r>
            <a:r>
              <a:rPr lang="en-US" i="1"/>
              <a:t>C</a:t>
            </a:r>
            <a:r>
              <a:rPr lang="en-US" baseline="-25000"/>
              <a:t>i</a:t>
            </a:r>
            <a:r>
              <a:rPr lang="en-US"/>
              <a:t>).</a:t>
            </a:r>
          </a:p>
          <a:p>
            <a:pPr lvl="1"/>
            <a:r>
              <a:rPr lang="en-US"/>
              <a:t>Purchase Cost is $</a:t>
            </a:r>
            <a:r>
              <a:rPr lang="en-US" i="1"/>
              <a:t>C</a:t>
            </a:r>
            <a:r>
              <a:rPr lang="en-US" baseline="-25000"/>
              <a:t>1</a:t>
            </a:r>
            <a:r>
              <a:rPr lang="en-US"/>
              <a:t> per item if the quantity ordered is between 0 and </a:t>
            </a:r>
            <a:r>
              <a:rPr lang="en-US" i="1"/>
              <a:t>x</a:t>
            </a:r>
            <a:r>
              <a:rPr lang="en-US" baseline="-25000"/>
              <a:t>1</a:t>
            </a:r>
            <a:r>
              <a:rPr lang="en-US"/>
              <a:t>, $</a:t>
            </a:r>
            <a:r>
              <a:rPr lang="en-US" i="1"/>
              <a:t>C</a:t>
            </a:r>
            <a:r>
              <a:rPr lang="en-US" baseline="-25000"/>
              <a:t>2</a:t>
            </a:r>
            <a:r>
              <a:rPr lang="en-US"/>
              <a:t> if the order quantity is between </a:t>
            </a:r>
            <a:r>
              <a:rPr lang="en-US" i="1"/>
              <a:t>x</a:t>
            </a:r>
            <a:r>
              <a:rPr lang="en-US" baseline="-25000"/>
              <a:t>1</a:t>
            </a:r>
            <a:r>
              <a:rPr lang="en-US"/>
              <a:t> and </a:t>
            </a:r>
            <a:r>
              <a:rPr lang="en-US" i="1"/>
              <a:t>x</a:t>
            </a:r>
            <a:r>
              <a:rPr lang="en-US" baseline="-25000"/>
              <a:t>2 </a:t>
            </a:r>
            <a:r>
              <a:rPr lang="en-US"/>
              <a:t>, etc.</a:t>
            </a:r>
          </a:p>
          <a:p>
            <a:pPr lvl="1"/>
            <a:r>
              <a:rPr lang="en-US"/>
              <a:t>Delivery time (lead time) is constant.</a:t>
            </a:r>
          </a:p>
          <a:p>
            <a:pPr lvl="1"/>
            <a:r>
              <a:rPr lang="en-US"/>
              <a:t>Planned shortages are not permitted.</a:t>
            </a:r>
          </a:p>
        </p:txBody>
      </p:sp>
    </p:spTree>
  </p:cSld>
  <p:clrMapOvr>
    <a:masterClrMapping/>
  </p:clrMapOvr>
  <p:transition>
    <p:zo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p:spPr>
        <p:txBody>
          <a:bodyPr/>
          <a:lstStyle/>
          <a:p>
            <a:r>
              <a:rPr lang="en-US"/>
              <a:t>EOQ with Quantity Discounts</a:t>
            </a:r>
          </a:p>
        </p:txBody>
      </p:sp>
      <p:sp>
        <p:nvSpPr>
          <p:cNvPr id="34819" name="Rectangle 3"/>
          <p:cNvSpPr>
            <a:spLocks noGrp="1" noChangeArrowheads="1"/>
          </p:cNvSpPr>
          <p:nvPr>
            <p:ph type="body" idx="1"/>
          </p:nvPr>
        </p:nvSpPr>
        <p:spPr>
          <a:xfrm>
            <a:off x="698500" y="1104900"/>
            <a:ext cx="7886700" cy="3276600"/>
          </a:xfrm>
          <a:noFill/>
          <a:ln/>
        </p:spPr>
        <p:txBody>
          <a:bodyPr/>
          <a:lstStyle/>
          <a:p>
            <a:r>
              <a:rPr lang="en-US">
                <a:solidFill>
                  <a:srgbClr val="66FFFF"/>
                </a:solidFill>
              </a:rPr>
              <a:t>Formulas</a:t>
            </a:r>
          </a:p>
          <a:p>
            <a:pPr>
              <a:buFont typeface="Monotype Sorts" pitchFamily="2" charset="2"/>
              <a:buNone/>
            </a:pPr>
            <a:endParaRPr lang="en-US" sz="1000"/>
          </a:p>
          <a:p>
            <a:pPr lvl="1"/>
            <a:r>
              <a:rPr lang="en-US"/>
              <a:t>Optimal order quantity:  the procedure for 		determining </a:t>
            </a:r>
            <a:r>
              <a:rPr lang="en-US" i="1"/>
              <a:t>Q </a:t>
            </a:r>
            <a:r>
              <a:rPr lang="en-US"/>
              <a:t>* will be demonstrated</a:t>
            </a:r>
          </a:p>
          <a:p>
            <a:pPr lvl="1"/>
            <a:r>
              <a:rPr lang="en-US"/>
              <a:t>Number of orders per year:  </a:t>
            </a:r>
            <a:r>
              <a:rPr lang="en-US" i="1"/>
              <a:t>D</a:t>
            </a:r>
            <a:r>
              <a:rPr lang="en-US"/>
              <a:t>/</a:t>
            </a:r>
            <a:r>
              <a:rPr lang="en-US" i="1"/>
              <a:t>Q </a:t>
            </a:r>
            <a:r>
              <a:rPr lang="en-US"/>
              <a:t>* </a:t>
            </a:r>
          </a:p>
          <a:p>
            <a:pPr lvl="1"/>
            <a:r>
              <a:rPr lang="en-US"/>
              <a:t>Time between orders (cycle time):  </a:t>
            </a:r>
            <a:r>
              <a:rPr lang="en-US" i="1"/>
              <a:t>Q </a:t>
            </a:r>
            <a:r>
              <a:rPr lang="en-US"/>
              <a:t>*/</a:t>
            </a:r>
            <a:r>
              <a:rPr lang="en-US" i="1"/>
              <a:t>D</a:t>
            </a:r>
            <a:r>
              <a:rPr lang="en-US"/>
              <a:t> years</a:t>
            </a:r>
          </a:p>
          <a:p>
            <a:pPr lvl="1"/>
            <a:r>
              <a:rPr lang="en-US"/>
              <a:t>Total annual cost:  [</a:t>
            </a:r>
            <a:r>
              <a:rPr lang="en-US" i="1"/>
              <a:t>C</a:t>
            </a:r>
            <a:r>
              <a:rPr lang="en-US" baseline="-25000"/>
              <a:t>h</a:t>
            </a:r>
            <a:r>
              <a:rPr lang="en-US"/>
              <a:t>(</a:t>
            </a:r>
            <a:r>
              <a:rPr lang="en-US" i="1"/>
              <a:t>Q</a:t>
            </a:r>
            <a:r>
              <a:rPr lang="en-US"/>
              <a:t>*/2)] + [C</a:t>
            </a:r>
            <a:r>
              <a:rPr lang="en-US" baseline="-25000"/>
              <a:t>o</a:t>
            </a:r>
            <a:r>
              <a:rPr lang="en-US"/>
              <a:t>(D/</a:t>
            </a:r>
            <a:r>
              <a:rPr lang="en-US" i="1"/>
              <a:t>Q </a:t>
            </a:r>
            <a:r>
              <a:rPr lang="en-US"/>
              <a:t>*)] + </a:t>
            </a:r>
            <a:r>
              <a:rPr lang="en-US" i="1"/>
              <a:t>DC</a:t>
            </a:r>
            <a:endParaRPr lang="en-US"/>
          </a:p>
          <a:p>
            <a:pPr>
              <a:buFont typeface="Monotype Sorts" pitchFamily="2" charset="2"/>
              <a:buNone/>
            </a:pPr>
            <a:r>
              <a:rPr lang="en-US"/>
              <a:t>                                          (holding + ordering + purchase)</a:t>
            </a:r>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836613" y="242888"/>
            <a:ext cx="7475537" cy="433387"/>
          </a:xfrm>
          <a:noFill/>
          <a:ln/>
        </p:spPr>
        <p:txBody>
          <a:bodyPr/>
          <a:lstStyle/>
          <a:p>
            <a:r>
              <a:rPr lang="en-US"/>
              <a:t>Deterministic Models</a:t>
            </a:r>
          </a:p>
        </p:txBody>
      </p:sp>
      <p:sp>
        <p:nvSpPr>
          <p:cNvPr id="8195" name="Rectangle 3"/>
          <p:cNvSpPr>
            <a:spLocks noGrp="1" noChangeArrowheads="1"/>
          </p:cNvSpPr>
          <p:nvPr>
            <p:ph type="body" idx="1"/>
          </p:nvPr>
        </p:nvSpPr>
        <p:spPr>
          <a:xfrm>
            <a:off x="700088" y="1106488"/>
            <a:ext cx="7566025" cy="3851275"/>
          </a:xfrm>
          <a:noFill/>
          <a:ln/>
        </p:spPr>
        <p:txBody>
          <a:bodyPr/>
          <a:lstStyle/>
          <a:p>
            <a:r>
              <a:rPr lang="en-US"/>
              <a:t>The simplest inventory models assume demand and the other parameters of the problem to be </a:t>
            </a:r>
            <a:r>
              <a:rPr lang="en-US" u="sng"/>
              <a:t>deterministic</a:t>
            </a:r>
            <a:r>
              <a:rPr lang="en-US"/>
              <a:t> and constant.  </a:t>
            </a:r>
          </a:p>
          <a:p>
            <a:r>
              <a:rPr lang="en-US"/>
              <a:t>The deterministic models covered in this chapter are:</a:t>
            </a:r>
          </a:p>
          <a:p>
            <a:pPr lvl="1"/>
            <a:r>
              <a:rPr lang="en-US"/>
              <a:t>Economic order quantity (EOQ)</a:t>
            </a:r>
          </a:p>
          <a:p>
            <a:pPr lvl="1"/>
            <a:r>
              <a:rPr lang="en-US"/>
              <a:t>Economic production lot size</a:t>
            </a:r>
          </a:p>
          <a:p>
            <a:pPr lvl="1"/>
            <a:r>
              <a:rPr lang="en-US"/>
              <a:t>EOQ with planned shortages</a:t>
            </a:r>
          </a:p>
          <a:p>
            <a:pPr lvl="1"/>
            <a:r>
              <a:rPr lang="en-US"/>
              <a:t>EOQ with quantity discounts</a:t>
            </a:r>
          </a:p>
        </p:txBody>
      </p:sp>
    </p:spTree>
  </p:cSld>
  <p:clrMapOvr>
    <a:masterClrMapping/>
  </p:clrMapOvr>
  <p:transition>
    <p:zo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p:spPr>
        <p:txBody>
          <a:bodyPr/>
          <a:lstStyle/>
          <a:p>
            <a:r>
              <a:rPr lang="en-US"/>
              <a:t>Example:  Nick's Camera Shop</a:t>
            </a:r>
          </a:p>
        </p:txBody>
      </p:sp>
      <p:sp>
        <p:nvSpPr>
          <p:cNvPr id="35843" name="Rectangle 3"/>
          <p:cNvSpPr>
            <a:spLocks noGrp="1" noChangeArrowheads="1"/>
          </p:cNvSpPr>
          <p:nvPr>
            <p:ph type="body" idx="1"/>
          </p:nvPr>
        </p:nvSpPr>
        <p:spPr>
          <a:xfrm>
            <a:off x="698500" y="1106488"/>
            <a:ext cx="7993063" cy="4033837"/>
          </a:xfrm>
          <a:noFill/>
          <a:ln/>
        </p:spPr>
        <p:txBody>
          <a:bodyPr/>
          <a:lstStyle/>
          <a:p>
            <a:r>
              <a:rPr lang="en-US">
                <a:solidFill>
                  <a:srgbClr val="66FFFF"/>
                </a:solidFill>
              </a:rPr>
              <a:t>EOQ with Quantity Discounts Model</a:t>
            </a:r>
            <a:r>
              <a:rPr lang="en-US"/>
              <a:t>		</a:t>
            </a:r>
          </a:p>
          <a:p>
            <a:pPr>
              <a:buFont typeface="Monotype Sorts" pitchFamily="2" charset="2"/>
              <a:buNone/>
            </a:pPr>
            <a:r>
              <a:rPr lang="en-US"/>
              <a:t>		Nick's Camera Shop carries Zodiac instant print</a:t>
            </a:r>
          </a:p>
          <a:p>
            <a:pPr>
              <a:buFont typeface="Monotype Sorts" pitchFamily="2" charset="2"/>
              <a:buNone/>
            </a:pPr>
            <a:r>
              <a:rPr lang="en-US"/>
              <a:t>	film.  The film normally costs Nick $3.20 per roll, and</a:t>
            </a:r>
          </a:p>
          <a:p>
            <a:pPr>
              <a:buFont typeface="Monotype Sorts" pitchFamily="2" charset="2"/>
              <a:buNone/>
            </a:pPr>
            <a:r>
              <a:rPr lang="en-US"/>
              <a:t>	he sells it for $5.25.  Zodiac film has a shelf life of 18</a:t>
            </a:r>
          </a:p>
          <a:p>
            <a:pPr>
              <a:buFont typeface="Monotype Sorts" pitchFamily="2" charset="2"/>
              <a:buNone/>
            </a:pPr>
            <a:r>
              <a:rPr lang="en-US"/>
              <a:t>	months.  Nick's average sales are 21 rolls per week.</a:t>
            </a:r>
          </a:p>
          <a:p>
            <a:pPr>
              <a:buFont typeface="Monotype Sorts" pitchFamily="2" charset="2"/>
              <a:buNone/>
            </a:pPr>
            <a:r>
              <a:rPr lang="en-US"/>
              <a:t>	His annual inventory holding cost rate is 25% and it</a:t>
            </a:r>
          </a:p>
          <a:p>
            <a:pPr>
              <a:buFont typeface="Monotype Sorts" pitchFamily="2" charset="2"/>
              <a:buNone/>
            </a:pPr>
            <a:r>
              <a:rPr lang="en-US"/>
              <a:t>	costs Nick $20 to place an order with Zodiac.</a:t>
            </a:r>
          </a:p>
        </p:txBody>
      </p:sp>
    </p:spTree>
  </p:cSld>
  <p:clrMapOvr>
    <a:masterClrMapping/>
  </p:clrMapOvr>
  <p:transition>
    <p:zo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1026"/>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rPr>
              <a:t>Example:  Nick's Camera Shop</a:t>
            </a:r>
          </a:p>
        </p:txBody>
      </p:sp>
      <p:sp>
        <p:nvSpPr>
          <p:cNvPr id="163843" name="Rectangle 1027"/>
          <p:cNvSpPr>
            <a:spLocks noChangeArrowheads="1"/>
          </p:cNvSpPr>
          <p:nvPr/>
        </p:nvSpPr>
        <p:spPr bwMode="auto">
          <a:xfrm>
            <a:off x="698500" y="1106488"/>
            <a:ext cx="8234363" cy="3233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rPr>
              <a:t>EOQ with Quantity Discounts Model</a:t>
            </a:r>
            <a:r>
              <a:rPr lang="en-US" sz="2400">
                <a:effectLst>
                  <a:outerShdw blurRad="38100" dist="38100" dir="2700000" algn="tl">
                    <a:srgbClr val="000000"/>
                  </a:outerShdw>
                </a:effectLst>
              </a:rPr>
              <a:t>		</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If Zodiac offers a 7% discount on orders of 400</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rolls or more,  a 10% discount for 900 rolls or more,</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and a 15% discount for 2000 rolls or more, determine</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Nick's optimal order quantity.</a:t>
            </a:r>
          </a:p>
          <a:p>
            <a:pPr marL="342900" indent="-342900">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a:t>
            </a:r>
          </a:p>
          <a:p>
            <a:pPr marL="342900" indent="-342900">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D</a:t>
            </a:r>
            <a:r>
              <a:rPr lang="en-US" sz="2400">
                <a:effectLst>
                  <a:outerShdw blurRad="38100" dist="38100" dir="2700000" algn="tl">
                    <a:srgbClr val="000000"/>
                  </a:outerShdw>
                </a:effectLst>
              </a:rPr>
              <a:t> = 21(52) = 1092;  </a:t>
            </a:r>
            <a:r>
              <a:rPr lang="en-US" sz="2400" i="1">
                <a:effectLst>
                  <a:outerShdw blurRad="38100" dist="38100" dir="2700000" algn="tl">
                    <a:srgbClr val="000000"/>
                  </a:outerShdw>
                </a:effectLst>
              </a:rPr>
              <a:t>C</a:t>
            </a:r>
            <a:r>
              <a:rPr lang="en-US" sz="2400" baseline="-25000">
                <a:effectLst>
                  <a:outerShdw blurRad="38100" dist="38100" dir="2700000" algn="tl">
                    <a:srgbClr val="000000"/>
                  </a:outerShdw>
                </a:effectLst>
              </a:rPr>
              <a:t>h</a:t>
            </a:r>
            <a:r>
              <a:rPr lang="en-US" sz="2400">
                <a:effectLst>
                  <a:outerShdw blurRad="38100" dist="38100" dir="2700000" algn="tl">
                    <a:srgbClr val="000000"/>
                  </a:outerShdw>
                </a:effectLst>
              </a:rPr>
              <a:t> = .25(</a:t>
            </a:r>
            <a:r>
              <a:rPr lang="en-US" sz="2400" i="1">
                <a:effectLst>
                  <a:outerShdw blurRad="38100" dist="38100" dir="2700000" algn="tl">
                    <a:srgbClr val="000000"/>
                  </a:outerShdw>
                </a:effectLst>
              </a:rPr>
              <a:t>C</a:t>
            </a:r>
            <a:r>
              <a:rPr lang="en-US" sz="2400" baseline="-25000">
                <a:effectLst>
                  <a:outerShdw blurRad="38100" dist="38100" dir="2700000" algn="tl">
                    <a:srgbClr val="000000"/>
                  </a:outerShdw>
                </a:effectLst>
              </a:rPr>
              <a:t>i</a:t>
            </a:r>
            <a:r>
              <a:rPr lang="en-US" sz="2400">
                <a:effectLst>
                  <a:outerShdw blurRad="38100" dist="38100" dir="2700000" algn="tl">
                    <a:srgbClr val="000000"/>
                  </a:outerShdw>
                </a:effectLst>
              </a:rPr>
              <a:t>);  </a:t>
            </a:r>
            <a:r>
              <a:rPr lang="en-US" sz="2400" i="1">
                <a:effectLst>
                  <a:outerShdw blurRad="38100" dist="38100" dir="2700000" algn="tl">
                    <a:srgbClr val="000000"/>
                  </a:outerShdw>
                </a:effectLst>
              </a:rPr>
              <a:t>C</a:t>
            </a:r>
            <a:r>
              <a:rPr lang="en-US" sz="2400" baseline="-25000">
                <a:effectLst>
                  <a:outerShdw blurRad="38100" dist="38100" dir="2700000" algn="tl">
                    <a:srgbClr val="000000"/>
                  </a:outerShdw>
                </a:effectLst>
              </a:rPr>
              <a:t>o</a:t>
            </a:r>
            <a:r>
              <a:rPr lang="en-US" sz="2400">
                <a:effectLst>
                  <a:outerShdw blurRad="38100" dist="38100" dir="2700000" algn="tl">
                    <a:srgbClr val="000000"/>
                  </a:outerShdw>
                </a:effectLst>
              </a:rPr>
              <a:t> = 20</a:t>
            </a:r>
          </a:p>
        </p:txBody>
      </p:sp>
    </p:spTree>
  </p:cSld>
  <p:clrMapOvr>
    <a:masterClrMapping/>
  </p:clrMapOvr>
  <p:transition>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p:spPr>
        <p:txBody>
          <a:bodyPr/>
          <a:lstStyle/>
          <a:p>
            <a:r>
              <a:rPr lang="en-US"/>
              <a:t>Example:  Nick's Camera Shop</a:t>
            </a:r>
          </a:p>
        </p:txBody>
      </p:sp>
      <p:sp>
        <p:nvSpPr>
          <p:cNvPr id="36867" name="Rectangle 3"/>
          <p:cNvSpPr>
            <a:spLocks noGrp="1" noChangeArrowheads="1"/>
          </p:cNvSpPr>
          <p:nvPr>
            <p:ph type="body" idx="1"/>
          </p:nvPr>
        </p:nvSpPr>
        <p:spPr>
          <a:xfrm>
            <a:off x="700088" y="1104900"/>
            <a:ext cx="7962900" cy="4033838"/>
          </a:xfrm>
          <a:noFill/>
          <a:ln/>
        </p:spPr>
        <p:txBody>
          <a:bodyPr/>
          <a:lstStyle/>
          <a:p>
            <a:r>
              <a:rPr lang="en-US">
                <a:solidFill>
                  <a:srgbClr val="66FFFF"/>
                </a:solidFill>
              </a:rPr>
              <a:t>Unit-Prices’ Economical Order Quantities</a:t>
            </a:r>
          </a:p>
          <a:p>
            <a:pPr lvl="1"/>
            <a:r>
              <a:rPr lang="en-US">
                <a:solidFill>
                  <a:srgbClr val="66FFFF"/>
                </a:solidFill>
              </a:rPr>
              <a:t>For </a:t>
            </a:r>
            <a:r>
              <a:rPr lang="en-US" i="1">
                <a:solidFill>
                  <a:srgbClr val="66FFFF"/>
                </a:solidFill>
              </a:rPr>
              <a:t>C</a:t>
            </a:r>
            <a:r>
              <a:rPr lang="en-US" baseline="-25000">
                <a:solidFill>
                  <a:srgbClr val="66FFFF"/>
                </a:solidFill>
              </a:rPr>
              <a:t>4</a:t>
            </a:r>
            <a:r>
              <a:rPr lang="en-US">
                <a:solidFill>
                  <a:srgbClr val="66FFFF"/>
                </a:solidFill>
              </a:rPr>
              <a:t> = .85(3.20) = $2.72</a:t>
            </a:r>
          </a:p>
          <a:p>
            <a:pPr>
              <a:buFont typeface="Monotype Sorts" pitchFamily="2" charset="2"/>
              <a:buNone/>
            </a:pPr>
            <a:r>
              <a:rPr lang="en-US"/>
              <a:t>			To receive a 15% discount Nick must order</a:t>
            </a:r>
          </a:p>
          <a:p>
            <a:pPr>
              <a:buFont typeface="Monotype Sorts" pitchFamily="2" charset="2"/>
              <a:buNone/>
            </a:pPr>
            <a:r>
              <a:rPr lang="en-US"/>
              <a:t>		at least 2,000 rolls.  Unfortunately, the film's shelf</a:t>
            </a:r>
          </a:p>
          <a:p>
            <a:pPr>
              <a:buFont typeface="Monotype Sorts" pitchFamily="2" charset="2"/>
              <a:buNone/>
            </a:pPr>
            <a:r>
              <a:rPr lang="en-US"/>
              <a:t>		life is 18 months.  The demand in 18 months (78</a:t>
            </a:r>
          </a:p>
          <a:p>
            <a:pPr>
              <a:buFont typeface="Monotype Sorts" pitchFamily="2" charset="2"/>
              <a:buNone/>
            </a:pPr>
            <a:r>
              <a:rPr lang="en-US"/>
              <a:t>		weeks) is 78 x 21 = 1638 rolls of film.  </a:t>
            </a:r>
          </a:p>
          <a:p>
            <a:pPr>
              <a:buFont typeface="Monotype Sorts" pitchFamily="2" charset="2"/>
              <a:buNone/>
            </a:pPr>
            <a:r>
              <a:rPr lang="en-US"/>
              <a:t>			If he ordered 2,000 rolls he would have to</a:t>
            </a:r>
          </a:p>
          <a:p>
            <a:pPr>
              <a:buFont typeface="Monotype Sorts" pitchFamily="2" charset="2"/>
              <a:buNone/>
            </a:pPr>
            <a:r>
              <a:rPr lang="en-US"/>
              <a:t>		scrap 372 of them.  This would cost more than the</a:t>
            </a:r>
          </a:p>
          <a:p>
            <a:pPr>
              <a:buFont typeface="Monotype Sorts" pitchFamily="2" charset="2"/>
              <a:buNone/>
            </a:pPr>
            <a:r>
              <a:rPr lang="en-US"/>
              <a:t>		15% discount would save.</a:t>
            </a:r>
          </a:p>
        </p:txBody>
      </p:sp>
    </p:spTree>
  </p:cSld>
  <p:clrMapOvr>
    <a:masterClrMapping/>
  </p:clrMapOvr>
  <p:transition>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p:spPr>
        <p:txBody>
          <a:bodyPr/>
          <a:lstStyle/>
          <a:p>
            <a:r>
              <a:rPr lang="en-US"/>
              <a:t>Example:  Nick's Camera Shop</a:t>
            </a:r>
          </a:p>
        </p:txBody>
      </p:sp>
      <p:sp>
        <p:nvSpPr>
          <p:cNvPr id="37891" name="Rectangle 3"/>
          <p:cNvSpPr>
            <a:spLocks noGrp="1" noChangeArrowheads="1"/>
          </p:cNvSpPr>
          <p:nvPr>
            <p:ph type="body" idx="1"/>
          </p:nvPr>
        </p:nvSpPr>
        <p:spPr>
          <a:xfrm>
            <a:off x="700088" y="1104900"/>
            <a:ext cx="8191500" cy="4579938"/>
          </a:xfrm>
          <a:noFill/>
          <a:ln/>
        </p:spPr>
        <p:txBody>
          <a:bodyPr/>
          <a:lstStyle/>
          <a:p>
            <a:r>
              <a:rPr lang="en-US">
                <a:solidFill>
                  <a:srgbClr val="66FFFF"/>
                </a:solidFill>
              </a:rPr>
              <a:t>Unit-Prices’ Economical Order Quantities</a:t>
            </a:r>
          </a:p>
          <a:p>
            <a:pPr lvl="1"/>
            <a:r>
              <a:rPr lang="en-US">
                <a:solidFill>
                  <a:srgbClr val="66FFFF"/>
                </a:solidFill>
              </a:rPr>
              <a:t>For </a:t>
            </a:r>
            <a:r>
              <a:rPr lang="en-US" i="1">
                <a:solidFill>
                  <a:srgbClr val="66FFFF"/>
                </a:solidFill>
              </a:rPr>
              <a:t>C</a:t>
            </a:r>
            <a:r>
              <a:rPr lang="en-US" baseline="-25000">
                <a:solidFill>
                  <a:srgbClr val="66FFFF"/>
                </a:solidFill>
              </a:rPr>
              <a:t>3</a:t>
            </a:r>
            <a:r>
              <a:rPr lang="en-US">
                <a:solidFill>
                  <a:srgbClr val="66FFFF"/>
                </a:solidFill>
              </a:rPr>
              <a:t> = .90(3.20) = $2.88</a:t>
            </a:r>
          </a:p>
          <a:p>
            <a:pPr>
              <a:buFont typeface="Monotype Sorts" pitchFamily="2" charset="2"/>
              <a:buNone/>
            </a:pPr>
            <a:r>
              <a:rPr lang="en-US" sz="1000"/>
              <a:t>		</a:t>
            </a:r>
          </a:p>
          <a:p>
            <a:pPr>
              <a:buFont typeface="Monotype Sorts" pitchFamily="2" charset="2"/>
              <a:buNone/>
            </a:pPr>
            <a:r>
              <a:rPr lang="en-US" i="1"/>
              <a:t>	  Q</a:t>
            </a:r>
            <a:r>
              <a:rPr lang="en-US" baseline="-25000"/>
              <a:t>3</a:t>
            </a:r>
            <a:r>
              <a:rPr lang="en-US"/>
              <a:t>* =    2</a:t>
            </a:r>
            <a:r>
              <a:rPr lang="en-US" i="1"/>
              <a:t>DC</a:t>
            </a:r>
            <a:r>
              <a:rPr lang="en-US" baseline="-25000"/>
              <a:t>o</a:t>
            </a:r>
            <a:r>
              <a:rPr lang="en-US"/>
              <a:t>/</a:t>
            </a:r>
            <a:r>
              <a:rPr lang="en-US" i="1"/>
              <a:t>C</a:t>
            </a:r>
            <a:r>
              <a:rPr lang="en-US" baseline="-25000"/>
              <a:t>h</a:t>
            </a:r>
            <a:r>
              <a:rPr lang="en-US"/>
              <a:t>  =     2(1092)(20)/[.25(2.88)]   = 246.31 						         (not feasible)</a:t>
            </a:r>
          </a:p>
          <a:p>
            <a:pPr>
              <a:buFont typeface="Monotype Sorts" pitchFamily="2" charset="2"/>
              <a:buNone/>
            </a:pPr>
            <a:r>
              <a:rPr lang="en-US"/>
              <a:t> 	     The most economical, feasible quantity for </a:t>
            </a:r>
            <a:r>
              <a:rPr lang="en-US" i="1"/>
              <a:t>C</a:t>
            </a:r>
            <a:r>
              <a:rPr lang="en-US" baseline="-25000"/>
              <a:t>3</a:t>
            </a:r>
            <a:r>
              <a:rPr lang="en-US"/>
              <a:t> is 900.</a:t>
            </a:r>
          </a:p>
          <a:p>
            <a:pPr>
              <a:buFont typeface="Monotype Sorts" pitchFamily="2" charset="2"/>
              <a:buNone/>
            </a:pPr>
            <a:endParaRPr lang="en-US" sz="1000"/>
          </a:p>
          <a:p>
            <a:pPr lvl="1"/>
            <a:r>
              <a:rPr lang="en-US">
                <a:solidFill>
                  <a:srgbClr val="66FFFF"/>
                </a:solidFill>
              </a:rPr>
              <a:t>For </a:t>
            </a:r>
            <a:r>
              <a:rPr lang="en-US" i="1">
                <a:solidFill>
                  <a:srgbClr val="66FFFF"/>
                </a:solidFill>
              </a:rPr>
              <a:t>C</a:t>
            </a:r>
            <a:r>
              <a:rPr lang="en-US" baseline="-25000">
                <a:solidFill>
                  <a:srgbClr val="66FFFF"/>
                </a:solidFill>
              </a:rPr>
              <a:t>2</a:t>
            </a:r>
            <a:r>
              <a:rPr lang="en-US">
                <a:solidFill>
                  <a:srgbClr val="66FFFF"/>
                </a:solidFill>
              </a:rPr>
              <a:t> = .93(3.20) = $2.976</a:t>
            </a:r>
          </a:p>
          <a:p>
            <a:pPr>
              <a:buFont typeface="Monotype Sorts" pitchFamily="2" charset="2"/>
              <a:buNone/>
            </a:pPr>
            <a:endParaRPr lang="en-US" sz="1000"/>
          </a:p>
          <a:p>
            <a:pPr>
              <a:buFont typeface="Monotype Sorts" pitchFamily="2" charset="2"/>
              <a:buNone/>
            </a:pPr>
            <a:r>
              <a:rPr lang="en-US"/>
              <a:t> 	   </a:t>
            </a:r>
            <a:r>
              <a:rPr lang="en-US" i="1"/>
              <a:t>Q</a:t>
            </a:r>
            <a:r>
              <a:rPr lang="en-US" baseline="-25000"/>
              <a:t>2</a:t>
            </a:r>
            <a:r>
              <a:rPr lang="en-US"/>
              <a:t>* =    2</a:t>
            </a:r>
            <a:r>
              <a:rPr lang="en-US" i="1"/>
              <a:t>DC</a:t>
            </a:r>
            <a:r>
              <a:rPr lang="en-US" baseline="-25000"/>
              <a:t>o</a:t>
            </a:r>
            <a:r>
              <a:rPr lang="en-US"/>
              <a:t>/</a:t>
            </a:r>
            <a:r>
              <a:rPr lang="en-US" i="1"/>
              <a:t>C</a:t>
            </a:r>
            <a:r>
              <a:rPr lang="en-US" baseline="-25000"/>
              <a:t>h  </a:t>
            </a:r>
            <a:r>
              <a:rPr lang="en-US"/>
              <a:t>=</a:t>
            </a:r>
            <a:r>
              <a:rPr lang="en-US" baseline="-25000"/>
              <a:t>    </a:t>
            </a:r>
            <a:r>
              <a:rPr lang="en-US"/>
              <a:t> 2(1092)(20)/[.25(2.976)]  =  242.30</a:t>
            </a:r>
          </a:p>
          <a:p>
            <a:pPr>
              <a:buFont typeface="Monotype Sorts" pitchFamily="2" charset="2"/>
              <a:buNone/>
            </a:pPr>
            <a:r>
              <a:rPr lang="en-US"/>
              <a:t>							         (not feasible)</a:t>
            </a:r>
          </a:p>
          <a:p>
            <a:pPr>
              <a:buFont typeface="Monotype Sorts" pitchFamily="2" charset="2"/>
              <a:buNone/>
            </a:pPr>
            <a:r>
              <a:rPr lang="en-US"/>
              <a:t>	     The most economical, feasible quantity for </a:t>
            </a:r>
            <a:r>
              <a:rPr lang="en-US" i="1"/>
              <a:t>C</a:t>
            </a:r>
            <a:r>
              <a:rPr lang="en-US" baseline="-25000"/>
              <a:t>2</a:t>
            </a:r>
            <a:r>
              <a:rPr lang="en-US"/>
              <a:t> is 400.</a:t>
            </a:r>
          </a:p>
        </p:txBody>
      </p:sp>
      <p:sp>
        <p:nvSpPr>
          <p:cNvPr id="37892" name="Freeform 4"/>
          <p:cNvSpPr>
            <a:spLocks/>
          </p:cNvSpPr>
          <p:nvPr/>
        </p:nvSpPr>
        <p:spPr bwMode="auto">
          <a:xfrm>
            <a:off x="2152650" y="4191000"/>
            <a:ext cx="1449388" cy="458788"/>
          </a:xfrm>
          <a:custGeom>
            <a:avLst/>
            <a:gdLst>
              <a:gd name="T0" fmla="*/ 0 w 913"/>
              <a:gd name="T1" fmla="*/ 240 h 289"/>
              <a:gd name="T2" fmla="*/ 96 w 913"/>
              <a:gd name="T3" fmla="*/ 288 h 289"/>
              <a:gd name="T4" fmla="*/ 96 w 913"/>
              <a:gd name="T5" fmla="*/ 0 h 289"/>
              <a:gd name="T6" fmla="*/ 912 w 913"/>
              <a:gd name="T7" fmla="*/ 0 h 289"/>
            </a:gdLst>
            <a:ahLst/>
            <a:cxnLst>
              <a:cxn ang="0">
                <a:pos x="T0" y="T1"/>
              </a:cxn>
              <a:cxn ang="0">
                <a:pos x="T2" y="T3"/>
              </a:cxn>
              <a:cxn ang="0">
                <a:pos x="T4" y="T5"/>
              </a:cxn>
              <a:cxn ang="0">
                <a:pos x="T6" y="T7"/>
              </a:cxn>
            </a:cxnLst>
            <a:rect l="0" t="0" r="r" b="b"/>
            <a:pathLst>
              <a:path w="913" h="289">
                <a:moveTo>
                  <a:pt x="0" y="240"/>
                </a:moveTo>
                <a:lnTo>
                  <a:pt x="96" y="288"/>
                </a:lnTo>
                <a:lnTo>
                  <a:pt x="96" y="0"/>
                </a:lnTo>
                <a:lnTo>
                  <a:pt x="912"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37893" name="Freeform 5"/>
          <p:cNvSpPr>
            <a:spLocks/>
          </p:cNvSpPr>
          <p:nvPr/>
        </p:nvSpPr>
        <p:spPr bwMode="auto">
          <a:xfrm>
            <a:off x="3924300" y="4178300"/>
            <a:ext cx="3379788" cy="471488"/>
          </a:xfrm>
          <a:custGeom>
            <a:avLst/>
            <a:gdLst>
              <a:gd name="T0" fmla="*/ 0 w 2065"/>
              <a:gd name="T1" fmla="*/ 240 h 289"/>
              <a:gd name="T2" fmla="*/ 91 w 2065"/>
              <a:gd name="T3" fmla="*/ 288 h 289"/>
              <a:gd name="T4" fmla="*/ 91 w 2065"/>
              <a:gd name="T5" fmla="*/ 0 h 289"/>
              <a:gd name="T6" fmla="*/ 2064 w 2065"/>
              <a:gd name="T7" fmla="*/ 0 h 289"/>
            </a:gdLst>
            <a:ahLst/>
            <a:cxnLst>
              <a:cxn ang="0">
                <a:pos x="T0" y="T1"/>
              </a:cxn>
              <a:cxn ang="0">
                <a:pos x="T2" y="T3"/>
              </a:cxn>
              <a:cxn ang="0">
                <a:pos x="T4" y="T5"/>
              </a:cxn>
              <a:cxn ang="0">
                <a:pos x="T6" y="T7"/>
              </a:cxn>
            </a:cxnLst>
            <a:rect l="0" t="0" r="r" b="b"/>
            <a:pathLst>
              <a:path w="2065" h="289">
                <a:moveTo>
                  <a:pt x="0" y="240"/>
                </a:moveTo>
                <a:lnTo>
                  <a:pt x="91" y="288"/>
                </a:lnTo>
                <a:lnTo>
                  <a:pt x="91" y="0"/>
                </a:lnTo>
                <a:lnTo>
                  <a:pt x="2064"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37894" name="Freeform 6"/>
          <p:cNvSpPr>
            <a:spLocks/>
          </p:cNvSpPr>
          <p:nvPr/>
        </p:nvSpPr>
        <p:spPr bwMode="auto">
          <a:xfrm>
            <a:off x="2057400" y="2133600"/>
            <a:ext cx="1449388" cy="458788"/>
          </a:xfrm>
          <a:custGeom>
            <a:avLst/>
            <a:gdLst>
              <a:gd name="T0" fmla="*/ 0 w 913"/>
              <a:gd name="T1" fmla="*/ 240 h 289"/>
              <a:gd name="T2" fmla="*/ 96 w 913"/>
              <a:gd name="T3" fmla="*/ 288 h 289"/>
              <a:gd name="T4" fmla="*/ 96 w 913"/>
              <a:gd name="T5" fmla="*/ 0 h 289"/>
              <a:gd name="T6" fmla="*/ 912 w 913"/>
              <a:gd name="T7" fmla="*/ 0 h 289"/>
            </a:gdLst>
            <a:ahLst/>
            <a:cxnLst>
              <a:cxn ang="0">
                <a:pos x="T0" y="T1"/>
              </a:cxn>
              <a:cxn ang="0">
                <a:pos x="T2" y="T3"/>
              </a:cxn>
              <a:cxn ang="0">
                <a:pos x="T4" y="T5"/>
              </a:cxn>
              <a:cxn ang="0">
                <a:pos x="T6" y="T7"/>
              </a:cxn>
            </a:cxnLst>
            <a:rect l="0" t="0" r="r" b="b"/>
            <a:pathLst>
              <a:path w="913" h="289">
                <a:moveTo>
                  <a:pt x="0" y="240"/>
                </a:moveTo>
                <a:lnTo>
                  <a:pt x="96" y="288"/>
                </a:lnTo>
                <a:lnTo>
                  <a:pt x="96" y="0"/>
                </a:lnTo>
                <a:lnTo>
                  <a:pt x="912"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37895" name="Freeform 7"/>
          <p:cNvSpPr>
            <a:spLocks/>
          </p:cNvSpPr>
          <p:nvPr/>
        </p:nvSpPr>
        <p:spPr bwMode="auto">
          <a:xfrm>
            <a:off x="4000500" y="2133600"/>
            <a:ext cx="3278188" cy="458788"/>
          </a:xfrm>
          <a:custGeom>
            <a:avLst/>
            <a:gdLst>
              <a:gd name="T0" fmla="*/ 0 w 2065"/>
              <a:gd name="T1" fmla="*/ 240 h 289"/>
              <a:gd name="T2" fmla="*/ 91 w 2065"/>
              <a:gd name="T3" fmla="*/ 288 h 289"/>
              <a:gd name="T4" fmla="*/ 91 w 2065"/>
              <a:gd name="T5" fmla="*/ 0 h 289"/>
              <a:gd name="T6" fmla="*/ 2064 w 2065"/>
              <a:gd name="T7" fmla="*/ 0 h 289"/>
            </a:gdLst>
            <a:ahLst/>
            <a:cxnLst>
              <a:cxn ang="0">
                <a:pos x="T0" y="T1"/>
              </a:cxn>
              <a:cxn ang="0">
                <a:pos x="T2" y="T3"/>
              </a:cxn>
              <a:cxn ang="0">
                <a:pos x="T4" y="T5"/>
              </a:cxn>
              <a:cxn ang="0">
                <a:pos x="T6" y="T7"/>
              </a:cxn>
            </a:cxnLst>
            <a:rect l="0" t="0" r="r" b="b"/>
            <a:pathLst>
              <a:path w="2065" h="289">
                <a:moveTo>
                  <a:pt x="0" y="240"/>
                </a:moveTo>
                <a:lnTo>
                  <a:pt x="91" y="288"/>
                </a:lnTo>
                <a:lnTo>
                  <a:pt x="91" y="0"/>
                </a:lnTo>
                <a:lnTo>
                  <a:pt x="2064"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Tree>
  </p:cSld>
  <p:clrMapOvr>
    <a:masterClrMapping/>
  </p:clrMapOvr>
  <p:transition>
    <p:zo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p:spPr>
        <p:txBody>
          <a:bodyPr/>
          <a:lstStyle/>
          <a:p>
            <a:r>
              <a:rPr lang="en-US"/>
              <a:t>Example:  Nick's Camera Shop</a:t>
            </a:r>
          </a:p>
        </p:txBody>
      </p:sp>
      <p:sp>
        <p:nvSpPr>
          <p:cNvPr id="38915" name="Rectangle 3"/>
          <p:cNvSpPr>
            <a:spLocks noGrp="1" noChangeArrowheads="1"/>
          </p:cNvSpPr>
          <p:nvPr>
            <p:ph type="body" idx="1"/>
          </p:nvPr>
        </p:nvSpPr>
        <p:spPr>
          <a:xfrm>
            <a:off x="700088" y="1104900"/>
            <a:ext cx="8153400" cy="3182938"/>
          </a:xfrm>
          <a:noFill/>
          <a:ln/>
        </p:spPr>
        <p:txBody>
          <a:bodyPr/>
          <a:lstStyle/>
          <a:p>
            <a:r>
              <a:rPr lang="en-US">
                <a:solidFill>
                  <a:srgbClr val="66FFFF"/>
                </a:solidFill>
              </a:rPr>
              <a:t>Unit-Prices’ Economical Order Quantities</a:t>
            </a:r>
          </a:p>
          <a:p>
            <a:pPr lvl="1"/>
            <a:r>
              <a:rPr lang="en-US">
                <a:solidFill>
                  <a:srgbClr val="66FFFF"/>
                </a:solidFill>
              </a:rPr>
              <a:t>For </a:t>
            </a:r>
            <a:r>
              <a:rPr lang="en-US" i="1">
                <a:solidFill>
                  <a:srgbClr val="66FFFF"/>
                </a:solidFill>
              </a:rPr>
              <a:t>C</a:t>
            </a:r>
            <a:r>
              <a:rPr lang="en-US" baseline="-25000">
                <a:solidFill>
                  <a:srgbClr val="66FFFF"/>
                </a:solidFill>
              </a:rPr>
              <a:t>1</a:t>
            </a:r>
            <a:r>
              <a:rPr lang="en-US">
                <a:solidFill>
                  <a:srgbClr val="66FFFF"/>
                </a:solidFill>
              </a:rPr>
              <a:t> = 1.00(3.20) = $3.20</a:t>
            </a:r>
          </a:p>
          <a:p>
            <a:pPr>
              <a:buFont typeface="Monotype Sorts" pitchFamily="2" charset="2"/>
              <a:buNone/>
            </a:pPr>
            <a:endParaRPr lang="en-US" sz="1000">
              <a:solidFill>
                <a:srgbClr val="66FFFF"/>
              </a:solidFill>
            </a:endParaRPr>
          </a:p>
          <a:p>
            <a:pPr>
              <a:buFont typeface="Monotype Sorts" pitchFamily="2" charset="2"/>
              <a:buNone/>
            </a:pPr>
            <a:r>
              <a:rPr lang="en-US"/>
              <a:t> 	   </a:t>
            </a:r>
            <a:r>
              <a:rPr lang="en-US" i="1"/>
              <a:t>Q</a:t>
            </a:r>
            <a:r>
              <a:rPr lang="en-US" baseline="-25000"/>
              <a:t>1</a:t>
            </a:r>
            <a:r>
              <a:rPr lang="en-US"/>
              <a:t>* =    2</a:t>
            </a:r>
            <a:r>
              <a:rPr lang="en-US" i="1"/>
              <a:t>DC</a:t>
            </a:r>
            <a:r>
              <a:rPr lang="en-US" baseline="-25000"/>
              <a:t>o</a:t>
            </a:r>
            <a:r>
              <a:rPr lang="en-US"/>
              <a:t>/</a:t>
            </a:r>
            <a:r>
              <a:rPr lang="en-US" i="1"/>
              <a:t>C</a:t>
            </a:r>
            <a:r>
              <a:rPr lang="en-US" baseline="-25000"/>
              <a:t>h</a:t>
            </a:r>
            <a:r>
              <a:rPr lang="en-US"/>
              <a:t>  =    2(1092)(20)/.25(3.20)   =   233.67 		 				               (feasible)</a:t>
            </a:r>
          </a:p>
          <a:p>
            <a:pPr>
              <a:buFont typeface="Monotype Sorts" pitchFamily="2" charset="2"/>
              <a:buNone/>
            </a:pPr>
            <a:r>
              <a:rPr lang="en-US"/>
              <a:t>		When we reach a </a:t>
            </a:r>
            <a:r>
              <a:rPr lang="en-US" u="sng"/>
              <a:t>computed</a:t>
            </a:r>
            <a:r>
              <a:rPr lang="en-US"/>
              <a:t> </a:t>
            </a:r>
            <a:r>
              <a:rPr lang="en-US" i="1"/>
              <a:t>Q</a:t>
            </a:r>
            <a:r>
              <a:rPr lang="en-US"/>
              <a:t>  that is feasible we stop computing </a:t>
            </a:r>
            <a:r>
              <a:rPr lang="en-US" i="1"/>
              <a:t>Q's</a:t>
            </a:r>
            <a:r>
              <a:rPr lang="en-US"/>
              <a:t>.  (In this problem we have no more to compute anyway.)</a:t>
            </a:r>
          </a:p>
        </p:txBody>
      </p:sp>
      <p:sp>
        <p:nvSpPr>
          <p:cNvPr id="38916" name="Freeform 4"/>
          <p:cNvSpPr>
            <a:spLocks/>
          </p:cNvSpPr>
          <p:nvPr/>
        </p:nvSpPr>
        <p:spPr bwMode="auto">
          <a:xfrm>
            <a:off x="2146300" y="2146300"/>
            <a:ext cx="1449388" cy="458788"/>
          </a:xfrm>
          <a:custGeom>
            <a:avLst/>
            <a:gdLst>
              <a:gd name="T0" fmla="*/ 0 w 913"/>
              <a:gd name="T1" fmla="*/ 240 h 289"/>
              <a:gd name="T2" fmla="*/ 96 w 913"/>
              <a:gd name="T3" fmla="*/ 288 h 289"/>
              <a:gd name="T4" fmla="*/ 96 w 913"/>
              <a:gd name="T5" fmla="*/ 0 h 289"/>
              <a:gd name="T6" fmla="*/ 912 w 913"/>
              <a:gd name="T7" fmla="*/ 0 h 289"/>
            </a:gdLst>
            <a:ahLst/>
            <a:cxnLst>
              <a:cxn ang="0">
                <a:pos x="T0" y="T1"/>
              </a:cxn>
              <a:cxn ang="0">
                <a:pos x="T2" y="T3"/>
              </a:cxn>
              <a:cxn ang="0">
                <a:pos x="T4" y="T5"/>
              </a:cxn>
              <a:cxn ang="0">
                <a:pos x="T6" y="T7"/>
              </a:cxn>
            </a:cxnLst>
            <a:rect l="0" t="0" r="r" b="b"/>
            <a:pathLst>
              <a:path w="913" h="289">
                <a:moveTo>
                  <a:pt x="0" y="240"/>
                </a:moveTo>
                <a:lnTo>
                  <a:pt x="96" y="288"/>
                </a:lnTo>
                <a:lnTo>
                  <a:pt x="96" y="0"/>
                </a:lnTo>
                <a:lnTo>
                  <a:pt x="912"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38917" name="Freeform 5"/>
          <p:cNvSpPr>
            <a:spLocks/>
          </p:cNvSpPr>
          <p:nvPr/>
        </p:nvSpPr>
        <p:spPr bwMode="auto">
          <a:xfrm>
            <a:off x="4006850" y="2146300"/>
            <a:ext cx="3049588" cy="458788"/>
          </a:xfrm>
          <a:custGeom>
            <a:avLst/>
            <a:gdLst>
              <a:gd name="T0" fmla="*/ 0 w 1921"/>
              <a:gd name="T1" fmla="*/ 240 h 289"/>
              <a:gd name="T2" fmla="*/ 85 w 1921"/>
              <a:gd name="T3" fmla="*/ 288 h 289"/>
              <a:gd name="T4" fmla="*/ 85 w 1921"/>
              <a:gd name="T5" fmla="*/ 0 h 289"/>
              <a:gd name="T6" fmla="*/ 1920 w 1921"/>
              <a:gd name="T7" fmla="*/ 0 h 289"/>
            </a:gdLst>
            <a:ahLst/>
            <a:cxnLst>
              <a:cxn ang="0">
                <a:pos x="T0" y="T1"/>
              </a:cxn>
              <a:cxn ang="0">
                <a:pos x="T2" y="T3"/>
              </a:cxn>
              <a:cxn ang="0">
                <a:pos x="T4" y="T5"/>
              </a:cxn>
              <a:cxn ang="0">
                <a:pos x="T6" y="T7"/>
              </a:cxn>
            </a:cxnLst>
            <a:rect l="0" t="0" r="r" b="b"/>
            <a:pathLst>
              <a:path w="1921" h="289">
                <a:moveTo>
                  <a:pt x="0" y="240"/>
                </a:moveTo>
                <a:lnTo>
                  <a:pt x="85" y="288"/>
                </a:lnTo>
                <a:lnTo>
                  <a:pt x="85" y="0"/>
                </a:lnTo>
                <a:lnTo>
                  <a:pt x="1920" y="0"/>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Tree>
  </p:cSld>
  <p:clrMapOvr>
    <a:masterClrMapping/>
  </p:clrMapOvr>
  <p:transition>
    <p:zo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5"/>
          <p:cNvSpPr>
            <a:spLocks noChangeArrowheads="1"/>
          </p:cNvSpPr>
          <p:nvPr/>
        </p:nvSpPr>
        <p:spPr bwMode="auto">
          <a:xfrm>
            <a:off x="679450" y="2800350"/>
            <a:ext cx="8172450" cy="19812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38" name="Rectangle 2"/>
          <p:cNvSpPr>
            <a:spLocks noGrp="1" noChangeArrowheads="1"/>
          </p:cNvSpPr>
          <p:nvPr>
            <p:ph type="title"/>
          </p:nvPr>
        </p:nvSpPr>
        <p:spPr>
          <a:noFill/>
          <a:ln/>
        </p:spPr>
        <p:txBody>
          <a:bodyPr/>
          <a:lstStyle/>
          <a:p>
            <a:r>
              <a:rPr lang="en-US"/>
              <a:t>Example:  Nick's Camera Shop</a:t>
            </a:r>
          </a:p>
        </p:txBody>
      </p:sp>
      <p:sp>
        <p:nvSpPr>
          <p:cNvPr id="39939" name="Rectangle 3"/>
          <p:cNvSpPr>
            <a:spLocks noGrp="1" noChangeArrowheads="1"/>
          </p:cNvSpPr>
          <p:nvPr>
            <p:ph type="body" idx="1"/>
          </p:nvPr>
        </p:nvSpPr>
        <p:spPr>
          <a:xfrm>
            <a:off x="701675" y="1104900"/>
            <a:ext cx="8382000" cy="5181600"/>
          </a:xfrm>
          <a:noFill/>
          <a:ln/>
        </p:spPr>
        <p:txBody>
          <a:bodyPr/>
          <a:lstStyle/>
          <a:p>
            <a:r>
              <a:rPr lang="en-US">
                <a:solidFill>
                  <a:srgbClr val="66FFFF"/>
                </a:solidFill>
              </a:rPr>
              <a:t>Total Cost Comparison</a:t>
            </a:r>
          </a:p>
          <a:p>
            <a:pPr>
              <a:buFont typeface="Monotype Sorts" pitchFamily="2" charset="2"/>
              <a:buNone/>
            </a:pPr>
            <a:r>
              <a:rPr lang="en-US"/>
              <a:t>		Compute the total cost for the most economical, feasible order quantity in each price category for which</a:t>
            </a:r>
          </a:p>
          <a:p>
            <a:pPr>
              <a:buFont typeface="Monotype Sorts" pitchFamily="2" charset="2"/>
              <a:buNone/>
            </a:pPr>
            <a:r>
              <a:rPr lang="en-US"/>
              <a:t>	a </a:t>
            </a:r>
            <a:r>
              <a:rPr lang="en-US" i="1"/>
              <a:t>Q </a:t>
            </a:r>
            <a:r>
              <a:rPr lang="en-US"/>
              <a:t>* was computed.</a:t>
            </a:r>
          </a:p>
          <a:p>
            <a:pPr>
              <a:buFont typeface="Monotype Sorts" pitchFamily="2" charset="2"/>
              <a:buNone/>
            </a:pPr>
            <a:endParaRPr lang="en-US" sz="1000"/>
          </a:p>
          <a:p>
            <a:pPr>
              <a:buFont typeface="Monotype Sorts" pitchFamily="2" charset="2"/>
              <a:buNone/>
            </a:pPr>
            <a:r>
              <a:rPr lang="en-US"/>
              <a:t>                   </a:t>
            </a:r>
            <a:r>
              <a:rPr lang="en-US" i="1"/>
              <a:t>TC</a:t>
            </a:r>
            <a:r>
              <a:rPr lang="en-US" baseline="-25000"/>
              <a:t>i</a:t>
            </a:r>
            <a:r>
              <a:rPr lang="en-US"/>
              <a:t> = (</a:t>
            </a:r>
            <a:r>
              <a:rPr lang="en-US" i="1"/>
              <a:t>C</a:t>
            </a:r>
            <a:r>
              <a:rPr lang="en-US" baseline="-25000"/>
              <a:t>h</a:t>
            </a:r>
            <a:r>
              <a:rPr lang="en-US"/>
              <a:t>)(</a:t>
            </a:r>
            <a:r>
              <a:rPr lang="en-US" i="1"/>
              <a:t>Q</a:t>
            </a:r>
            <a:r>
              <a:rPr lang="en-US" baseline="-25000"/>
              <a:t>i</a:t>
            </a:r>
            <a:r>
              <a:rPr lang="en-US"/>
              <a:t>*/2) + (</a:t>
            </a:r>
            <a:r>
              <a:rPr lang="en-US" i="1"/>
              <a:t>C</a:t>
            </a:r>
            <a:r>
              <a:rPr lang="en-US" baseline="-25000"/>
              <a:t>o</a:t>
            </a:r>
            <a:r>
              <a:rPr lang="en-US"/>
              <a:t>)(</a:t>
            </a:r>
            <a:r>
              <a:rPr lang="en-US" i="1"/>
              <a:t>D</a:t>
            </a:r>
            <a:r>
              <a:rPr lang="en-US"/>
              <a:t>/</a:t>
            </a:r>
            <a:r>
              <a:rPr lang="en-US" i="1"/>
              <a:t>Q</a:t>
            </a:r>
            <a:r>
              <a:rPr lang="en-US" baseline="-25000"/>
              <a:t>i</a:t>
            </a:r>
            <a:r>
              <a:rPr lang="en-US"/>
              <a:t>*) + </a:t>
            </a:r>
            <a:r>
              <a:rPr lang="en-US" i="1"/>
              <a:t>DC</a:t>
            </a:r>
            <a:r>
              <a:rPr lang="en-US" baseline="-25000"/>
              <a:t>i</a:t>
            </a:r>
            <a:endParaRPr lang="en-US"/>
          </a:p>
          <a:p>
            <a:pPr>
              <a:buFont typeface="Monotype Sorts" pitchFamily="2" charset="2"/>
              <a:buNone/>
            </a:pPr>
            <a:r>
              <a:rPr lang="en-US" i="1"/>
              <a:t>TC</a:t>
            </a:r>
            <a:r>
              <a:rPr lang="en-US" baseline="-25000"/>
              <a:t>3 </a:t>
            </a:r>
            <a:r>
              <a:rPr lang="en-US"/>
              <a:t>= (.72)(900/2)   + (20)(1092/900) + (1092)(2.88)   = 3,493</a:t>
            </a:r>
          </a:p>
          <a:p>
            <a:pPr>
              <a:buFont typeface="Monotype Sorts" pitchFamily="2" charset="2"/>
              <a:buNone/>
            </a:pPr>
            <a:r>
              <a:rPr lang="en-US" i="1"/>
              <a:t>TC</a:t>
            </a:r>
            <a:r>
              <a:rPr lang="en-US" baseline="-25000"/>
              <a:t>2</a:t>
            </a:r>
            <a:r>
              <a:rPr lang="en-US"/>
              <a:t> = (.744)(400/2) + (20)(1092/400) + (1092)(2.976) = 3,453</a:t>
            </a:r>
          </a:p>
          <a:p>
            <a:pPr>
              <a:buFont typeface="Monotype Sorts" pitchFamily="2" charset="2"/>
              <a:buNone/>
            </a:pPr>
            <a:r>
              <a:rPr lang="en-US" i="1"/>
              <a:t>TC</a:t>
            </a:r>
            <a:r>
              <a:rPr lang="en-US" baseline="-25000"/>
              <a:t>1</a:t>
            </a:r>
            <a:r>
              <a:rPr lang="en-US"/>
              <a:t> = (.80)(234/2)   + (20)(1092/234) + (1092)(3.20)   = 3,681</a:t>
            </a:r>
          </a:p>
          <a:p>
            <a:pPr>
              <a:buFont typeface="Monotype Sorts" pitchFamily="2" charset="2"/>
              <a:buNone/>
            </a:pPr>
            <a:endParaRPr lang="en-US" sz="1000"/>
          </a:p>
          <a:p>
            <a:pPr>
              <a:buFont typeface="Monotype Sorts" pitchFamily="2" charset="2"/>
              <a:buNone/>
            </a:pPr>
            <a:r>
              <a:rPr lang="en-US"/>
              <a:t>   	      Comparing the total costs for order quantities of 234, 400 and 900, the lowest total annual cost is $3,453.  Nick should order 400 rolls at a time.  </a:t>
            </a:r>
          </a:p>
        </p:txBody>
      </p:sp>
    </p:spTree>
  </p:cSld>
  <p:clrMapOvr>
    <a:masterClrMapping/>
  </p:clrMapOvr>
  <p:transition>
    <p:zo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90563" y="-1588"/>
            <a:ext cx="7772400" cy="1100138"/>
          </a:xfrm>
          <a:noFill/>
          <a:ln/>
        </p:spPr>
        <p:txBody>
          <a:bodyPr/>
          <a:lstStyle/>
          <a:p>
            <a:r>
              <a:rPr lang="en-US" dirty="0"/>
              <a:t>Chapter </a:t>
            </a:r>
            <a:r>
              <a:rPr lang="en-US" dirty="0" smtClean="0"/>
              <a:t>14</a:t>
            </a:r>
            <a:r>
              <a:rPr lang="en-US" dirty="0"/>
              <a:t/>
            </a:r>
            <a:br>
              <a:rPr lang="en-US" dirty="0"/>
            </a:br>
            <a:r>
              <a:rPr lang="en-US" dirty="0"/>
              <a:t>Inventory Models:  Probabilistic Demand</a:t>
            </a:r>
          </a:p>
        </p:txBody>
      </p:sp>
      <p:sp>
        <p:nvSpPr>
          <p:cNvPr id="5123" name="Rectangle 3"/>
          <p:cNvSpPr>
            <a:spLocks noGrp="1" noChangeArrowheads="1"/>
          </p:cNvSpPr>
          <p:nvPr>
            <p:ph type="body" idx="1"/>
          </p:nvPr>
        </p:nvSpPr>
        <p:spPr>
          <a:xfrm>
            <a:off x="711200" y="1308100"/>
            <a:ext cx="7842250" cy="2184400"/>
          </a:xfrm>
          <a:noFill/>
          <a:ln/>
        </p:spPr>
        <p:txBody>
          <a:bodyPr/>
          <a:lstStyle/>
          <a:p>
            <a:r>
              <a:rPr lang="en-US"/>
              <a:t>Single-Period Inventory Model with Probabilistic Demand</a:t>
            </a:r>
          </a:p>
          <a:p>
            <a:r>
              <a:rPr lang="en-US"/>
              <a:t>Order-Quantity, Reorder-Point Model with Probabilistic Demand</a:t>
            </a:r>
          </a:p>
          <a:p>
            <a:r>
              <a:rPr lang="en-US"/>
              <a:t>Periodic-Review Model with Probabilistic Demand</a:t>
            </a:r>
          </a:p>
        </p:txBody>
      </p:sp>
    </p:spTree>
    <p:extLst>
      <p:ext uri="{BB962C8B-B14F-4D97-AF65-F5344CB8AC3E}">
        <p14:creationId xmlns:p14="http://schemas.microsoft.com/office/powerpoint/2010/main" val="1223340538"/>
      </p:ext>
    </p:extLst>
  </p:cSld>
  <p:clrMapOvr>
    <a:masterClrMapping/>
  </p:clrMapOvr>
  <p:transition>
    <p:zo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p:spPr>
        <p:txBody>
          <a:bodyPr/>
          <a:lstStyle/>
          <a:p>
            <a:r>
              <a:rPr lang="en-US"/>
              <a:t>Probabilistic Models</a:t>
            </a:r>
          </a:p>
        </p:txBody>
      </p:sp>
      <p:sp>
        <p:nvSpPr>
          <p:cNvPr id="40963" name="Rectangle 3"/>
          <p:cNvSpPr>
            <a:spLocks noGrp="1" noChangeArrowheads="1"/>
          </p:cNvSpPr>
          <p:nvPr>
            <p:ph type="body" idx="1"/>
          </p:nvPr>
        </p:nvSpPr>
        <p:spPr>
          <a:xfrm>
            <a:off x="687388" y="1104900"/>
            <a:ext cx="7886700" cy="4078288"/>
          </a:xfrm>
          <a:noFill/>
          <a:ln/>
        </p:spPr>
        <p:txBody>
          <a:bodyPr/>
          <a:lstStyle/>
          <a:p>
            <a:r>
              <a:rPr lang="en-US"/>
              <a:t>In many cases demand (or some other factor) is not known with a high degree of certainty and a </a:t>
            </a:r>
            <a:r>
              <a:rPr lang="en-US" u="sng"/>
              <a:t>probabilistic inventory model</a:t>
            </a:r>
            <a:r>
              <a:rPr lang="en-US"/>
              <a:t> should actually be used.  </a:t>
            </a:r>
          </a:p>
          <a:p>
            <a:r>
              <a:rPr lang="en-US"/>
              <a:t>These models tend to be more complex than deterministic models.  </a:t>
            </a:r>
          </a:p>
          <a:p>
            <a:r>
              <a:rPr lang="en-US"/>
              <a:t>The probabilistic models covered in this chapter are: </a:t>
            </a:r>
          </a:p>
          <a:p>
            <a:pPr lvl="1">
              <a:lnSpc>
                <a:spcPct val="90000"/>
              </a:lnSpc>
            </a:pPr>
            <a:r>
              <a:rPr lang="en-US"/>
              <a:t>single-period order quantity</a:t>
            </a:r>
          </a:p>
          <a:p>
            <a:pPr lvl="1">
              <a:lnSpc>
                <a:spcPct val="90000"/>
              </a:lnSpc>
            </a:pPr>
            <a:r>
              <a:rPr lang="en-US"/>
              <a:t>reorder-point quantity</a:t>
            </a:r>
          </a:p>
          <a:p>
            <a:pPr lvl="1">
              <a:lnSpc>
                <a:spcPct val="90000"/>
              </a:lnSpc>
            </a:pPr>
            <a:r>
              <a:rPr lang="en-US"/>
              <a:t>periodic-review order quantity</a:t>
            </a:r>
          </a:p>
        </p:txBody>
      </p:sp>
    </p:spTree>
    <p:extLst>
      <p:ext uri="{BB962C8B-B14F-4D97-AF65-F5344CB8AC3E}">
        <p14:creationId xmlns:p14="http://schemas.microsoft.com/office/powerpoint/2010/main" val="4119323368"/>
      </p:ext>
    </p:extLst>
  </p:cSld>
  <p:clrMapOvr>
    <a:masterClrMapping/>
  </p:clrMapOvr>
  <p:transition>
    <p:zo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4" name="Rectangle 2052"/>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a:lstStyle/>
          <a:p>
            <a:r>
              <a:rPr lang="en-US"/>
              <a:t>Single-Period Order Quantity</a:t>
            </a:r>
          </a:p>
        </p:txBody>
      </p:sp>
      <p:sp>
        <p:nvSpPr>
          <p:cNvPr id="143365" name="Rectangle 2053"/>
          <p:cNvSpPr>
            <a:spLocks noGrp="1" noChangeArrowheads="1"/>
          </p:cNvSpPr>
          <p:nvPr>
            <p:ph type="body" idx="1"/>
          </p:nvPr>
        </p:nvSpPr>
        <p:spPr>
          <a:xfrm>
            <a:off x="687388" y="1104900"/>
            <a:ext cx="7886700" cy="4008438"/>
          </a:xfrm>
          <a:noFill/>
          <a:ln/>
        </p:spPr>
        <p:txBody>
          <a:bodyPr/>
          <a:lstStyle/>
          <a:p>
            <a:r>
              <a:rPr lang="en-US"/>
              <a:t>A </a:t>
            </a:r>
            <a:r>
              <a:rPr lang="en-US" u="sng"/>
              <a:t>single-period order quantity model</a:t>
            </a:r>
            <a:r>
              <a:rPr lang="en-US"/>
              <a:t> (sometimes called the newsboy problem) deals with a situation in which only one order is placed for the item and the demand is probabilistic.  </a:t>
            </a:r>
          </a:p>
          <a:p>
            <a:r>
              <a:rPr lang="en-US"/>
              <a:t>If the period's demand exceeds the order quantity, the demand is not backordered and revenue (profit) will be lost.  </a:t>
            </a:r>
          </a:p>
          <a:p>
            <a:r>
              <a:rPr lang="en-US"/>
              <a:t>If demand is less than the order quantity, the surplus stock is sold at the end of the period (usually for less than the original purchase price).</a:t>
            </a:r>
          </a:p>
        </p:txBody>
      </p:sp>
    </p:spTree>
    <p:extLst>
      <p:ext uri="{BB962C8B-B14F-4D97-AF65-F5344CB8AC3E}">
        <p14:creationId xmlns:p14="http://schemas.microsoft.com/office/powerpoint/2010/main" val="2628649135"/>
      </p:ext>
    </p:extLst>
  </p:cSld>
  <p:clrMapOvr>
    <a:masterClrMapping/>
  </p:clrMapOvr>
  <p:transition>
    <p:zo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8" name="Rectangle 4"/>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a:lstStyle/>
          <a:p>
            <a:r>
              <a:rPr lang="en-US"/>
              <a:t>Single-Period Order Quantity</a:t>
            </a:r>
          </a:p>
        </p:txBody>
      </p:sp>
      <p:sp>
        <p:nvSpPr>
          <p:cNvPr id="144389" name="Rectangle 5"/>
          <p:cNvSpPr>
            <a:spLocks noGrp="1" noChangeArrowheads="1"/>
          </p:cNvSpPr>
          <p:nvPr>
            <p:ph type="body" idx="1"/>
          </p:nvPr>
        </p:nvSpPr>
        <p:spPr>
          <a:xfrm>
            <a:off x="687388" y="1104900"/>
            <a:ext cx="7886700" cy="4446588"/>
          </a:xfrm>
          <a:noFill/>
          <a:ln/>
        </p:spPr>
        <p:txBody>
          <a:bodyPr/>
          <a:lstStyle/>
          <a:p>
            <a:r>
              <a:rPr lang="en-US">
                <a:solidFill>
                  <a:srgbClr val="66FFFF"/>
                </a:solidFill>
              </a:rPr>
              <a:t>Assumptions</a:t>
            </a:r>
          </a:p>
          <a:p>
            <a:pPr>
              <a:buFont typeface="Monotype Sorts" pitchFamily="2" charset="2"/>
              <a:buNone/>
            </a:pPr>
            <a:endParaRPr lang="en-US" sz="600"/>
          </a:p>
          <a:p>
            <a:pPr lvl="1"/>
            <a:r>
              <a:rPr lang="en-US"/>
              <a:t>Period demand follows a known probability distribution:</a:t>
            </a:r>
          </a:p>
          <a:p>
            <a:pPr lvl="2"/>
            <a:r>
              <a:rPr lang="en-US"/>
              <a:t>normal: mean is </a:t>
            </a:r>
            <a:r>
              <a:rPr lang="en-US" i="1"/>
              <a:t>µ</a:t>
            </a:r>
            <a:r>
              <a:rPr lang="en-US"/>
              <a:t>, standard deviation is </a:t>
            </a:r>
            <a:r>
              <a:rPr lang="en-US" i="1">
                <a:latin typeface="Symbol" pitchFamily="18" charset="2"/>
              </a:rPr>
              <a:t></a:t>
            </a:r>
            <a:endParaRPr lang="en-US"/>
          </a:p>
          <a:p>
            <a:pPr lvl="2"/>
            <a:r>
              <a:rPr lang="en-US"/>
              <a:t>uniform: minimum is </a:t>
            </a:r>
            <a:r>
              <a:rPr lang="en-US" i="1"/>
              <a:t>a</a:t>
            </a:r>
            <a:r>
              <a:rPr lang="en-US"/>
              <a:t>, maximum is </a:t>
            </a:r>
            <a:r>
              <a:rPr lang="en-US" i="1"/>
              <a:t>b</a:t>
            </a:r>
            <a:endParaRPr lang="en-US"/>
          </a:p>
          <a:p>
            <a:pPr lvl="1"/>
            <a:r>
              <a:rPr lang="en-US"/>
              <a:t>Cost of overestimating demand:  $</a:t>
            </a:r>
            <a:r>
              <a:rPr lang="en-US" i="1"/>
              <a:t>c</a:t>
            </a:r>
            <a:r>
              <a:rPr lang="en-US" baseline="-25000"/>
              <a:t>o</a:t>
            </a:r>
            <a:endParaRPr lang="en-US"/>
          </a:p>
          <a:p>
            <a:pPr lvl="1"/>
            <a:r>
              <a:rPr lang="en-US"/>
              <a:t>Cost of underestimating demand:  $</a:t>
            </a:r>
            <a:r>
              <a:rPr lang="en-US" i="1"/>
              <a:t>c</a:t>
            </a:r>
            <a:r>
              <a:rPr lang="en-US" baseline="-25000"/>
              <a:t>u</a:t>
            </a:r>
            <a:endParaRPr lang="en-US"/>
          </a:p>
          <a:p>
            <a:pPr lvl="1"/>
            <a:r>
              <a:rPr lang="en-US"/>
              <a:t>Shortages are not backordered.</a:t>
            </a:r>
          </a:p>
          <a:p>
            <a:pPr lvl="1"/>
            <a:r>
              <a:rPr lang="en-US"/>
              <a:t>Period-end stock is sold for salvage (not held in inventory).</a:t>
            </a:r>
          </a:p>
        </p:txBody>
      </p:sp>
    </p:spTree>
    <p:extLst>
      <p:ext uri="{BB962C8B-B14F-4D97-AF65-F5344CB8AC3E}">
        <p14:creationId xmlns:p14="http://schemas.microsoft.com/office/powerpoint/2010/main" val="1615468331"/>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36613" y="204788"/>
            <a:ext cx="7475537" cy="509587"/>
          </a:xfrm>
          <a:noFill/>
          <a:ln/>
        </p:spPr>
        <p:txBody>
          <a:bodyPr/>
          <a:lstStyle/>
          <a:p>
            <a:r>
              <a:rPr lang="en-US"/>
              <a:t>Economic Order Quantity (EOQ)</a:t>
            </a:r>
          </a:p>
        </p:txBody>
      </p:sp>
      <p:sp>
        <p:nvSpPr>
          <p:cNvPr id="9219" name="Rectangle 3"/>
          <p:cNvSpPr>
            <a:spLocks noGrp="1" noChangeArrowheads="1"/>
          </p:cNvSpPr>
          <p:nvPr>
            <p:ph type="body" idx="1"/>
          </p:nvPr>
        </p:nvSpPr>
        <p:spPr>
          <a:xfrm>
            <a:off x="700088" y="1106488"/>
            <a:ext cx="7566025" cy="2598737"/>
          </a:xfrm>
          <a:noFill/>
          <a:ln/>
        </p:spPr>
        <p:txBody>
          <a:bodyPr/>
          <a:lstStyle/>
          <a:p>
            <a:r>
              <a:rPr lang="en-US"/>
              <a:t>The most basic of the deterministic inventory models is the </a:t>
            </a:r>
            <a:r>
              <a:rPr lang="en-US" u="sng"/>
              <a:t>economic order quantity (EOQ)</a:t>
            </a:r>
            <a:r>
              <a:rPr lang="en-US"/>
              <a:t>.  </a:t>
            </a:r>
          </a:p>
          <a:p>
            <a:r>
              <a:rPr lang="en-US"/>
              <a:t>The variable costs in this model are annual holding cost and annual ordering cost.  </a:t>
            </a:r>
          </a:p>
          <a:p>
            <a:r>
              <a:rPr lang="en-US"/>
              <a:t>For the EOQ, annual holding and ordering costs are equal.</a:t>
            </a:r>
          </a:p>
        </p:txBody>
      </p:sp>
    </p:spTree>
  </p:cSld>
  <p:clrMapOvr>
    <a:masterClrMapping/>
  </p:clrMapOvr>
  <p:transition>
    <p:zo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7" name="Rectangle 1033"/>
          <p:cNvSpPr>
            <a:spLocks noChangeArrowheads="1"/>
          </p:cNvSpPr>
          <p:nvPr/>
        </p:nvSpPr>
        <p:spPr bwMode="auto">
          <a:xfrm>
            <a:off x="3009900" y="5105400"/>
            <a:ext cx="4438650" cy="6286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416" name="Rectangle 1032"/>
          <p:cNvSpPr>
            <a:spLocks noChangeArrowheads="1"/>
          </p:cNvSpPr>
          <p:nvPr/>
        </p:nvSpPr>
        <p:spPr bwMode="auto">
          <a:xfrm>
            <a:off x="3009900" y="4343400"/>
            <a:ext cx="2019300" cy="6286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415" name="Rectangle 1031"/>
          <p:cNvSpPr>
            <a:spLocks noChangeArrowheads="1"/>
          </p:cNvSpPr>
          <p:nvPr/>
        </p:nvSpPr>
        <p:spPr bwMode="auto">
          <a:xfrm>
            <a:off x="2628900" y="3257550"/>
            <a:ext cx="4705350" cy="5905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414" name="Rectangle 1030"/>
          <p:cNvSpPr>
            <a:spLocks noChangeArrowheads="1"/>
          </p:cNvSpPr>
          <p:nvPr/>
        </p:nvSpPr>
        <p:spPr bwMode="auto">
          <a:xfrm>
            <a:off x="2628900" y="2152650"/>
            <a:ext cx="4324350" cy="59055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5413" name="Rectangle 1029"/>
          <p:cNvSpPr>
            <a:spLocks noGrp="1" noChangeArrowheads="1"/>
          </p:cNvSpPr>
          <p:nvPr>
            <p:ph type="body" idx="1"/>
          </p:nvPr>
        </p:nvSpPr>
        <p:spPr>
          <a:xfrm>
            <a:off x="687388" y="1104900"/>
            <a:ext cx="8247062" cy="4573588"/>
          </a:xfrm>
          <a:noFill/>
          <a:ln/>
        </p:spPr>
        <p:txBody>
          <a:bodyPr/>
          <a:lstStyle/>
          <a:p>
            <a:r>
              <a:rPr lang="en-US">
                <a:solidFill>
                  <a:srgbClr val="66FFFF"/>
                </a:solidFill>
              </a:rPr>
              <a:t>Formulas</a:t>
            </a:r>
          </a:p>
          <a:p>
            <a:pPr>
              <a:buFont typeface="Monotype Sorts" pitchFamily="2" charset="2"/>
              <a:buNone/>
            </a:pPr>
            <a:endParaRPr lang="en-US" sz="600"/>
          </a:p>
          <a:p>
            <a:pPr lvl="1">
              <a:buFontTx/>
              <a:buNone/>
            </a:pPr>
            <a:r>
              <a:rPr lang="en-US"/>
              <a:t>Optimal probability of no shortage:</a:t>
            </a:r>
          </a:p>
          <a:p>
            <a:pPr lvl="1">
              <a:buFontTx/>
              <a:buNone/>
            </a:pPr>
            <a:r>
              <a:rPr lang="en-US" sz="600"/>
              <a:t>  </a:t>
            </a:r>
          </a:p>
          <a:p>
            <a:pPr lvl="1">
              <a:buFontTx/>
              <a:buNone/>
            </a:pPr>
            <a:r>
              <a:rPr lang="en-US"/>
              <a:t>			   P(demand </a:t>
            </a:r>
            <a:r>
              <a:rPr lang="en-US" u="sng"/>
              <a:t>&lt;</a:t>
            </a:r>
            <a:r>
              <a:rPr lang="en-US"/>
              <a:t> </a:t>
            </a:r>
            <a:r>
              <a:rPr lang="en-US" i="1"/>
              <a:t>Q </a:t>
            </a:r>
            <a:r>
              <a:rPr lang="en-US"/>
              <a:t>*) = </a:t>
            </a:r>
            <a:r>
              <a:rPr lang="en-US" i="1"/>
              <a:t>c</a:t>
            </a:r>
            <a:r>
              <a:rPr lang="en-US" baseline="-25000"/>
              <a:t>u</a:t>
            </a:r>
            <a:r>
              <a:rPr lang="en-US"/>
              <a:t>/(</a:t>
            </a:r>
            <a:r>
              <a:rPr lang="en-US" i="1"/>
              <a:t>c</a:t>
            </a:r>
            <a:r>
              <a:rPr lang="en-US" baseline="-25000"/>
              <a:t>u</a:t>
            </a:r>
            <a:r>
              <a:rPr lang="en-US"/>
              <a:t>+</a:t>
            </a:r>
            <a:r>
              <a:rPr lang="en-US" i="1"/>
              <a:t>c</a:t>
            </a:r>
            <a:r>
              <a:rPr lang="en-US" baseline="-25000"/>
              <a:t>o</a:t>
            </a:r>
            <a:r>
              <a:rPr lang="en-US"/>
              <a:t>)</a:t>
            </a:r>
          </a:p>
          <a:p>
            <a:pPr lvl="1">
              <a:buFontTx/>
              <a:buNone/>
            </a:pPr>
            <a:endParaRPr lang="en-US" sz="600"/>
          </a:p>
          <a:p>
            <a:pPr lvl="1">
              <a:buFontTx/>
              <a:buNone/>
            </a:pPr>
            <a:r>
              <a:rPr lang="en-US"/>
              <a:t>Optimal probability of shortage:</a:t>
            </a:r>
          </a:p>
          <a:p>
            <a:pPr lvl="1">
              <a:buFontTx/>
              <a:buNone/>
            </a:pPr>
            <a:endParaRPr lang="en-US" sz="600"/>
          </a:p>
          <a:p>
            <a:pPr lvl="2">
              <a:buFontTx/>
              <a:buNone/>
            </a:pPr>
            <a:r>
              <a:rPr lang="en-US"/>
              <a:t>		   P(demand &gt; </a:t>
            </a:r>
            <a:r>
              <a:rPr lang="en-US" i="1"/>
              <a:t>Q </a:t>
            </a:r>
            <a:r>
              <a:rPr lang="en-US"/>
              <a:t>*) = 1 - </a:t>
            </a:r>
            <a:r>
              <a:rPr lang="en-US" i="1"/>
              <a:t>c</a:t>
            </a:r>
            <a:r>
              <a:rPr lang="en-US" baseline="-25000"/>
              <a:t>u</a:t>
            </a:r>
            <a:r>
              <a:rPr lang="en-US"/>
              <a:t>/(</a:t>
            </a:r>
            <a:r>
              <a:rPr lang="en-US" i="1"/>
              <a:t>c</a:t>
            </a:r>
            <a:r>
              <a:rPr lang="en-US" baseline="-25000"/>
              <a:t>u</a:t>
            </a:r>
            <a:r>
              <a:rPr lang="en-US"/>
              <a:t>+</a:t>
            </a:r>
            <a:r>
              <a:rPr lang="en-US" i="1"/>
              <a:t>c</a:t>
            </a:r>
            <a:r>
              <a:rPr lang="en-US" baseline="-25000"/>
              <a:t>o</a:t>
            </a:r>
            <a:r>
              <a:rPr lang="en-US"/>
              <a:t>)</a:t>
            </a:r>
          </a:p>
          <a:p>
            <a:pPr lvl="2">
              <a:buFontTx/>
              <a:buNone/>
            </a:pPr>
            <a:endParaRPr lang="en-US" sz="600"/>
          </a:p>
          <a:p>
            <a:pPr lvl="1">
              <a:buFontTx/>
              <a:buNone/>
            </a:pPr>
            <a:r>
              <a:rPr lang="en-US"/>
              <a:t>Optimal order quantity, based on demand distribution:</a:t>
            </a:r>
          </a:p>
          <a:p>
            <a:pPr lvl="1">
              <a:buFontTx/>
              <a:buNone/>
            </a:pPr>
            <a:endParaRPr lang="en-US" sz="600"/>
          </a:p>
          <a:p>
            <a:pPr lvl="2">
              <a:buFontTx/>
              <a:buNone/>
            </a:pPr>
            <a:r>
              <a:rPr lang="en-US"/>
              <a:t>normal:      </a:t>
            </a:r>
            <a:r>
              <a:rPr lang="en-US" i="1"/>
              <a:t>Q </a:t>
            </a:r>
            <a:r>
              <a:rPr lang="en-US"/>
              <a:t>* = </a:t>
            </a:r>
            <a:r>
              <a:rPr lang="en-US" i="1"/>
              <a:t>µ</a:t>
            </a:r>
            <a:r>
              <a:rPr lang="en-US"/>
              <a:t> + </a:t>
            </a:r>
            <a:r>
              <a:rPr lang="en-US" i="1"/>
              <a:t>z</a:t>
            </a:r>
            <a:r>
              <a:rPr lang="en-US" i="1">
                <a:latin typeface="Symbol" pitchFamily="18" charset="2"/>
              </a:rPr>
              <a:t></a:t>
            </a:r>
          </a:p>
          <a:p>
            <a:pPr lvl="2">
              <a:buFontTx/>
              <a:buNone/>
            </a:pPr>
            <a:endParaRPr lang="en-US" sz="1800"/>
          </a:p>
          <a:p>
            <a:pPr lvl="2">
              <a:buFontTx/>
              <a:buNone/>
            </a:pPr>
            <a:r>
              <a:rPr lang="en-US"/>
              <a:t>uniform:    </a:t>
            </a:r>
            <a:r>
              <a:rPr lang="en-US" i="1"/>
              <a:t>Q </a:t>
            </a:r>
            <a:r>
              <a:rPr lang="en-US"/>
              <a:t>* = </a:t>
            </a:r>
            <a:r>
              <a:rPr lang="en-US" i="1"/>
              <a:t>a</a:t>
            </a:r>
            <a:r>
              <a:rPr lang="en-US"/>
              <a:t> + P(demand </a:t>
            </a:r>
            <a:r>
              <a:rPr lang="en-US" u="sng"/>
              <a:t>&lt;</a:t>
            </a:r>
            <a:r>
              <a:rPr lang="en-US"/>
              <a:t> </a:t>
            </a:r>
            <a:r>
              <a:rPr lang="en-US" i="1"/>
              <a:t>Q </a:t>
            </a:r>
            <a:r>
              <a:rPr lang="en-US"/>
              <a:t>*)(</a:t>
            </a:r>
            <a:r>
              <a:rPr lang="en-US" i="1"/>
              <a:t>b</a:t>
            </a:r>
            <a:r>
              <a:rPr lang="en-US"/>
              <a:t>-</a:t>
            </a:r>
            <a:r>
              <a:rPr lang="en-US" i="1"/>
              <a:t>a</a:t>
            </a:r>
            <a:r>
              <a:rPr lang="en-US"/>
              <a:t>)</a:t>
            </a:r>
          </a:p>
        </p:txBody>
      </p:sp>
      <p:sp>
        <p:nvSpPr>
          <p:cNvPr id="145412" name="Rectangle 1028"/>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a:lstStyle/>
          <a:p>
            <a:r>
              <a:rPr lang="en-US"/>
              <a:t>Single-Period Order Quantity</a:t>
            </a:r>
          </a:p>
        </p:txBody>
      </p:sp>
    </p:spTree>
    <p:extLst>
      <p:ext uri="{BB962C8B-B14F-4D97-AF65-F5344CB8AC3E}">
        <p14:creationId xmlns:p14="http://schemas.microsoft.com/office/powerpoint/2010/main" val="1383901806"/>
      </p:ext>
    </p:extLst>
  </p:cSld>
  <p:clrMapOvr>
    <a:masterClrMapping/>
  </p:clrMapOvr>
  <p:transition>
    <p:zoom/>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6" name="Rectangle 2052"/>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a:lstStyle/>
          <a:p>
            <a:r>
              <a:rPr lang="en-US"/>
              <a:t>Example:  McHardee Press</a:t>
            </a:r>
          </a:p>
        </p:txBody>
      </p:sp>
      <p:sp>
        <p:nvSpPr>
          <p:cNvPr id="146437" name="Rectangle 2053"/>
          <p:cNvSpPr>
            <a:spLocks noGrp="1" noChangeArrowheads="1"/>
          </p:cNvSpPr>
          <p:nvPr>
            <p:ph type="body" idx="1"/>
          </p:nvPr>
        </p:nvSpPr>
        <p:spPr>
          <a:xfrm>
            <a:off x="685800" y="1103313"/>
            <a:ext cx="8012113" cy="4021137"/>
          </a:xfrm>
          <a:noFill/>
          <a:ln/>
        </p:spPr>
        <p:txBody>
          <a:bodyPr/>
          <a:lstStyle/>
          <a:p>
            <a:r>
              <a:rPr lang="en-US">
                <a:solidFill>
                  <a:srgbClr val="66FFFF"/>
                </a:solidFill>
              </a:rPr>
              <a:t>Single-Period Order Quantity</a:t>
            </a:r>
          </a:p>
          <a:p>
            <a:pPr>
              <a:buFont typeface="Monotype Sorts" pitchFamily="2" charset="2"/>
              <a:buNone/>
            </a:pPr>
            <a:r>
              <a:rPr lang="en-US"/>
              <a:t>		McHardee Press publishes the Fast Food Menu</a:t>
            </a:r>
          </a:p>
          <a:p>
            <a:pPr>
              <a:buFont typeface="Monotype Sorts" pitchFamily="2" charset="2"/>
              <a:buNone/>
            </a:pPr>
            <a:r>
              <a:rPr lang="en-US"/>
              <a:t>	Book and wishes to determine how many copies to</a:t>
            </a:r>
          </a:p>
          <a:p>
            <a:pPr>
              <a:buFont typeface="Monotype Sorts" pitchFamily="2" charset="2"/>
              <a:buNone/>
            </a:pPr>
            <a:r>
              <a:rPr lang="en-US"/>
              <a:t>	print.  There is a fixed cost of $5,000 to produce the</a:t>
            </a:r>
          </a:p>
          <a:p>
            <a:pPr>
              <a:buFont typeface="Monotype Sorts" pitchFamily="2" charset="2"/>
              <a:buNone/>
            </a:pPr>
            <a:r>
              <a:rPr lang="en-US"/>
              <a:t>	book and the incremental profit per copy is $0.45.  Any</a:t>
            </a:r>
          </a:p>
          <a:p>
            <a:pPr>
              <a:buFont typeface="Monotype Sorts" pitchFamily="2" charset="2"/>
              <a:buNone/>
            </a:pPr>
            <a:r>
              <a:rPr lang="en-US"/>
              <a:t>	unsold copies of the the book can be sold at salvage at</a:t>
            </a:r>
          </a:p>
          <a:p>
            <a:pPr>
              <a:buFont typeface="Monotype Sorts" pitchFamily="2" charset="2"/>
              <a:buNone/>
            </a:pPr>
            <a:r>
              <a:rPr lang="en-US"/>
              <a:t>	a $.55 loss. </a:t>
            </a:r>
          </a:p>
        </p:txBody>
      </p:sp>
    </p:spTree>
    <p:extLst>
      <p:ext uri="{BB962C8B-B14F-4D97-AF65-F5344CB8AC3E}">
        <p14:creationId xmlns:p14="http://schemas.microsoft.com/office/powerpoint/2010/main" val="1384351366"/>
      </p:ext>
    </p:extLst>
  </p:cSld>
  <p:clrMapOvr>
    <a:masterClrMapping/>
  </p:clrMapOvr>
  <p:transition>
    <p:zoom/>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rPr>
              <a:t>Example:  McHardee Press</a:t>
            </a:r>
          </a:p>
        </p:txBody>
      </p:sp>
      <p:sp>
        <p:nvSpPr>
          <p:cNvPr id="159747" name="Rectangle 3"/>
          <p:cNvSpPr>
            <a:spLocks noChangeArrowheads="1"/>
          </p:cNvSpPr>
          <p:nvPr/>
        </p:nvSpPr>
        <p:spPr bwMode="auto">
          <a:xfrm>
            <a:off x="685800" y="1103313"/>
            <a:ext cx="8101013" cy="3309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rPr>
              <a:t>Single-Period Order Quantity</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Sales for this edition are estimated to be normally</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distributed.  The most likely sales volume is 12,000</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copies and they believe there is a 5% chance that sales</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will exceed 20,000.  </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How many copies should be printed?</a:t>
            </a:r>
          </a:p>
        </p:txBody>
      </p:sp>
    </p:spTree>
    <p:extLst>
      <p:ext uri="{BB962C8B-B14F-4D97-AF65-F5344CB8AC3E}">
        <p14:creationId xmlns:p14="http://schemas.microsoft.com/office/powerpoint/2010/main" val="1015236584"/>
      </p:ext>
    </p:extLst>
  </p:cSld>
  <p:clrMapOvr>
    <a:masterClrMapping/>
  </p:clrMapOvr>
  <p:transition>
    <p:zoom/>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62" name="Rectangle 2054"/>
          <p:cNvSpPr>
            <a:spLocks noChangeArrowheads="1"/>
          </p:cNvSpPr>
          <p:nvPr/>
        </p:nvSpPr>
        <p:spPr bwMode="auto">
          <a:xfrm>
            <a:off x="5727700" y="4546600"/>
            <a:ext cx="2057400" cy="6096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60" name="Rectangle 2052"/>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a:lstStyle/>
          <a:p>
            <a:r>
              <a:rPr lang="en-US"/>
              <a:t>Example:  McHardee Press</a:t>
            </a:r>
          </a:p>
        </p:txBody>
      </p:sp>
      <p:sp>
        <p:nvSpPr>
          <p:cNvPr id="147461" name="Rectangle 2053"/>
          <p:cNvSpPr>
            <a:spLocks noGrp="1" noChangeArrowheads="1"/>
          </p:cNvSpPr>
          <p:nvPr>
            <p:ph type="body" idx="1"/>
          </p:nvPr>
        </p:nvSpPr>
        <p:spPr>
          <a:xfrm>
            <a:off x="681038" y="1098550"/>
            <a:ext cx="8051800" cy="4529138"/>
          </a:xfrm>
          <a:noFill/>
          <a:ln/>
        </p:spPr>
        <p:txBody>
          <a:bodyPr/>
          <a:lstStyle/>
          <a:p>
            <a:r>
              <a:rPr lang="en-US">
                <a:solidFill>
                  <a:srgbClr val="66FFFF"/>
                </a:solidFill>
              </a:rPr>
              <a:t>Single-Period Order Quantity</a:t>
            </a:r>
            <a:r>
              <a:rPr lang="en-US"/>
              <a:t>	</a:t>
            </a:r>
          </a:p>
          <a:p>
            <a:pPr>
              <a:buFont typeface="Monotype Sorts" pitchFamily="2" charset="2"/>
              <a:buNone/>
            </a:pPr>
            <a:r>
              <a:rPr lang="en-US" i="1"/>
              <a:t>		m</a:t>
            </a:r>
            <a:r>
              <a:rPr lang="en-US"/>
              <a:t> = 12,000. To find </a:t>
            </a:r>
            <a:r>
              <a:rPr lang="en-US" i="1">
                <a:latin typeface="Symbol" pitchFamily="18" charset="2"/>
              </a:rPr>
              <a:t></a:t>
            </a:r>
            <a:r>
              <a:rPr lang="en-US"/>
              <a:t>  note that </a:t>
            </a:r>
            <a:r>
              <a:rPr lang="en-US" i="1"/>
              <a:t>z</a:t>
            </a:r>
            <a:r>
              <a:rPr lang="en-US"/>
              <a:t> = 1.65 corresponds to a 5% tail probability.  Therefore, </a:t>
            </a:r>
          </a:p>
          <a:p>
            <a:pPr>
              <a:buFont typeface="Monotype Sorts" pitchFamily="2" charset="2"/>
              <a:buNone/>
            </a:pPr>
            <a:r>
              <a:rPr lang="en-US"/>
              <a:t>		          (20,000 - 12,000) = 1.65</a:t>
            </a:r>
            <a:r>
              <a:rPr lang="en-US" i="1">
                <a:latin typeface="Symbol" pitchFamily="18" charset="2"/>
              </a:rPr>
              <a:t></a:t>
            </a:r>
            <a:r>
              <a:rPr lang="en-US"/>
              <a:t>  or </a:t>
            </a:r>
            <a:r>
              <a:rPr lang="en-US" i="1">
                <a:latin typeface="Symbol" pitchFamily="18" charset="2"/>
              </a:rPr>
              <a:t></a:t>
            </a:r>
            <a:r>
              <a:rPr lang="en-US"/>
              <a:t> = 4848 </a:t>
            </a:r>
          </a:p>
          <a:p>
            <a:pPr>
              <a:buFont typeface="Monotype Sorts" pitchFamily="2" charset="2"/>
              <a:buNone/>
            </a:pPr>
            <a:r>
              <a:rPr lang="en-US"/>
              <a:t>     Using incremental analysis with </a:t>
            </a:r>
            <a:r>
              <a:rPr lang="en-US" i="1"/>
              <a:t>C</a:t>
            </a:r>
            <a:r>
              <a:rPr lang="en-US" baseline="-25000"/>
              <a:t>o</a:t>
            </a:r>
            <a:r>
              <a:rPr lang="en-US"/>
              <a:t> = .55 and </a:t>
            </a:r>
            <a:r>
              <a:rPr lang="en-US" i="1"/>
              <a:t>C</a:t>
            </a:r>
            <a:r>
              <a:rPr lang="en-US" baseline="-25000"/>
              <a:t>u</a:t>
            </a:r>
            <a:r>
              <a:rPr lang="en-US"/>
              <a:t> = .45, 		(</a:t>
            </a:r>
            <a:r>
              <a:rPr lang="en-US" i="1"/>
              <a:t>C</a:t>
            </a:r>
            <a:r>
              <a:rPr lang="en-US" baseline="-25000"/>
              <a:t>u</a:t>
            </a:r>
            <a:r>
              <a:rPr lang="en-US"/>
              <a:t>/(</a:t>
            </a:r>
            <a:r>
              <a:rPr lang="en-US" i="1"/>
              <a:t>C</a:t>
            </a:r>
            <a:r>
              <a:rPr lang="en-US" baseline="-25000"/>
              <a:t>u</a:t>
            </a:r>
            <a:r>
              <a:rPr lang="en-US"/>
              <a:t>+</a:t>
            </a:r>
            <a:r>
              <a:rPr lang="en-US" i="1"/>
              <a:t>C</a:t>
            </a:r>
            <a:r>
              <a:rPr lang="en-US" baseline="-25000"/>
              <a:t>o</a:t>
            </a:r>
            <a:r>
              <a:rPr lang="en-US"/>
              <a:t>)) = .45/(.45+.55) = .45</a:t>
            </a:r>
          </a:p>
          <a:p>
            <a:pPr>
              <a:buFont typeface="Monotype Sorts" pitchFamily="2" charset="2"/>
              <a:buNone/>
            </a:pPr>
            <a:r>
              <a:rPr lang="en-US"/>
              <a:t>     	Find </a:t>
            </a:r>
            <a:r>
              <a:rPr lang="en-US" i="1"/>
              <a:t>Q </a:t>
            </a:r>
            <a:r>
              <a:rPr lang="en-US"/>
              <a:t>* such that P(</a:t>
            </a:r>
            <a:r>
              <a:rPr lang="en-US" i="1"/>
              <a:t>D</a:t>
            </a:r>
            <a:r>
              <a:rPr lang="en-US"/>
              <a:t> &lt; </a:t>
            </a:r>
            <a:r>
              <a:rPr lang="en-US" i="1"/>
              <a:t>Q </a:t>
            </a:r>
            <a:r>
              <a:rPr lang="en-US"/>
              <a:t>*) = .45.  The probability of 0.45 corresponds to </a:t>
            </a:r>
            <a:r>
              <a:rPr lang="en-US" i="1"/>
              <a:t>z</a:t>
            </a:r>
            <a:r>
              <a:rPr lang="en-US"/>
              <a:t> = -.12.  Thus, </a:t>
            </a:r>
          </a:p>
          <a:p>
            <a:pPr>
              <a:buFont typeface="Monotype Sorts" pitchFamily="2" charset="2"/>
              <a:buNone/>
            </a:pPr>
            <a:endParaRPr lang="en-US" sz="1200"/>
          </a:p>
          <a:p>
            <a:pPr>
              <a:buFont typeface="Monotype Sorts" pitchFamily="2" charset="2"/>
              <a:buNone/>
            </a:pPr>
            <a:r>
              <a:rPr lang="en-US" i="1"/>
              <a:t>		        Q </a:t>
            </a:r>
            <a:r>
              <a:rPr lang="en-US"/>
              <a:t>* = 12,000 - .12(4848) =    11,418 books</a:t>
            </a:r>
          </a:p>
        </p:txBody>
      </p:sp>
    </p:spTree>
    <p:extLst>
      <p:ext uri="{BB962C8B-B14F-4D97-AF65-F5344CB8AC3E}">
        <p14:creationId xmlns:p14="http://schemas.microsoft.com/office/powerpoint/2010/main" val="934276501"/>
      </p:ext>
    </p:extLst>
  </p:cSld>
  <p:clrMapOvr>
    <a:masterClrMapping/>
  </p:clrMapOvr>
  <p:transition>
    <p:zoom/>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4" name="Rectangle 1028"/>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a:lstStyle/>
          <a:p>
            <a:r>
              <a:rPr lang="en-US"/>
              <a:t>Example:  McHardee Press</a:t>
            </a:r>
          </a:p>
        </p:txBody>
      </p:sp>
      <p:sp>
        <p:nvSpPr>
          <p:cNvPr id="148485" name="Rectangle 1029"/>
          <p:cNvSpPr>
            <a:spLocks noGrp="1" noChangeArrowheads="1"/>
          </p:cNvSpPr>
          <p:nvPr>
            <p:ph type="body" idx="1"/>
          </p:nvPr>
        </p:nvSpPr>
        <p:spPr>
          <a:xfrm>
            <a:off x="685800" y="1103313"/>
            <a:ext cx="7808913" cy="4979987"/>
          </a:xfrm>
          <a:noFill/>
          <a:ln/>
        </p:spPr>
        <p:txBody>
          <a:bodyPr/>
          <a:lstStyle/>
          <a:p>
            <a:r>
              <a:rPr lang="en-US">
                <a:solidFill>
                  <a:srgbClr val="66FFFF"/>
                </a:solidFill>
              </a:rPr>
              <a:t>Single-Period Order Quantity (revised)</a:t>
            </a:r>
          </a:p>
          <a:p>
            <a:pPr>
              <a:buFont typeface="Monotype Sorts" pitchFamily="2" charset="2"/>
              <a:buNone/>
            </a:pPr>
            <a:r>
              <a:rPr lang="en-US"/>
              <a:t>		If any unsold copies can be sold at salvage at a $.65 loss, how many copies should be printed? </a:t>
            </a:r>
          </a:p>
          <a:p>
            <a:pPr>
              <a:buFont typeface="Monotype Sorts" pitchFamily="2" charset="2"/>
              <a:buNone/>
            </a:pPr>
            <a:r>
              <a:rPr lang="en-US"/>
              <a:t>	     </a:t>
            </a:r>
            <a:r>
              <a:rPr lang="en-US" i="1"/>
              <a:t>C</a:t>
            </a:r>
            <a:r>
              <a:rPr lang="en-US" baseline="-25000"/>
              <a:t>o</a:t>
            </a:r>
            <a:r>
              <a:rPr lang="en-US"/>
              <a:t> = .65, (</a:t>
            </a:r>
            <a:r>
              <a:rPr lang="en-US" i="1"/>
              <a:t>C</a:t>
            </a:r>
            <a:r>
              <a:rPr lang="en-US" baseline="-25000"/>
              <a:t>u</a:t>
            </a:r>
            <a:r>
              <a:rPr lang="en-US"/>
              <a:t>/(</a:t>
            </a:r>
            <a:r>
              <a:rPr lang="en-US" i="1"/>
              <a:t>C</a:t>
            </a:r>
            <a:r>
              <a:rPr lang="en-US" baseline="-25000"/>
              <a:t>u</a:t>
            </a:r>
            <a:r>
              <a:rPr lang="en-US"/>
              <a:t> + </a:t>
            </a:r>
            <a:r>
              <a:rPr lang="en-US" i="1"/>
              <a:t>C</a:t>
            </a:r>
            <a:r>
              <a:rPr lang="en-US" baseline="-25000"/>
              <a:t>o</a:t>
            </a:r>
            <a:r>
              <a:rPr lang="en-US"/>
              <a:t>))  =  .45/(.45 + .65)  = .4091</a:t>
            </a:r>
          </a:p>
          <a:p>
            <a:pPr>
              <a:buFont typeface="Monotype Sorts" pitchFamily="2" charset="2"/>
              <a:buNone/>
            </a:pPr>
            <a:r>
              <a:rPr lang="en-US"/>
              <a:t>		Find </a:t>
            </a:r>
            <a:r>
              <a:rPr lang="en-US" i="1"/>
              <a:t>Q </a:t>
            </a:r>
            <a:r>
              <a:rPr lang="en-US"/>
              <a:t>* such that P(</a:t>
            </a:r>
            <a:r>
              <a:rPr lang="en-US" i="1"/>
              <a:t>D</a:t>
            </a:r>
            <a:r>
              <a:rPr lang="en-US"/>
              <a:t> &lt; </a:t>
            </a:r>
            <a:r>
              <a:rPr lang="en-US" i="1"/>
              <a:t>Q </a:t>
            </a:r>
            <a:r>
              <a:rPr lang="en-US"/>
              <a:t>*) = .4091.  </a:t>
            </a:r>
            <a:r>
              <a:rPr lang="en-US" i="1"/>
              <a:t>z</a:t>
            </a:r>
            <a:r>
              <a:rPr lang="en-US"/>
              <a:t>  = -.23 gives this probability.  Thus, </a:t>
            </a:r>
          </a:p>
          <a:p>
            <a:pPr>
              <a:buFont typeface="Monotype Sorts" pitchFamily="2" charset="2"/>
              <a:buNone/>
            </a:pPr>
            <a:r>
              <a:rPr lang="en-US" i="1"/>
              <a:t>		    Q </a:t>
            </a:r>
            <a:r>
              <a:rPr lang="en-US"/>
              <a:t>* = 12,000 - .23(4848) = 10,885 books</a:t>
            </a:r>
          </a:p>
          <a:p>
            <a:pPr>
              <a:buFont typeface="Monotype Sorts" pitchFamily="2" charset="2"/>
              <a:buNone/>
            </a:pPr>
            <a:r>
              <a:rPr lang="en-US"/>
              <a:t>		However, since this is less than the breakeven volume of 11,111 books  (= 5000/.45), </a:t>
            </a:r>
            <a:r>
              <a:rPr lang="en-US" u="sng"/>
              <a:t>no copies should be printed</a:t>
            </a:r>
            <a:r>
              <a:rPr lang="en-US"/>
              <a:t> because if the company produced only 10,885 copies it will not recoup its $5,000 fixed cost.</a:t>
            </a:r>
          </a:p>
        </p:txBody>
      </p:sp>
    </p:spTree>
    <p:extLst>
      <p:ext uri="{BB962C8B-B14F-4D97-AF65-F5344CB8AC3E}">
        <p14:creationId xmlns:p14="http://schemas.microsoft.com/office/powerpoint/2010/main" val="4184011851"/>
      </p:ext>
    </p:extLst>
  </p:cSld>
  <p:clrMapOvr>
    <a:masterClrMapping/>
  </p:clrMapOvr>
  <p:transition>
    <p:zoom/>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noFill/>
          <a:ln/>
        </p:spPr>
        <p:txBody>
          <a:bodyPr/>
          <a:lstStyle/>
          <a:p>
            <a:r>
              <a:rPr lang="en-US"/>
              <a:t>Reorder Point Quantity</a:t>
            </a:r>
          </a:p>
        </p:txBody>
      </p:sp>
      <p:sp>
        <p:nvSpPr>
          <p:cNvPr id="41987" name="Rectangle 3"/>
          <p:cNvSpPr>
            <a:spLocks noGrp="1" noChangeArrowheads="1"/>
          </p:cNvSpPr>
          <p:nvPr>
            <p:ph type="body" idx="1"/>
          </p:nvPr>
        </p:nvSpPr>
        <p:spPr>
          <a:xfrm>
            <a:off x="685800" y="1103313"/>
            <a:ext cx="8101013" cy="4357687"/>
          </a:xfrm>
          <a:noFill/>
          <a:ln/>
        </p:spPr>
        <p:txBody>
          <a:bodyPr/>
          <a:lstStyle/>
          <a:p>
            <a:r>
              <a:rPr lang="en-US"/>
              <a:t>A firm's </a:t>
            </a:r>
            <a:r>
              <a:rPr lang="en-US" u="sng"/>
              <a:t>inventory position</a:t>
            </a:r>
            <a:r>
              <a:rPr lang="en-US"/>
              <a:t> consists of the on-hand inventory plus on-order inventory (all amounts previously ordered but not yet received).  </a:t>
            </a:r>
          </a:p>
          <a:p>
            <a:r>
              <a:rPr lang="en-US"/>
              <a:t>An inventory item is reordered when the item's inventory position reaches a predetermined value, referred to as the </a:t>
            </a:r>
            <a:r>
              <a:rPr lang="en-US" u="sng"/>
              <a:t>reorder point</a:t>
            </a:r>
            <a:r>
              <a:rPr lang="en-US"/>
              <a:t>.  </a:t>
            </a:r>
          </a:p>
          <a:p>
            <a:r>
              <a:rPr lang="en-US"/>
              <a:t>The reorder point represents the quantity available to meet demand during lead time. </a:t>
            </a:r>
          </a:p>
          <a:p>
            <a:r>
              <a:rPr lang="en-US" u="sng"/>
              <a:t>Lead time</a:t>
            </a:r>
            <a:r>
              <a:rPr lang="en-US"/>
              <a:t> is the time span starting when the replenishment order is placed and ending when the order arrives.  </a:t>
            </a:r>
          </a:p>
        </p:txBody>
      </p:sp>
    </p:spTree>
    <p:extLst>
      <p:ext uri="{BB962C8B-B14F-4D97-AF65-F5344CB8AC3E}">
        <p14:creationId xmlns:p14="http://schemas.microsoft.com/office/powerpoint/2010/main" val="4041108223"/>
      </p:ext>
    </p:extLst>
  </p:cSld>
  <p:clrMapOvr>
    <a:masterClrMapping/>
  </p:clrMapOvr>
  <p:transition>
    <p:zoom/>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noFill/>
          <a:ln/>
        </p:spPr>
        <p:txBody>
          <a:bodyPr/>
          <a:lstStyle/>
          <a:p>
            <a:r>
              <a:rPr lang="en-US"/>
              <a:t>Reorder Point Quantity</a:t>
            </a:r>
          </a:p>
        </p:txBody>
      </p:sp>
      <p:sp>
        <p:nvSpPr>
          <p:cNvPr id="43011" name="Rectangle 3"/>
          <p:cNvSpPr>
            <a:spLocks noGrp="1" noChangeArrowheads="1"/>
          </p:cNvSpPr>
          <p:nvPr>
            <p:ph type="body" idx="1"/>
          </p:nvPr>
        </p:nvSpPr>
        <p:spPr>
          <a:xfrm>
            <a:off x="687388" y="1104900"/>
            <a:ext cx="7886700" cy="3608388"/>
          </a:xfrm>
          <a:noFill/>
          <a:ln/>
        </p:spPr>
        <p:txBody>
          <a:bodyPr/>
          <a:lstStyle/>
          <a:p>
            <a:r>
              <a:rPr lang="en-US"/>
              <a:t>Under deterministic conditions, when both demand and lead time are constant, the reorder point associated with EOQ-based models is set equal to lead time demand.  </a:t>
            </a:r>
          </a:p>
          <a:p>
            <a:r>
              <a:rPr lang="en-US"/>
              <a:t>Under probabilistic conditions, when demand and/or lead time varies, the reorder point often includes safety stock.  </a:t>
            </a:r>
          </a:p>
          <a:p>
            <a:r>
              <a:rPr lang="en-US" u="sng"/>
              <a:t>Safety stock</a:t>
            </a:r>
            <a:r>
              <a:rPr lang="en-US"/>
              <a:t> is the amount by which the reorder point exceeds the expected (average) lead time demand.  </a:t>
            </a:r>
          </a:p>
        </p:txBody>
      </p:sp>
    </p:spTree>
    <p:extLst>
      <p:ext uri="{BB962C8B-B14F-4D97-AF65-F5344CB8AC3E}">
        <p14:creationId xmlns:p14="http://schemas.microsoft.com/office/powerpoint/2010/main" val="2265894247"/>
      </p:ext>
    </p:extLst>
  </p:cSld>
  <p:clrMapOvr>
    <a:masterClrMapping/>
  </p:clrMapOvr>
  <p:transition>
    <p:zoom/>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a:ln/>
        </p:spPr>
        <p:txBody>
          <a:bodyPr/>
          <a:lstStyle/>
          <a:p>
            <a:r>
              <a:rPr lang="en-US"/>
              <a:t>Safety Stock and Service Level</a:t>
            </a:r>
          </a:p>
        </p:txBody>
      </p:sp>
      <p:sp>
        <p:nvSpPr>
          <p:cNvPr id="44035" name="Rectangle 3"/>
          <p:cNvSpPr>
            <a:spLocks noGrp="1" noChangeArrowheads="1"/>
          </p:cNvSpPr>
          <p:nvPr>
            <p:ph type="body" idx="1"/>
          </p:nvPr>
        </p:nvSpPr>
        <p:spPr>
          <a:xfrm>
            <a:off x="687388" y="1104900"/>
            <a:ext cx="7886700" cy="3652838"/>
          </a:xfrm>
          <a:noFill/>
          <a:ln/>
        </p:spPr>
        <p:txBody>
          <a:bodyPr/>
          <a:lstStyle/>
          <a:p>
            <a:r>
              <a:rPr lang="en-US"/>
              <a:t>The amount of safety stock in a reorder point determines the chance of a stock-out during lead time.  </a:t>
            </a:r>
          </a:p>
          <a:p>
            <a:r>
              <a:rPr lang="en-US"/>
              <a:t>The complement of this chance is called the service level.  </a:t>
            </a:r>
          </a:p>
          <a:p>
            <a:r>
              <a:rPr lang="en-US" u="sng"/>
              <a:t>Service level</a:t>
            </a:r>
            <a:r>
              <a:rPr lang="en-US"/>
              <a:t>, in this context, is defined as the probability of not incurring a stock-out during any one lead time.  </a:t>
            </a:r>
          </a:p>
          <a:p>
            <a:r>
              <a:rPr lang="en-US"/>
              <a:t>Service level, in this context, also is the long-run proportion of lead times in which no stock-outs occur.</a:t>
            </a:r>
          </a:p>
        </p:txBody>
      </p:sp>
    </p:spTree>
    <p:extLst>
      <p:ext uri="{BB962C8B-B14F-4D97-AF65-F5344CB8AC3E}">
        <p14:creationId xmlns:p14="http://schemas.microsoft.com/office/powerpoint/2010/main" val="3045121795"/>
      </p:ext>
    </p:extLst>
  </p:cSld>
  <p:clrMapOvr>
    <a:masterClrMapping/>
  </p:clrMapOvr>
  <p:transition>
    <p:zoom/>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p:spPr>
        <p:txBody>
          <a:bodyPr/>
          <a:lstStyle/>
          <a:p>
            <a:r>
              <a:rPr lang="en-US"/>
              <a:t>Reorder Point</a:t>
            </a:r>
          </a:p>
        </p:txBody>
      </p:sp>
      <p:sp>
        <p:nvSpPr>
          <p:cNvPr id="45059" name="Rectangle 3"/>
          <p:cNvSpPr>
            <a:spLocks noGrp="1" noChangeArrowheads="1"/>
          </p:cNvSpPr>
          <p:nvPr>
            <p:ph type="body" idx="1"/>
          </p:nvPr>
        </p:nvSpPr>
        <p:spPr>
          <a:xfrm>
            <a:off x="687388" y="1104900"/>
            <a:ext cx="8096250" cy="3500438"/>
          </a:xfrm>
          <a:noFill/>
          <a:ln/>
        </p:spPr>
        <p:txBody>
          <a:bodyPr/>
          <a:lstStyle/>
          <a:p>
            <a:r>
              <a:rPr lang="en-US"/>
              <a:t>Assumptions</a:t>
            </a:r>
          </a:p>
          <a:p>
            <a:pPr lvl="1"/>
            <a:r>
              <a:rPr lang="en-US"/>
              <a:t>Lead-time demand is normally distributed </a:t>
            </a:r>
          </a:p>
          <a:p>
            <a:pPr>
              <a:buFont typeface="Monotype Sorts" pitchFamily="2" charset="2"/>
              <a:buNone/>
            </a:pPr>
            <a:r>
              <a:rPr lang="en-US"/>
              <a:t>   		with mean </a:t>
            </a:r>
            <a:r>
              <a:rPr lang="en-US" i="1"/>
              <a:t>µ</a:t>
            </a:r>
            <a:r>
              <a:rPr lang="en-US"/>
              <a:t> and standard deviation </a:t>
            </a:r>
            <a:r>
              <a:rPr lang="en-US" i="1">
                <a:latin typeface="Symbol" pitchFamily="18" charset="2"/>
              </a:rPr>
              <a:t></a:t>
            </a:r>
            <a:r>
              <a:rPr lang="en-US"/>
              <a:t>.</a:t>
            </a:r>
          </a:p>
          <a:p>
            <a:pPr lvl="1"/>
            <a:r>
              <a:rPr lang="en-US"/>
              <a:t>Approximate optimal order quantity:  EOQ</a:t>
            </a:r>
          </a:p>
          <a:p>
            <a:pPr lvl="1"/>
            <a:r>
              <a:rPr lang="en-US"/>
              <a:t>Service level is defined in terms of the probability of no stock-outs during lead time and is reflected in </a:t>
            </a:r>
            <a:r>
              <a:rPr lang="en-US" i="1"/>
              <a:t>z</a:t>
            </a:r>
            <a:r>
              <a:rPr lang="en-US"/>
              <a:t>.</a:t>
            </a:r>
          </a:p>
          <a:p>
            <a:pPr lvl="1"/>
            <a:r>
              <a:rPr lang="en-US"/>
              <a:t>Shortages are not backordered.</a:t>
            </a:r>
          </a:p>
          <a:p>
            <a:pPr lvl="1"/>
            <a:r>
              <a:rPr lang="en-US"/>
              <a:t>Inventory position is reviewed continuously.</a:t>
            </a:r>
          </a:p>
        </p:txBody>
      </p:sp>
    </p:spTree>
    <p:extLst>
      <p:ext uri="{BB962C8B-B14F-4D97-AF65-F5344CB8AC3E}">
        <p14:creationId xmlns:p14="http://schemas.microsoft.com/office/powerpoint/2010/main" val="1670697431"/>
      </p:ext>
    </p:extLst>
  </p:cSld>
  <p:clrMapOvr>
    <a:masterClrMapping/>
  </p:clrMapOvr>
  <p:transition>
    <p:zoom/>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7" name="Rectangle 7"/>
          <p:cNvSpPr>
            <a:spLocks noChangeArrowheads="1"/>
          </p:cNvSpPr>
          <p:nvPr/>
        </p:nvSpPr>
        <p:spPr bwMode="auto">
          <a:xfrm>
            <a:off x="4006850" y="3663950"/>
            <a:ext cx="4908550" cy="14478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6" name="Rectangle 6"/>
          <p:cNvSpPr>
            <a:spLocks noChangeArrowheads="1"/>
          </p:cNvSpPr>
          <p:nvPr/>
        </p:nvSpPr>
        <p:spPr bwMode="auto">
          <a:xfrm>
            <a:off x="4006850" y="3035300"/>
            <a:ext cx="1720850" cy="5334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5" name="Rectangle 5"/>
          <p:cNvSpPr>
            <a:spLocks noChangeArrowheads="1"/>
          </p:cNvSpPr>
          <p:nvPr/>
        </p:nvSpPr>
        <p:spPr bwMode="auto">
          <a:xfrm>
            <a:off x="4006850" y="2387600"/>
            <a:ext cx="704850" cy="5334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4" name="Rectangle 4"/>
          <p:cNvSpPr>
            <a:spLocks noChangeArrowheads="1"/>
          </p:cNvSpPr>
          <p:nvPr/>
        </p:nvSpPr>
        <p:spPr bwMode="auto">
          <a:xfrm>
            <a:off x="4006850" y="1720850"/>
            <a:ext cx="1676400" cy="5334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3" name="Rectangle 3"/>
          <p:cNvSpPr>
            <a:spLocks noGrp="1" noChangeArrowheads="1"/>
          </p:cNvSpPr>
          <p:nvPr>
            <p:ph type="body" idx="1"/>
          </p:nvPr>
        </p:nvSpPr>
        <p:spPr>
          <a:xfrm>
            <a:off x="685800" y="1103313"/>
            <a:ext cx="8215313" cy="3938587"/>
          </a:xfrm>
          <a:noFill/>
          <a:ln/>
        </p:spPr>
        <p:txBody>
          <a:bodyPr/>
          <a:lstStyle/>
          <a:p>
            <a:r>
              <a:rPr lang="en-US">
                <a:solidFill>
                  <a:srgbClr val="66FFFF"/>
                </a:solidFill>
              </a:rPr>
              <a:t>Formulas</a:t>
            </a:r>
          </a:p>
          <a:p>
            <a:pPr>
              <a:buFont typeface="Monotype Sorts" pitchFamily="2" charset="2"/>
              <a:buNone/>
            </a:pPr>
            <a:endParaRPr lang="en-US" sz="1000"/>
          </a:p>
          <a:p>
            <a:pPr lvl="1">
              <a:buFontTx/>
              <a:buNone/>
            </a:pPr>
            <a:r>
              <a:rPr lang="en-US"/>
              <a:t>Reorder point:    	         </a:t>
            </a:r>
            <a:r>
              <a:rPr lang="en-US" i="1"/>
              <a:t>r</a:t>
            </a:r>
            <a:r>
              <a:rPr lang="en-US"/>
              <a:t> = </a:t>
            </a:r>
            <a:r>
              <a:rPr lang="en-US" i="1"/>
              <a:t>µ</a:t>
            </a:r>
            <a:r>
              <a:rPr lang="en-US"/>
              <a:t> + </a:t>
            </a:r>
            <a:r>
              <a:rPr lang="en-US" i="1"/>
              <a:t>z</a:t>
            </a:r>
            <a:r>
              <a:rPr lang="en-US" i="1">
                <a:latin typeface="Symbol" pitchFamily="18" charset="2"/>
              </a:rPr>
              <a:t></a:t>
            </a:r>
          </a:p>
          <a:p>
            <a:pPr lvl="1">
              <a:buFontTx/>
              <a:buNone/>
            </a:pPr>
            <a:endParaRPr lang="en-US" sz="1200"/>
          </a:p>
          <a:p>
            <a:pPr lvl="1">
              <a:buFontTx/>
              <a:buNone/>
            </a:pPr>
            <a:r>
              <a:rPr lang="en-US"/>
              <a:t>Safety stock:  	         </a:t>
            </a:r>
            <a:r>
              <a:rPr lang="en-US" i="1"/>
              <a:t>z</a:t>
            </a:r>
            <a:r>
              <a:rPr lang="en-US" i="1">
                <a:latin typeface="Symbol" pitchFamily="18" charset="2"/>
              </a:rPr>
              <a:t></a:t>
            </a:r>
          </a:p>
          <a:p>
            <a:pPr lvl="1">
              <a:buFontTx/>
              <a:buNone/>
            </a:pPr>
            <a:endParaRPr lang="en-US" sz="1200"/>
          </a:p>
          <a:p>
            <a:pPr lvl="1">
              <a:buFontTx/>
              <a:buNone/>
            </a:pPr>
            <a:r>
              <a:rPr lang="en-US"/>
              <a:t>Average inventory:     </a:t>
            </a:r>
            <a:r>
              <a:rPr lang="en-US" i="1"/>
              <a:t>Q*/2</a:t>
            </a:r>
            <a:r>
              <a:rPr lang="en-US"/>
              <a:t> + </a:t>
            </a:r>
            <a:r>
              <a:rPr lang="en-US" i="1"/>
              <a:t>z</a:t>
            </a:r>
            <a:r>
              <a:rPr lang="en-US" i="1">
                <a:latin typeface="Symbol" pitchFamily="18" charset="2"/>
              </a:rPr>
              <a:t></a:t>
            </a:r>
          </a:p>
          <a:p>
            <a:pPr lvl="1">
              <a:buFontTx/>
              <a:buNone/>
            </a:pPr>
            <a:endParaRPr lang="en-US" sz="1200"/>
          </a:p>
          <a:p>
            <a:pPr lvl="1">
              <a:buFontTx/>
              <a:buNone/>
            </a:pPr>
            <a:r>
              <a:rPr lang="en-US"/>
              <a:t>Total annual cost:        [</a:t>
            </a:r>
            <a:r>
              <a:rPr lang="en-US" i="1"/>
              <a:t>C</a:t>
            </a:r>
            <a:r>
              <a:rPr lang="en-US" baseline="-25000"/>
              <a:t>h</a:t>
            </a:r>
            <a:r>
              <a:rPr lang="en-US"/>
              <a:t>(</a:t>
            </a:r>
            <a:r>
              <a:rPr lang="en-US" i="1"/>
              <a:t>Q </a:t>
            </a:r>
            <a:r>
              <a:rPr lang="en-US"/>
              <a:t>*/2)]</a:t>
            </a:r>
            <a:r>
              <a:rPr lang="en-US" sz="1200"/>
              <a:t> </a:t>
            </a:r>
            <a:r>
              <a:rPr lang="en-US"/>
              <a:t>+</a:t>
            </a:r>
            <a:r>
              <a:rPr lang="en-US" sz="1200"/>
              <a:t> </a:t>
            </a:r>
            <a:r>
              <a:rPr lang="en-US"/>
              <a:t>[</a:t>
            </a:r>
            <a:r>
              <a:rPr lang="en-US" i="1"/>
              <a:t>C</a:t>
            </a:r>
            <a:r>
              <a:rPr lang="en-US" baseline="-25000"/>
              <a:t>h</a:t>
            </a:r>
            <a:r>
              <a:rPr lang="en-US"/>
              <a:t> </a:t>
            </a:r>
            <a:r>
              <a:rPr lang="en-US" i="1"/>
              <a:t>z</a:t>
            </a:r>
            <a:r>
              <a:rPr lang="en-US" i="1">
                <a:latin typeface="Symbol" pitchFamily="18" charset="2"/>
              </a:rPr>
              <a:t></a:t>
            </a:r>
            <a:r>
              <a:rPr lang="en-US"/>
              <a:t>]</a:t>
            </a:r>
            <a:r>
              <a:rPr lang="en-US" sz="1200"/>
              <a:t> </a:t>
            </a:r>
            <a:r>
              <a:rPr lang="en-US"/>
              <a:t>+</a:t>
            </a:r>
            <a:r>
              <a:rPr lang="en-US" sz="1200"/>
              <a:t> </a:t>
            </a:r>
            <a:r>
              <a:rPr lang="en-US"/>
              <a:t>[</a:t>
            </a:r>
            <a:r>
              <a:rPr lang="en-US" i="1"/>
              <a:t>C</a:t>
            </a:r>
            <a:r>
              <a:rPr lang="en-US" baseline="-25000"/>
              <a:t>o</a:t>
            </a:r>
            <a:r>
              <a:rPr lang="en-US"/>
              <a:t>(</a:t>
            </a:r>
            <a:r>
              <a:rPr lang="en-US" i="1"/>
              <a:t>D</a:t>
            </a:r>
            <a:r>
              <a:rPr lang="en-US"/>
              <a:t>/</a:t>
            </a:r>
            <a:r>
              <a:rPr lang="en-US" i="1"/>
              <a:t>Q </a:t>
            </a:r>
            <a:r>
              <a:rPr lang="en-US"/>
              <a:t>*)] </a:t>
            </a:r>
          </a:p>
          <a:p>
            <a:pPr>
              <a:buFont typeface="Monotype Sorts" pitchFamily="2" charset="2"/>
              <a:buNone/>
            </a:pPr>
            <a:r>
              <a:rPr lang="en-US"/>
              <a:t>   		        		          (hold.(normal) + hold.(safety) </a:t>
            </a:r>
          </a:p>
          <a:p>
            <a:pPr>
              <a:buFont typeface="Monotype Sorts" pitchFamily="2" charset="2"/>
              <a:buNone/>
            </a:pPr>
            <a:r>
              <a:rPr lang="en-US"/>
              <a:t>				           + ordering)</a:t>
            </a:r>
          </a:p>
        </p:txBody>
      </p:sp>
      <p:sp>
        <p:nvSpPr>
          <p:cNvPr id="46082" name="Rectangle 2"/>
          <p:cNvSpPr>
            <a:spLocks noGrp="1" noChangeArrowheads="1"/>
          </p:cNvSpPr>
          <p:nvPr>
            <p:ph type="title"/>
          </p:nvPr>
        </p:nvSpPr>
        <p:spPr>
          <a:noFill/>
          <a:ln/>
        </p:spPr>
        <p:txBody>
          <a:bodyPr/>
          <a:lstStyle/>
          <a:p>
            <a:r>
              <a:rPr lang="en-US"/>
              <a:t>Reorder Point</a:t>
            </a:r>
          </a:p>
        </p:txBody>
      </p:sp>
    </p:spTree>
    <p:extLst>
      <p:ext uri="{BB962C8B-B14F-4D97-AF65-F5344CB8AC3E}">
        <p14:creationId xmlns:p14="http://schemas.microsoft.com/office/powerpoint/2010/main" val="482675969"/>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a:ln/>
        </p:spPr>
        <p:txBody>
          <a:bodyPr/>
          <a:lstStyle/>
          <a:p>
            <a:r>
              <a:rPr lang="en-US"/>
              <a:t>Economic Order Quantity</a:t>
            </a:r>
          </a:p>
        </p:txBody>
      </p:sp>
      <p:sp>
        <p:nvSpPr>
          <p:cNvPr id="10243" name="Rectangle 3"/>
          <p:cNvSpPr>
            <a:spLocks noGrp="1" noChangeArrowheads="1"/>
          </p:cNvSpPr>
          <p:nvPr>
            <p:ph type="body" idx="1"/>
          </p:nvPr>
        </p:nvSpPr>
        <p:spPr>
          <a:xfrm>
            <a:off x="700088" y="1119188"/>
            <a:ext cx="7862887" cy="4975225"/>
          </a:xfrm>
          <a:noFill/>
          <a:ln/>
        </p:spPr>
        <p:txBody>
          <a:bodyPr/>
          <a:lstStyle/>
          <a:p>
            <a:pPr>
              <a:lnSpc>
                <a:spcPct val="90000"/>
              </a:lnSpc>
            </a:pPr>
            <a:r>
              <a:rPr lang="en-US">
                <a:solidFill>
                  <a:srgbClr val="66FFFF"/>
                </a:solidFill>
              </a:rPr>
              <a:t>Assumptions</a:t>
            </a:r>
          </a:p>
          <a:p>
            <a:pPr lvl="1">
              <a:lnSpc>
                <a:spcPct val="90000"/>
              </a:lnSpc>
            </a:pPr>
            <a:r>
              <a:rPr lang="en-US"/>
              <a:t>Demand </a:t>
            </a:r>
            <a:r>
              <a:rPr lang="en-US" i="1"/>
              <a:t>D</a:t>
            </a:r>
            <a:r>
              <a:rPr lang="en-US"/>
              <a:t> is known and occurs at a constant rate.</a:t>
            </a:r>
          </a:p>
          <a:p>
            <a:pPr lvl="1">
              <a:lnSpc>
                <a:spcPct val="90000"/>
              </a:lnSpc>
            </a:pPr>
            <a:r>
              <a:rPr lang="en-US"/>
              <a:t>The order quantity Q is the same for each order.</a:t>
            </a:r>
          </a:p>
          <a:p>
            <a:pPr lvl="1">
              <a:lnSpc>
                <a:spcPct val="90000"/>
              </a:lnSpc>
            </a:pPr>
            <a:r>
              <a:rPr lang="en-US"/>
              <a:t>The cost per order, $</a:t>
            </a:r>
            <a:r>
              <a:rPr lang="en-US" i="1"/>
              <a:t>C</a:t>
            </a:r>
            <a:r>
              <a:rPr lang="en-US" baseline="-25000"/>
              <a:t>o</a:t>
            </a:r>
            <a:r>
              <a:rPr lang="en-US"/>
              <a:t>, is constant and does not depend on the order quantity.</a:t>
            </a:r>
          </a:p>
          <a:p>
            <a:pPr lvl="1">
              <a:lnSpc>
                <a:spcPct val="90000"/>
              </a:lnSpc>
            </a:pPr>
            <a:r>
              <a:rPr lang="en-US"/>
              <a:t>The purchase cost per unit, </a:t>
            </a:r>
            <a:r>
              <a:rPr lang="en-US" i="1"/>
              <a:t>C</a:t>
            </a:r>
            <a:r>
              <a:rPr lang="en-US"/>
              <a:t>, is constant and does not depend on the quantity ordered.</a:t>
            </a:r>
          </a:p>
          <a:p>
            <a:pPr lvl="1">
              <a:lnSpc>
                <a:spcPct val="90000"/>
              </a:lnSpc>
            </a:pPr>
            <a:r>
              <a:rPr lang="en-US"/>
              <a:t>The inventory holding cost per unit per time period, $</a:t>
            </a:r>
            <a:r>
              <a:rPr lang="en-US" i="1"/>
              <a:t>C</a:t>
            </a:r>
            <a:r>
              <a:rPr lang="en-US" baseline="-25000"/>
              <a:t>h</a:t>
            </a:r>
            <a:r>
              <a:rPr lang="en-US"/>
              <a:t>, is constant.</a:t>
            </a:r>
          </a:p>
          <a:p>
            <a:pPr lvl="1">
              <a:lnSpc>
                <a:spcPct val="90000"/>
              </a:lnSpc>
            </a:pPr>
            <a:r>
              <a:rPr lang="en-US"/>
              <a:t>Shortages such as stock-outs or backorders are not permitted.</a:t>
            </a:r>
          </a:p>
          <a:p>
            <a:pPr lvl="1">
              <a:lnSpc>
                <a:spcPct val="90000"/>
              </a:lnSpc>
            </a:pPr>
            <a:r>
              <a:rPr lang="en-US"/>
              <a:t>The lead time for an order is constant.</a:t>
            </a:r>
          </a:p>
          <a:p>
            <a:pPr lvl="1">
              <a:lnSpc>
                <a:spcPct val="90000"/>
              </a:lnSpc>
            </a:pPr>
            <a:r>
              <a:rPr lang="en-US"/>
              <a:t>The inventory position is reviewed continuously.</a:t>
            </a:r>
          </a:p>
        </p:txBody>
      </p:sp>
    </p:spTree>
  </p:cSld>
  <p:clrMapOvr>
    <a:masterClrMapping/>
  </p:clrMapOvr>
  <p:transition>
    <p:zoom/>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type="body" idx="1"/>
          </p:nvPr>
        </p:nvSpPr>
        <p:spPr>
          <a:xfrm>
            <a:off x="687388" y="1104900"/>
            <a:ext cx="7981950" cy="3619500"/>
          </a:xfrm>
          <a:noFill/>
          <a:ln/>
        </p:spPr>
        <p:txBody>
          <a:bodyPr/>
          <a:lstStyle/>
          <a:p>
            <a:r>
              <a:rPr lang="en-US">
                <a:solidFill>
                  <a:srgbClr val="66FFFF"/>
                </a:solidFill>
              </a:rPr>
              <a:t>Reorder Point Model</a:t>
            </a:r>
            <a:r>
              <a:rPr lang="en-US"/>
              <a:t>	</a:t>
            </a:r>
          </a:p>
          <a:p>
            <a:pPr>
              <a:buFont typeface="Monotype Sorts" pitchFamily="2" charset="2"/>
              <a:buNone/>
            </a:pPr>
            <a:r>
              <a:rPr lang="en-US"/>
              <a:t>		Robert's Drugs is a drug wholesaler supplying</a:t>
            </a:r>
          </a:p>
          <a:p>
            <a:pPr>
              <a:buFont typeface="Monotype Sorts" pitchFamily="2" charset="2"/>
              <a:buNone/>
            </a:pPr>
            <a:r>
              <a:rPr lang="en-US"/>
              <a:t>	55 independent drug stores.  Roberts wishes to</a:t>
            </a:r>
          </a:p>
          <a:p>
            <a:pPr>
              <a:buFont typeface="Monotype Sorts" pitchFamily="2" charset="2"/>
              <a:buNone/>
            </a:pPr>
            <a:r>
              <a:rPr lang="en-US"/>
              <a:t>	determine an optimal inventory policy for </a:t>
            </a:r>
            <a:r>
              <a:rPr lang="en-US" i="1"/>
              <a:t>Comfort</a:t>
            </a:r>
          </a:p>
          <a:p>
            <a:pPr>
              <a:buFont typeface="Monotype Sorts" pitchFamily="2" charset="2"/>
              <a:buNone/>
            </a:pPr>
            <a:r>
              <a:rPr lang="en-US" i="1"/>
              <a:t>	</a:t>
            </a:r>
            <a:r>
              <a:rPr lang="en-US"/>
              <a:t>brand headache remedy.  Sales of </a:t>
            </a:r>
            <a:r>
              <a:rPr lang="en-US" i="1"/>
              <a:t>Comfort</a:t>
            </a:r>
            <a:r>
              <a:rPr lang="en-US"/>
              <a:t> are relatively</a:t>
            </a:r>
          </a:p>
          <a:p>
            <a:pPr>
              <a:buFont typeface="Monotype Sorts" pitchFamily="2" charset="2"/>
              <a:buNone/>
            </a:pPr>
            <a:r>
              <a:rPr lang="en-US"/>
              <a:t>	constant as the past 10 weeks of data (on next slide)</a:t>
            </a:r>
          </a:p>
          <a:p>
            <a:pPr>
              <a:buFont typeface="Monotype Sorts" pitchFamily="2" charset="2"/>
              <a:buNone/>
            </a:pPr>
            <a:r>
              <a:rPr lang="en-US"/>
              <a:t>	indicate.</a:t>
            </a:r>
          </a:p>
        </p:txBody>
      </p:sp>
      <p:sp>
        <p:nvSpPr>
          <p:cNvPr id="47106" name="Rectangle 2"/>
          <p:cNvSpPr>
            <a:spLocks noGrp="1" noChangeArrowheads="1"/>
          </p:cNvSpPr>
          <p:nvPr>
            <p:ph type="title"/>
          </p:nvPr>
        </p:nvSpPr>
        <p:spPr>
          <a:noFill/>
          <a:ln/>
        </p:spPr>
        <p:txBody>
          <a:bodyPr/>
          <a:lstStyle/>
          <a:p>
            <a:r>
              <a:rPr lang="en-US"/>
              <a:t>Example:  Robert’s Drug</a:t>
            </a:r>
          </a:p>
        </p:txBody>
      </p:sp>
    </p:spTree>
    <p:extLst>
      <p:ext uri="{BB962C8B-B14F-4D97-AF65-F5344CB8AC3E}">
        <p14:creationId xmlns:p14="http://schemas.microsoft.com/office/powerpoint/2010/main" val="445603451"/>
      </p:ext>
    </p:extLst>
  </p:cSld>
  <p:clrMapOvr>
    <a:masterClrMapping/>
  </p:clrMapOvr>
  <p:transition>
    <p:zoom/>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ChangeArrowheads="1"/>
          </p:cNvSpPr>
          <p:nvPr/>
        </p:nvSpPr>
        <p:spPr bwMode="auto">
          <a:xfrm>
            <a:off x="1428750" y="1847850"/>
            <a:ext cx="6686550" cy="24574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0771" name="Rectangle 3"/>
          <p:cNvSpPr>
            <a:spLocks noChangeArrowheads="1"/>
          </p:cNvSpPr>
          <p:nvPr/>
        </p:nvSpPr>
        <p:spPr bwMode="auto">
          <a:xfrm>
            <a:off x="687388" y="1104900"/>
            <a:ext cx="7981950" cy="314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rPr>
              <a:t>Reorder Point Model</a:t>
            </a:r>
            <a:r>
              <a:rPr lang="en-US" sz="2400">
                <a:effectLst>
                  <a:outerShdw blurRad="38100" dist="38100" dir="2700000" algn="tl">
                    <a:srgbClr val="000000"/>
                  </a:outerShdw>
                </a:effectLst>
              </a:rPr>
              <a:t>	</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a:t>
            </a:r>
            <a:endParaRPr lang="en-US" sz="2000">
              <a:effectLst>
                <a:outerShdw blurRad="38100" dist="38100" dir="2700000" algn="tl">
                  <a:srgbClr val="000000"/>
                </a:outerShdw>
              </a:effectLst>
            </a:endParaRP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Week</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Sales (cases)</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Week</a:t>
            </a:r>
            <a:r>
              <a:rPr lang="en-US" sz="2400">
                <a:effectLst>
                  <a:outerShdw blurRad="38100" dist="38100" dir="2700000" algn="tl">
                    <a:srgbClr val="000000"/>
                  </a:outerShdw>
                </a:effectLst>
              </a:rPr>
              <a:t>     </a:t>
            </a:r>
            <a:r>
              <a:rPr lang="en-US" sz="2400" u="sng">
                <a:effectLst>
                  <a:outerShdw blurRad="38100" dist="38100" dir="2700000" algn="tl">
                    <a:srgbClr val="000000"/>
                  </a:outerShdw>
                </a:effectLst>
              </a:rPr>
              <a:t>Sales (cases)</a:t>
            </a:r>
          </a:p>
          <a:p>
            <a:pPr marL="342900" indent="-342900" algn="l">
              <a:lnSpc>
                <a:spcPct val="75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1           	110        	   6                 120</a:t>
            </a:r>
          </a:p>
          <a:p>
            <a:pPr marL="342900" indent="-342900" algn="l">
              <a:lnSpc>
                <a:spcPct val="75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2           	115              	   7                 130</a:t>
            </a:r>
          </a:p>
          <a:p>
            <a:pPr marL="342900" indent="-342900" algn="l">
              <a:lnSpc>
                <a:spcPct val="75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3           	125              	   8                 115 </a:t>
            </a:r>
          </a:p>
          <a:p>
            <a:pPr marL="342900" indent="-342900" algn="l">
              <a:lnSpc>
                <a:spcPct val="75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4           	120              	   9                 110</a:t>
            </a:r>
          </a:p>
          <a:p>
            <a:pPr marL="342900" indent="-342900" algn="l">
              <a:lnSpc>
                <a:spcPct val="75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5           	125             	 10                 130</a:t>
            </a:r>
          </a:p>
        </p:txBody>
      </p:sp>
      <p:sp>
        <p:nvSpPr>
          <p:cNvPr id="160772" name="Rectangle 4"/>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rPr>
              <a:t>Example:  Robert’s Drug</a:t>
            </a:r>
          </a:p>
        </p:txBody>
      </p:sp>
      <p:sp>
        <p:nvSpPr>
          <p:cNvPr id="160773" name="Line 5"/>
          <p:cNvSpPr>
            <a:spLocks noChangeShapeType="1"/>
          </p:cNvSpPr>
          <p:nvPr/>
        </p:nvSpPr>
        <p:spPr bwMode="auto">
          <a:xfrm flipH="1">
            <a:off x="4781550" y="2047875"/>
            <a:ext cx="1588" cy="2079625"/>
          </a:xfrm>
          <a:prstGeom prst="line">
            <a:avLst/>
          </a:prstGeom>
          <a:noFill/>
          <a:ln w="12700">
            <a:solidFill>
              <a:srgbClr val="FFFFFF"/>
            </a:solidFill>
            <a:round/>
            <a:headEnd/>
            <a:tailEnd/>
          </a:ln>
          <a:effectLst>
            <a:outerShdw dist="17961" dir="2700000" algn="ctr" rotWithShape="0">
              <a:srgbClr val="000000"/>
            </a:outerShdw>
          </a:effectLst>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691101504"/>
      </p:ext>
    </p:extLst>
  </p:cSld>
  <p:clrMapOvr>
    <a:masterClrMapping/>
  </p:clrMapOvr>
  <p:transition>
    <p:zoom/>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a:ln/>
        </p:spPr>
        <p:txBody>
          <a:bodyPr/>
          <a:lstStyle/>
          <a:p>
            <a:r>
              <a:rPr lang="en-US"/>
              <a:t>Example:  Robert’s Drug</a:t>
            </a:r>
          </a:p>
        </p:txBody>
      </p:sp>
      <p:sp>
        <p:nvSpPr>
          <p:cNvPr id="48131" name="Rectangle 3"/>
          <p:cNvSpPr>
            <a:spLocks noGrp="1" noChangeArrowheads="1"/>
          </p:cNvSpPr>
          <p:nvPr>
            <p:ph type="body" idx="1"/>
          </p:nvPr>
        </p:nvSpPr>
        <p:spPr>
          <a:xfrm>
            <a:off x="687388" y="1104900"/>
            <a:ext cx="7886700" cy="2281238"/>
          </a:xfrm>
          <a:noFill/>
          <a:ln/>
        </p:spPr>
        <p:txBody>
          <a:bodyPr/>
          <a:lstStyle/>
          <a:p>
            <a:pPr>
              <a:buFont typeface="Monotype Sorts" pitchFamily="2" charset="2"/>
              <a:buNone/>
            </a:pPr>
            <a:r>
              <a:rPr lang="en-US"/>
              <a:t>		Each case of </a:t>
            </a:r>
            <a:r>
              <a:rPr lang="en-US" i="1"/>
              <a:t>Comfort</a:t>
            </a:r>
            <a:r>
              <a:rPr lang="en-US"/>
              <a:t> costs Roberts $10 and</a:t>
            </a:r>
          </a:p>
          <a:p>
            <a:pPr>
              <a:buFont typeface="Monotype Sorts" pitchFamily="2" charset="2"/>
              <a:buNone/>
            </a:pPr>
            <a:r>
              <a:rPr lang="en-US"/>
              <a:t>	Roberts uses a 14% annual holding cost rate for its</a:t>
            </a:r>
          </a:p>
          <a:p>
            <a:pPr>
              <a:buFont typeface="Monotype Sorts" pitchFamily="2" charset="2"/>
              <a:buNone/>
            </a:pPr>
            <a:r>
              <a:rPr lang="en-US"/>
              <a:t>	inventory.  The cost to prepare a purchase order for</a:t>
            </a:r>
          </a:p>
          <a:p>
            <a:pPr>
              <a:buFont typeface="Monotype Sorts" pitchFamily="2" charset="2"/>
              <a:buNone/>
            </a:pPr>
            <a:r>
              <a:rPr lang="en-US"/>
              <a:t>	</a:t>
            </a:r>
            <a:r>
              <a:rPr lang="en-US" i="1"/>
              <a:t>Comfort</a:t>
            </a:r>
            <a:r>
              <a:rPr lang="en-US"/>
              <a:t> is $12.  What is Roberts’ optimal order</a:t>
            </a:r>
          </a:p>
          <a:p>
            <a:pPr>
              <a:buFont typeface="Monotype Sorts" pitchFamily="2" charset="2"/>
              <a:buNone/>
            </a:pPr>
            <a:r>
              <a:rPr lang="en-US"/>
              <a:t>	quantity?</a:t>
            </a:r>
          </a:p>
        </p:txBody>
      </p:sp>
    </p:spTree>
    <p:extLst>
      <p:ext uri="{BB962C8B-B14F-4D97-AF65-F5344CB8AC3E}">
        <p14:creationId xmlns:p14="http://schemas.microsoft.com/office/powerpoint/2010/main" val="3098226182"/>
      </p:ext>
    </p:extLst>
  </p:cSld>
  <p:clrMapOvr>
    <a:masterClrMapping/>
  </p:clrMapOvr>
  <p:transition>
    <p:zoom/>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7"/>
          <p:cNvSpPr>
            <a:spLocks noChangeArrowheads="1"/>
          </p:cNvSpPr>
          <p:nvPr/>
        </p:nvSpPr>
        <p:spPr bwMode="auto">
          <a:xfrm>
            <a:off x="7562850" y="3505200"/>
            <a:ext cx="876300" cy="59055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5" name="Rectangle 3"/>
          <p:cNvSpPr>
            <a:spLocks noGrp="1" noChangeArrowheads="1"/>
          </p:cNvSpPr>
          <p:nvPr>
            <p:ph type="body" idx="1"/>
          </p:nvPr>
        </p:nvSpPr>
        <p:spPr>
          <a:xfrm>
            <a:off x="687388" y="1104900"/>
            <a:ext cx="7886700" cy="2306638"/>
          </a:xfrm>
          <a:noFill/>
          <a:ln/>
        </p:spPr>
        <p:txBody>
          <a:bodyPr/>
          <a:lstStyle/>
          <a:p>
            <a:r>
              <a:rPr lang="en-US">
                <a:solidFill>
                  <a:srgbClr val="66FFFF"/>
                </a:solidFill>
              </a:rPr>
              <a:t>Optimal Order Quantity</a:t>
            </a:r>
          </a:p>
          <a:p>
            <a:pPr>
              <a:buFont typeface="Monotype Sorts" pitchFamily="2" charset="2"/>
              <a:buNone/>
            </a:pPr>
            <a:endParaRPr lang="en-US" sz="1000"/>
          </a:p>
          <a:p>
            <a:pPr>
              <a:buFont typeface="Monotype Sorts" pitchFamily="2" charset="2"/>
              <a:buNone/>
            </a:pPr>
            <a:r>
              <a:rPr lang="en-US"/>
              <a:t>		The average weekly sales over the 10 week period is 120 cases.  Hence </a:t>
            </a:r>
            <a:r>
              <a:rPr lang="en-US" i="1"/>
              <a:t>D</a:t>
            </a:r>
            <a:r>
              <a:rPr lang="en-US"/>
              <a:t> = 120 X 52 = 6,240 cases per year; </a:t>
            </a:r>
          </a:p>
          <a:p>
            <a:pPr>
              <a:buFont typeface="Monotype Sorts" pitchFamily="2" charset="2"/>
              <a:buNone/>
            </a:pPr>
            <a:r>
              <a:rPr lang="en-US"/>
              <a:t>      </a:t>
            </a:r>
            <a:r>
              <a:rPr lang="en-US" i="1"/>
              <a:t>C</a:t>
            </a:r>
            <a:r>
              <a:rPr lang="en-US" baseline="-25000"/>
              <a:t>h</a:t>
            </a:r>
            <a:r>
              <a:rPr lang="en-US"/>
              <a:t> = (.14)(10) = 1.40; </a:t>
            </a:r>
            <a:r>
              <a:rPr lang="en-US" i="1"/>
              <a:t>C</a:t>
            </a:r>
            <a:r>
              <a:rPr lang="en-US" baseline="-25000"/>
              <a:t>o</a:t>
            </a:r>
            <a:r>
              <a:rPr lang="en-US"/>
              <a:t> = 12.</a:t>
            </a:r>
          </a:p>
          <a:p>
            <a:pPr>
              <a:buFont typeface="Monotype Sorts" pitchFamily="2" charset="2"/>
              <a:buNone/>
            </a:pPr>
            <a:endParaRPr lang="en-US" sz="1200"/>
          </a:p>
        </p:txBody>
      </p:sp>
      <p:sp>
        <p:nvSpPr>
          <p:cNvPr id="49154" name="Rectangle 2"/>
          <p:cNvSpPr>
            <a:spLocks noGrp="1" noChangeArrowheads="1"/>
          </p:cNvSpPr>
          <p:nvPr>
            <p:ph type="title"/>
          </p:nvPr>
        </p:nvSpPr>
        <p:spPr>
          <a:noFill/>
          <a:ln/>
        </p:spPr>
        <p:txBody>
          <a:bodyPr/>
          <a:lstStyle/>
          <a:p>
            <a:r>
              <a:rPr lang="en-US"/>
              <a:t>Example:  Robert’s Drug</a:t>
            </a:r>
          </a:p>
        </p:txBody>
      </p:sp>
      <p:graphicFrame>
        <p:nvGraphicFramePr>
          <p:cNvPr id="49160" name="Object 8"/>
          <p:cNvGraphicFramePr>
            <a:graphicFrameLocks noChangeAspect="1"/>
          </p:cNvGraphicFramePr>
          <p:nvPr/>
        </p:nvGraphicFramePr>
        <p:xfrm>
          <a:off x="1117600" y="3559175"/>
          <a:ext cx="7213600" cy="520700"/>
        </p:xfrm>
        <a:graphic>
          <a:graphicData uri="http://schemas.openxmlformats.org/presentationml/2006/ole">
            <mc:AlternateContent xmlns:mc="http://schemas.openxmlformats.org/markup-compatibility/2006">
              <mc:Choice xmlns:v="urn:schemas-microsoft-com:vml" Requires="v">
                <p:oleObj spid="_x0000_s174082" name="Equation" r:id="rId4" imgW="7213320" imgH="520560" progId="Equation.DSMT4">
                  <p:embed/>
                </p:oleObj>
              </mc:Choice>
              <mc:Fallback>
                <p:oleObj name="Equation" r:id="rId4" imgW="7213320" imgH="52056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7600" y="3559175"/>
                        <a:ext cx="7213600" cy="520700"/>
                      </a:xfrm>
                      <a:prstGeom prst="rect">
                        <a:avLst/>
                      </a:prstGeom>
                      <a:noFill/>
                      <a:ln>
                        <a:noFill/>
                      </a:ln>
                      <a:effectLst>
                        <a:outerShdw dist="1796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48465699"/>
      </p:ext>
    </p:extLst>
  </p:cSld>
  <p:clrMapOvr>
    <a:masterClrMapping/>
  </p:clrMapOvr>
  <p:transition>
    <p:zoom/>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a:ln/>
        </p:spPr>
        <p:txBody>
          <a:bodyPr/>
          <a:lstStyle/>
          <a:p>
            <a:r>
              <a:rPr lang="en-US"/>
              <a:t>Example:  Robert’s Drug</a:t>
            </a:r>
          </a:p>
        </p:txBody>
      </p:sp>
      <p:sp>
        <p:nvSpPr>
          <p:cNvPr id="50179" name="Rectangle 3"/>
          <p:cNvSpPr>
            <a:spLocks noGrp="1" noChangeArrowheads="1"/>
          </p:cNvSpPr>
          <p:nvPr>
            <p:ph type="body" idx="1"/>
          </p:nvPr>
        </p:nvSpPr>
        <p:spPr>
          <a:xfrm>
            <a:off x="687388" y="1104900"/>
            <a:ext cx="7886700" cy="3182938"/>
          </a:xfrm>
          <a:noFill/>
          <a:ln/>
        </p:spPr>
        <p:txBody>
          <a:bodyPr/>
          <a:lstStyle/>
          <a:p>
            <a:pPr>
              <a:buFont typeface="Monotype Sorts" pitchFamily="2" charset="2"/>
              <a:buNone/>
            </a:pPr>
            <a:r>
              <a:rPr lang="en-US"/>
              <a:t>		The lead time for a delivery of </a:t>
            </a:r>
            <a:r>
              <a:rPr lang="en-US" i="1"/>
              <a:t>Comfort </a:t>
            </a:r>
            <a:r>
              <a:rPr lang="en-US"/>
              <a:t>has</a:t>
            </a:r>
          </a:p>
          <a:p>
            <a:pPr>
              <a:buFont typeface="Monotype Sorts" pitchFamily="2" charset="2"/>
              <a:buNone/>
            </a:pPr>
            <a:r>
              <a:rPr lang="en-US"/>
              <a:t>	averaged four working days.  Lead time has 	therefore</a:t>
            </a:r>
          </a:p>
          <a:p>
            <a:pPr>
              <a:buFont typeface="Monotype Sorts" pitchFamily="2" charset="2"/>
              <a:buNone/>
            </a:pPr>
            <a:r>
              <a:rPr lang="en-US"/>
              <a:t>	been estimated as having a normal distribution with a</a:t>
            </a:r>
          </a:p>
          <a:p>
            <a:pPr>
              <a:buFont typeface="Monotype Sorts" pitchFamily="2" charset="2"/>
              <a:buNone/>
            </a:pPr>
            <a:r>
              <a:rPr lang="en-US"/>
              <a:t>	mean of 80 cases and a standard deviation of 10 cases.</a:t>
            </a:r>
          </a:p>
          <a:p>
            <a:pPr>
              <a:buFont typeface="Monotype Sorts" pitchFamily="2" charset="2"/>
              <a:buNone/>
            </a:pPr>
            <a:r>
              <a:rPr lang="en-US"/>
              <a:t>	Roberts wants at most a 2% probability of selling out</a:t>
            </a:r>
          </a:p>
          <a:p>
            <a:pPr>
              <a:buFont typeface="Monotype Sorts" pitchFamily="2" charset="2"/>
              <a:buNone/>
            </a:pPr>
            <a:r>
              <a:rPr lang="en-US"/>
              <a:t>	of </a:t>
            </a:r>
            <a:r>
              <a:rPr lang="en-US" i="1"/>
              <a:t>Comfort</a:t>
            </a:r>
            <a:r>
              <a:rPr lang="en-US"/>
              <a:t>  during this lead time.  What reorder point</a:t>
            </a:r>
          </a:p>
          <a:p>
            <a:pPr>
              <a:buFont typeface="Monotype Sorts" pitchFamily="2" charset="2"/>
              <a:buNone/>
            </a:pPr>
            <a:r>
              <a:rPr lang="en-US"/>
              <a:t>	should Roberts use?</a:t>
            </a:r>
          </a:p>
        </p:txBody>
      </p:sp>
    </p:spTree>
    <p:extLst>
      <p:ext uri="{BB962C8B-B14F-4D97-AF65-F5344CB8AC3E}">
        <p14:creationId xmlns:p14="http://schemas.microsoft.com/office/powerpoint/2010/main" val="1592794593"/>
      </p:ext>
    </p:extLst>
  </p:cSld>
  <p:clrMapOvr>
    <a:masterClrMapping/>
  </p:clrMapOvr>
  <p:transition>
    <p:zoom/>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noFill/>
          <a:ln/>
        </p:spPr>
        <p:txBody>
          <a:bodyPr/>
          <a:lstStyle/>
          <a:p>
            <a:r>
              <a:rPr lang="en-US"/>
              <a:t>Example:  Robert’s Drug</a:t>
            </a:r>
          </a:p>
        </p:txBody>
      </p:sp>
      <p:sp>
        <p:nvSpPr>
          <p:cNvPr id="51203" name="Rectangle 3"/>
          <p:cNvSpPr>
            <a:spLocks noGrp="1" noChangeArrowheads="1"/>
          </p:cNvSpPr>
          <p:nvPr>
            <p:ph type="body" idx="1"/>
          </p:nvPr>
        </p:nvSpPr>
        <p:spPr>
          <a:xfrm>
            <a:off x="687388" y="1104900"/>
            <a:ext cx="7886700" cy="3748088"/>
          </a:xfrm>
          <a:noFill/>
          <a:ln/>
        </p:spPr>
        <p:txBody>
          <a:bodyPr/>
          <a:lstStyle/>
          <a:p>
            <a:r>
              <a:rPr lang="en-US">
                <a:solidFill>
                  <a:srgbClr val="66FFFF"/>
                </a:solidFill>
              </a:rPr>
              <a:t>Optimal Reorder Point</a:t>
            </a:r>
          </a:p>
          <a:p>
            <a:pPr>
              <a:buFont typeface="Monotype Sorts" pitchFamily="2" charset="2"/>
              <a:buNone/>
            </a:pPr>
            <a:r>
              <a:rPr lang="en-US"/>
              <a:t>		Lead time demand is normally distributed with     </a:t>
            </a:r>
            <a:r>
              <a:rPr lang="en-US" i="1"/>
              <a:t>m</a:t>
            </a:r>
            <a:r>
              <a:rPr lang="en-US"/>
              <a:t> = 80, </a:t>
            </a:r>
            <a:r>
              <a:rPr lang="en-US" i="1">
                <a:latin typeface="Symbol" pitchFamily="18" charset="2"/>
              </a:rPr>
              <a:t></a:t>
            </a:r>
            <a:r>
              <a:rPr lang="en-US"/>
              <a:t> = 10.   </a:t>
            </a:r>
          </a:p>
          <a:p>
            <a:pPr>
              <a:buFont typeface="Monotype Sorts" pitchFamily="2" charset="2"/>
              <a:buNone/>
            </a:pPr>
            <a:r>
              <a:rPr lang="en-US"/>
              <a:t>		Since Roberts wants at most a 2% probability of selling out of </a:t>
            </a:r>
            <a:r>
              <a:rPr lang="en-US" i="1"/>
              <a:t>Comfort</a:t>
            </a:r>
            <a:r>
              <a:rPr lang="en-US"/>
              <a:t>, the corresponding </a:t>
            </a:r>
            <a:r>
              <a:rPr lang="en-US" i="1"/>
              <a:t>z</a:t>
            </a:r>
            <a:r>
              <a:rPr lang="en-US"/>
              <a:t>  value is 2.06.  That is, </a:t>
            </a:r>
            <a:r>
              <a:rPr lang="en-US" i="1"/>
              <a:t>P </a:t>
            </a:r>
            <a:r>
              <a:rPr lang="en-US"/>
              <a:t>(</a:t>
            </a:r>
            <a:r>
              <a:rPr lang="en-US" i="1"/>
              <a:t>z</a:t>
            </a:r>
            <a:r>
              <a:rPr lang="en-US"/>
              <a:t>  &gt; 2.06) = .0197 (about .02).  </a:t>
            </a:r>
          </a:p>
          <a:p>
            <a:pPr>
              <a:buFont typeface="Monotype Sorts" pitchFamily="2" charset="2"/>
              <a:buNone/>
            </a:pPr>
            <a:r>
              <a:rPr lang="en-US"/>
              <a:t>		Hence Roberts should reorder </a:t>
            </a:r>
            <a:r>
              <a:rPr lang="en-US" i="1"/>
              <a:t>Comfort</a:t>
            </a:r>
            <a:r>
              <a:rPr lang="en-US"/>
              <a:t>  when supply reaches </a:t>
            </a:r>
            <a:r>
              <a:rPr lang="en-US" i="1"/>
              <a:t>r</a:t>
            </a:r>
            <a:r>
              <a:rPr lang="en-US"/>
              <a:t> = </a:t>
            </a:r>
            <a:r>
              <a:rPr lang="en-US" i="1">
                <a:latin typeface="Symbol" pitchFamily="18" charset="2"/>
              </a:rPr>
              <a:t>m</a:t>
            </a:r>
            <a:r>
              <a:rPr lang="en-US"/>
              <a:t> + </a:t>
            </a:r>
            <a:r>
              <a:rPr lang="en-US" i="1"/>
              <a:t>z</a:t>
            </a:r>
            <a:r>
              <a:rPr lang="en-US" i="1">
                <a:latin typeface="Symbol" pitchFamily="18" charset="2"/>
              </a:rPr>
              <a:t></a:t>
            </a:r>
            <a:r>
              <a:rPr lang="en-US"/>
              <a:t>  = 80 + 2.06(10) = 101 cases.  </a:t>
            </a:r>
          </a:p>
          <a:p>
            <a:pPr>
              <a:buFont typeface="Monotype Sorts" pitchFamily="2" charset="2"/>
              <a:buNone/>
            </a:pPr>
            <a:r>
              <a:rPr lang="en-US"/>
              <a:t>		The safety stock is </a:t>
            </a:r>
            <a:r>
              <a:rPr lang="en-US" i="1"/>
              <a:t>z</a:t>
            </a:r>
            <a:r>
              <a:rPr lang="en-US" i="1">
                <a:latin typeface="Symbol" pitchFamily="18" charset="2"/>
              </a:rPr>
              <a:t></a:t>
            </a:r>
            <a:r>
              <a:rPr lang="en-US"/>
              <a:t>  = 21 cases.</a:t>
            </a:r>
          </a:p>
        </p:txBody>
      </p:sp>
    </p:spTree>
    <p:extLst>
      <p:ext uri="{BB962C8B-B14F-4D97-AF65-F5344CB8AC3E}">
        <p14:creationId xmlns:p14="http://schemas.microsoft.com/office/powerpoint/2010/main" val="3456561317"/>
      </p:ext>
    </p:extLst>
  </p:cSld>
  <p:clrMapOvr>
    <a:masterClrMapping/>
  </p:clrMapOvr>
  <p:transition>
    <p:zoom/>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5"/>
          <p:cNvSpPr>
            <a:spLocks noChangeArrowheads="1"/>
          </p:cNvSpPr>
          <p:nvPr/>
        </p:nvSpPr>
        <p:spPr bwMode="auto">
          <a:xfrm>
            <a:off x="933450" y="1733550"/>
            <a:ext cx="7048500" cy="20574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26" name="Rectangle 2"/>
          <p:cNvSpPr>
            <a:spLocks noGrp="1" noChangeArrowheads="1"/>
          </p:cNvSpPr>
          <p:nvPr>
            <p:ph type="title"/>
          </p:nvPr>
        </p:nvSpPr>
        <p:spPr>
          <a:noFill/>
          <a:ln/>
        </p:spPr>
        <p:txBody>
          <a:bodyPr/>
          <a:lstStyle/>
          <a:p>
            <a:r>
              <a:rPr lang="en-US"/>
              <a:t>Example:  Robert’s Drug</a:t>
            </a:r>
          </a:p>
        </p:txBody>
      </p:sp>
      <p:sp>
        <p:nvSpPr>
          <p:cNvPr id="52227" name="Rectangle 3"/>
          <p:cNvSpPr>
            <a:spLocks noGrp="1" noChangeArrowheads="1"/>
          </p:cNvSpPr>
          <p:nvPr>
            <p:ph type="body" idx="1"/>
          </p:nvPr>
        </p:nvSpPr>
        <p:spPr>
          <a:xfrm>
            <a:off x="687388" y="1104900"/>
            <a:ext cx="7886700" cy="2611438"/>
          </a:xfrm>
          <a:noFill/>
          <a:ln/>
        </p:spPr>
        <p:txBody>
          <a:bodyPr/>
          <a:lstStyle/>
          <a:p>
            <a:r>
              <a:rPr lang="en-US">
                <a:solidFill>
                  <a:srgbClr val="66FFFF"/>
                </a:solidFill>
              </a:rPr>
              <a:t>Total Annual Inventory Cost</a:t>
            </a:r>
          </a:p>
          <a:p>
            <a:pPr>
              <a:buFont typeface="Monotype Sorts" pitchFamily="2" charset="2"/>
              <a:buNone/>
            </a:pPr>
            <a:endParaRPr lang="en-US" sz="2000"/>
          </a:p>
          <a:p>
            <a:pPr>
              <a:buFont typeface="Monotype Sorts" pitchFamily="2" charset="2"/>
              <a:buNone/>
            </a:pPr>
            <a:r>
              <a:rPr lang="en-US"/>
              <a:t>	Ordering:  </a:t>
            </a:r>
            <a:r>
              <a:rPr lang="en-US" i="1"/>
              <a:t>C</a:t>
            </a:r>
            <a:r>
              <a:rPr lang="en-US" baseline="-25000"/>
              <a:t>o</a:t>
            </a:r>
            <a:r>
              <a:rPr lang="en-US"/>
              <a:t>(</a:t>
            </a:r>
            <a:r>
              <a:rPr lang="en-US" i="1"/>
              <a:t>D</a:t>
            </a:r>
            <a:r>
              <a:rPr lang="en-US"/>
              <a:t>/</a:t>
            </a:r>
            <a:r>
              <a:rPr lang="en-US" i="1"/>
              <a:t>Q </a:t>
            </a:r>
            <a:r>
              <a:rPr lang="en-US"/>
              <a:t>*) = 12(6240/327)          =  $229</a:t>
            </a:r>
          </a:p>
          <a:p>
            <a:pPr>
              <a:buFont typeface="Monotype Sorts" pitchFamily="2" charset="2"/>
              <a:buNone/>
            </a:pPr>
            <a:r>
              <a:rPr lang="en-US"/>
              <a:t>	Holding-Normal:  </a:t>
            </a:r>
            <a:r>
              <a:rPr lang="en-US" i="1"/>
              <a:t>C</a:t>
            </a:r>
            <a:r>
              <a:rPr lang="en-US" baseline="-25000"/>
              <a:t>h</a:t>
            </a:r>
            <a:r>
              <a:rPr lang="en-US"/>
              <a:t>(Q*/2) = 1.40(327/2) =    229</a:t>
            </a:r>
          </a:p>
          <a:p>
            <a:pPr>
              <a:buFont typeface="Monotype Sorts" pitchFamily="2" charset="2"/>
              <a:buNone/>
            </a:pPr>
            <a:r>
              <a:rPr lang="en-US"/>
              <a:t>	Holding-Safety Stock:  </a:t>
            </a:r>
            <a:r>
              <a:rPr lang="en-US" i="1"/>
              <a:t>C</a:t>
            </a:r>
            <a:r>
              <a:rPr lang="en-US" baseline="-25000"/>
              <a:t>h</a:t>
            </a:r>
            <a:r>
              <a:rPr lang="en-US"/>
              <a:t>(21) = (1.40)(21)  =      29</a:t>
            </a:r>
          </a:p>
          <a:p>
            <a:pPr>
              <a:buFont typeface="Monotype Sorts" pitchFamily="2" charset="2"/>
              <a:buNone/>
            </a:pPr>
            <a:r>
              <a:rPr lang="en-US"/>
              <a:t>                                          		TOTAL     =  $487 </a:t>
            </a:r>
          </a:p>
        </p:txBody>
      </p:sp>
      <p:sp>
        <p:nvSpPr>
          <p:cNvPr id="52228" name="Line 4"/>
          <p:cNvSpPr>
            <a:spLocks noChangeShapeType="1"/>
          </p:cNvSpPr>
          <p:nvPr/>
        </p:nvSpPr>
        <p:spPr bwMode="auto">
          <a:xfrm>
            <a:off x="7113588" y="3206750"/>
            <a:ext cx="609600" cy="0"/>
          </a:xfrm>
          <a:prstGeom prst="line">
            <a:avLst/>
          </a:prstGeom>
          <a:noFill/>
          <a:ln w="19050">
            <a:solidFill>
              <a:srgbClr val="FFFFFF"/>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982755141"/>
      </p:ext>
    </p:extLst>
  </p:cSld>
  <p:clrMapOvr>
    <a:masterClrMapping/>
  </p:clrMapOvr>
  <p:transition>
    <p:zoom/>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noFill/>
          <a:ln/>
        </p:spPr>
        <p:txBody>
          <a:bodyPr/>
          <a:lstStyle/>
          <a:p>
            <a:r>
              <a:rPr lang="en-US"/>
              <a:t>Periodic Review System</a:t>
            </a:r>
          </a:p>
        </p:txBody>
      </p:sp>
      <p:sp>
        <p:nvSpPr>
          <p:cNvPr id="59395" name="Rectangle 3"/>
          <p:cNvSpPr>
            <a:spLocks noGrp="1" noChangeArrowheads="1"/>
          </p:cNvSpPr>
          <p:nvPr>
            <p:ph type="body" idx="1"/>
          </p:nvPr>
        </p:nvSpPr>
        <p:spPr>
          <a:xfrm>
            <a:off x="687388" y="1104900"/>
            <a:ext cx="7886700" cy="4319588"/>
          </a:xfrm>
          <a:noFill/>
          <a:ln/>
        </p:spPr>
        <p:txBody>
          <a:bodyPr/>
          <a:lstStyle/>
          <a:p>
            <a:r>
              <a:rPr lang="en-US"/>
              <a:t>A </a:t>
            </a:r>
            <a:r>
              <a:rPr lang="en-US" u="sng"/>
              <a:t>periodic review system</a:t>
            </a:r>
            <a:r>
              <a:rPr lang="en-US"/>
              <a:t> is one in which the inventory level is checked and reordering is done only at specified points in time (at fixed intervals usually).  </a:t>
            </a:r>
          </a:p>
          <a:p>
            <a:r>
              <a:rPr lang="en-US"/>
              <a:t>Assuming the demand rate varies, the order quantity will vary from one review period to another. </a:t>
            </a:r>
          </a:p>
          <a:p>
            <a:r>
              <a:rPr lang="en-US"/>
              <a:t>At the time the order quantity is being decided, the concern is that the on-hand inventory and the quantity being ordered is enough to satisfy demand from the time the order is placed until the next order is received</a:t>
            </a:r>
            <a:r>
              <a:rPr lang="en-US" b="1"/>
              <a:t> </a:t>
            </a:r>
            <a:r>
              <a:rPr lang="en-US"/>
              <a:t>(not placed).</a:t>
            </a:r>
          </a:p>
        </p:txBody>
      </p:sp>
    </p:spTree>
    <p:extLst>
      <p:ext uri="{BB962C8B-B14F-4D97-AF65-F5344CB8AC3E}">
        <p14:creationId xmlns:p14="http://schemas.microsoft.com/office/powerpoint/2010/main" val="1894188912"/>
      </p:ext>
    </p:extLst>
  </p:cSld>
  <p:clrMapOvr>
    <a:masterClrMapping/>
  </p:clrMapOvr>
  <p:transition>
    <p:zoom/>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noFill/>
          <a:ln/>
        </p:spPr>
        <p:txBody>
          <a:bodyPr/>
          <a:lstStyle/>
          <a:p>
            <a:r>
              <a:rPr lang="en-US"/>
              <a:t>Periodic Review Order Quantity</a:t>
            </a:r>
          </a:p>
        </p:txBody>
      </p:sp>
      <p:sp>
        <p:nvSpPr>
          <p:cNvPr id="60419" name="Rectangle 3"/>
          <p:cNvSpPr>
            <a:spLocks noGrp="1" noChangeArrowheads="1"/>
          </p:cNvSpPr>
          <p:nvPr>
            <p:ph type="body" idx="1"/>
          </p:nvPr>
        </p:nvSpPr>
        <p:spPr>
          <a:xfrm>
            <a:off x="687388" y="1104900"/>
            <a:ext cx="8058150" cy="4662488"/>
          </a:xfrm>
          <a:noFill/>
          <a:ln/>
        </p:spPr>
        <p:txBody>
          <a:bodyPr/>
          <a:lstStyle/>
          <a:p>
            <a:r>
              <a:rPr lang="en-US">
                <a:solidFill>
                  <a:srgbClr val="66FFFF"/>
                </a:solidFill>
              </a:rPr>
              <a:t>Assumptions</a:t>
            </a:r>
          </a:p>
          <a:p>
            <a:pPr lvl="1"/>
            <a:r>
              <a:rPr lang="en-US"/>
              <a:t> Inventory position is reviewed at constant intervals.</a:t>
            </a:r>
          </a:p>
          <a:p>
            <a:pPr lvl="1"/>
            <a:r>
              <a:rPr lang="en-US"/>
              <a:t>Demand during review period plus lead time period is normally distributed with mean </a:t>
            </a:r>
            <a:r>
              <a:rPr lang="en-US" i="1"/>
              <a:t>µ</a:t>
            </a:r>
            <a:r>
              <a:rPr lang="en-US"/>
              <a:t> and standard deviation </a:t>
            </a:r>
            <a:r>
              <a:rPr lang="en-US" i="1">
                <a:latin typeface="Symbol" pitchFamily="18" charset="2"/>
              </a:rPr>
              <a:t></a:t>
            </a:r>
            <a:r>
              <a:rPr lang="en-US"/>
              <a:t>.</a:t>
            </a:r>
          </a:p>
          <a:p>
            <a:pPr lvl="1"/>
            <a:r>
              <a:rPr lang="en-US"/>
              <a:t>Service level is defined in terms of the probability of   no stockouts during a review period plus lead time period and is reflected in </a:t>
            </a:r>
            <a:r>
              <a:rPr lang="en-US" i="1"/>
              <a:t>z</a:t>
            </a:r>
            <a:r>
              <a:rPr lang="en-US"/>
              <a:t>. </a:t>
            </a:r>
          </a:p>
          <a:p>
            <a:pPr lvl="1"/>
            <a:r>
              <a:rPr lang="en-US"/>
              <a:t>On-hand inventory at ordering time:  </a:t>
            </a:r>
            <a:r>
              <a:rPr lang="en-US" i="1"/>
              <a:t>H</a:t>
            </a:r>
            <a:endParaRPr lang="en-US"/>
          </a:p>
          <a:p>
            <a:pPr lvl="1"/>
            <a:r>
              <a:rPr lang="en-US"/>
              <a:t>Shortages are not backordered.</a:t>
            </a:r>
          </a:p>
          <a:p>
            <a:pPr lvl="1"/>
            <a:r>
              <a:rPr lang="en-US"/>
              <a:t>Lead time is less than the review period length.</a:t>
            </a:r>
          </a:p>
        </p:txBody>
      </p:sp>
    </p:spTree>
    <p:extLst>
      <p:ext uri="{BB962C8B-B14F-4D97-AF65-F5344CB8AC3E}">
        <p14:creationId xmlns:p14="http://schemas.microsoft.com/office/powerpoint/2010/main" val="3505614069"/>
      </p:ext>
    </p:extLst>
  </p:cSld>
  <p:clrMapOvr>
    <a:masterClrMapping/>
  </p:clrMapOvr>
  <p:transition>
    <p:zoom/>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5" name="Rectangle 5"/>
          <p:cNvSpPr>
            <a:spLocks noChangeArrowheads="1"/>
          </p:cNvSpPr>
          <p:nvPr/>
        </p:nvSpPr>
        <p:spPr bwMode="auto">
          <a:xfrm>
            <a:off x="4381500" y="2419350"/>
            <a:ext cx="1866900" cy="5715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44" name="Rectangle 4"/>
          <p:cNvSpPr>
            <a:spLocks noChangeArrowheads="1"/>
          </p:cNvSpPr>
          <p:nvPr/>
        </p:nvSpPr>
        <p:spPr bwMode="auto">
          <a:xfrm>
            <a:off x="4381500" y="1695450"/>
            <a:ext cx="1866900" cy="571500"/>
          </a:xfrm>
          <a:prstGeom prst="rect">
            <a:avLst/>
          </a:prstGeom>
          <a:gradFill rotWithShape="0">
            <a:gsLst>
              <a:gs pos="0">
                <a:srgbClr val="808080">
                  <a:gamma/>
                  <a:shade val="46275"/>
                  <a:invGamma/>
                </a:srgbClr>
              </a:gs>
              <a:gs pos="50000">
                <a:srgbClr val="808080"/>
              </a:gs>
              <a:gs pos="100000">
                <a:srgbClr val="808080">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43" name="Rectangle 3"/>
          <p:cNvSpPr>
            <a:spLocks noGrp="1" noChangeArrowheads="1"/>
          </p:cNvSpPr>
          <p:nvPr>
            <p:ph type="body" idx="1"/>
          </p:nvPr>
        </p:nvSpPr>
        <p:spPr>
          <a:xfrm>
            <a:off x="687388" y="1104900"/>
            <a:ext cx="7886700" cy="1824038"/>
          </a:xfrm>
          <a:noFill/>
          <a:ln/>
        </p:spPr>
        <p:txBody>
          <a:bodyPr/>
          <a:lstStyle/>
          <a:p>
            <a:r>
              <a:rPr lang="en-US">
                <a:solidFill>
                  <a:srgbClr val="66FFFF"/>
                </a:solidFill>
              </a:rPr>
              <a:t>Formulas</a:t>
            </a:r>
          </a:p>
          <a:p>
            <a:pPr>
              <a:buFont typeface="Monotype Sorts" pitchFamily="2" charset="2"/>
              <a:buNone/>
            </a:pPr>
            <a:endParaRPr lang="en-US" sz="1000"/>
          </a:p>
          <a:p>
            <a:pPr lvl="1">
              <a:buFontTx/>
              <a:buNone/>
            </a:pPr>
            <a:r>
              <a:rPr lang="en-US"/>
              <a:t>Replenishment level:  	  </a:t>
            </a:r>
            <a:r>
              <a:rPr lang="en-US" i="1"/>
              <a:t>M</a:t>
            </a:r>
            <a:r>
              <a:rPr lang="en-US"/>
              <a:t> = </a:t>
            </a:r>
            <a:r>
              <a:rPr lang="en-US" i="1"/>
              <a:t>µ</a:t>
            </a:r>
            <a:r>
              <a:rPr lang="en-US"/>
              <a:t> + </a:t>
            </a:r>
            <a:r>
              <a:rPr lang="en-US" i="1"/>
              <a:t>z</a:t>
            </a:r>
            <a:r>
              <a:rPr lang="en-US" i="1">
                <a:latin typeface="Symbol" pitchFamily="18" charset="2"/>
              </a:rPr>
              <a:t></a:t>
            </a:r>
          </a:p>
          <a:p>
            <a:pPr lvl="1">
              <a:buFontTx/>
              <a:buNone/>
            </a:pPr>
            <a:endParaRPr lang="en-US" sz="1600" i="1"/>
          </a:p>
          <a:p>
            <a:pPr lvl="1">
              <a:buFontTx/>
              <a:buNone/>
            </a:pPr>
            <a:r>
              <a:rPr lang="en-US"/>
              <a:t>Order quantity:  		  </a:t>
            </a:r>
            <a:r>
              <a:rPr lang="en-US" i="1"/>
              <a:t>Q</a:t>
            </a:r>
            <a:r>
              <a:rPr lang="en-US"/>
              <a:t> = </a:t>
            </a:r>
            <a:r>
              <a:rPr lang="en-US" i="1"/>
              <a:t>M</a:t>
            </a:r>
            <a:r>
              <a:rPr lang="en-US"/>
              <a:t> - </a:t>
            </a:r>
            <a:r>
              <a:rPr lang="en-US" i="1"/>
              <a:t>H</a:t>
            </a:r>
          </a:p>
        </p:txBody>
      </p:sp>
      <p:sp>
        <p:nvSpPr>
          <p:cNvPr id="61442" name="Rectangle 2"/>
          <p:cNvSpPr>
            <a:spLocks noGrp="1" noChangeArrowheads="1"/>
          </p:cNvSpPr>
          <p:nvPr>
            <p:ph type="title"/>
          </p:nvPr>
        </p:nvSpPr>
        <p:spPr>
          <a:noFill/>
          <a:ln/>
        </p:spPr>
        <p:txBody>
          <a:bodyPr/>
          <a:lstStyle/>
          <a:p>
            <a:r>
              <a:rPr lang="en-US"/>
              <a:t>Periodic Review Order Quantity</a:t>
            </a:r>
          </a:p>
        </p:txBody>
      </p:sp>
    </p:spTree>
    <p:extLst>
      <p:ext uri="{BB962C8B-B14F-4D97-AF65-F5344CB8AC3E}">
        <p14:creationId xmlns:p14="http://schemas.microsoft.com/office/powerpoint/2010/main" val="1851890565"/>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36613" y="242888"/>
            <a:ext cx="7475537" cy="433387"/>
          </a:xfrm>
          <a:noFill/>
          <a:ln/>
        </p:spPr>
        <p:txBody>
          <a:bodyPr/>
          <a:lstStyle/>
          <a:p>
            <a:r>
              <a:rPr lang="en-US"/>
              <a:t>Economic Order Quantity</a:t>
            </a:r>
          </a:p>
        </p:txBody>
      </p:sp>
      <p:sp>
        <p:nvSpPr>
          <p:cNvPr id="11267" name="Rectangle 3"/>
          <p:cNvSpPr>
            <a:spLocks noGrp="1" noChangeArrowheads="1"/>
          </p:cNvSpPr>
          <p:nvPr>
            <p:ph type="body" idx="1"/>
          </p:nvPr>
        </p:nvSpPr>
        <p:spPr>
          <a:xfrm>
            <a:off x="692150" y="1100138"/>
            <a:ext cx="7886700" cy="3462337"/>
          </a:xfrm>
          <a:noFill/>
          <a:ln/>
        </p:spPr>
        <p:txBody>
          <a:bodyPr/>
          <a:lstStyle/>
          <a:p>
            <a:r>
              <a:rPr lang="en-US">
                <a:solidFill>
                  <a:srgbClr val="66FFFF"/>
                </a:solidFill>
              </a:rPr>
              <a:t>Formulas</a:t>
            </a:r>
          </a:p>
          <a:p>
            <a:pPr>
              <a:buFont typeface="Monotype Sorts" pitchFamily="2" charset="2"/>
              <a:buNone/>
            </a:pPr>
            <a:endParaRPr lang="en-US" sz="1000"/>
          </a:p>
          <a:p>
            <a:pPr lvl="1"/>
            <a:r>
              <a:rPr lang="en-US"/>
              <a:t>Optimal order quantity:   </a:t>
            </a:r>
            <a:r>
              <a:rPr lang="en-US" i="1"/>
              <a:t>Q </a:t>
            </a:r>
            <a:r>
              <a:rPr lang="en-US"/>
              <a:t>* =    2</a:t>
            </a:r>
            <a:r>
              <a:rPr lang="en-US" i="1"/>
              <a:t>DC</a:t>
            </a:r>
            <a:r>
              <a:rPr lang="en-US" baseline="-25000"/>
              <a:t>o</a:t>
            </a:r>
            <a:r>
              <a:rPr lang="en-US"/>
              <a:t>/</a:t>
            </a:r>
            <a:r>
              <a:rPr lang="en-US" i="1"/>
              <a:t>C</a:t>
            </a:r>
            <a:r>
              <a:rPr lang="en-US" baseline="-25000"/>
              <a:t>h</a:t>
            </a:r>
            <a:r>
              <a:rPr lang="en-US"/>
              <a:t>   </a:t>
            </a:r>
          </a:p>
          <a:p>
            <a:pPr>
              <a:buFont typeface="Monotype Sorts" pitchFamily="2" charset="2"/>
              <a:buNone/>
            </a:pPr>
            <a:endParaRPr lang="en-US" sz="1000"/>
          </a:p>
          <a:p>
            <a:pPr lvl="1"/>
            <a:r>
              <a:rPr lang="en-US"/>
              <a:t>Number of orders per year:  </a:t>
            </a:r>
            <a:r>
              <a:rPr lang="en-US" i="1"/>
              <a:t>D</a:t>
            </a:r>
            <a:r>
              <a:rPr lang="en-US"/>
              <a:t>/</a:t>
            </a:r>
            <a:r>
              <a:rPr lang="en-US" i="1"/>
              <a:t>Q </a:t>
            </a:r>
            <a:r>
              <a:rPr lang="en-US"/>
              <a:t>*  </a:t>
            </a:r>
          </a:p>
          <a:p>
            <a:pPr>
              <a:buFont typeface="Monotype Sorts" pitchFamily="2" charset="2"/>
              <a:buNone/>
            </a:pPr>
            <a:endParaRPr lang="en-US" sz="1000"/>
          </a:p>
          <a:p>
            <a:pPr lvl="1"/>
            <a:r>
              <a:rPr lang="en-US"/>
              <a:t>Time between orders (cycle time):  </a:t>
            </a:r>
            <a:r>
              <a:rPr lang="en-US" i="1"/>
              <a:t>Q </a:t>
            </a:r>
            <a:r>
              <a:rPr lang="en-US"/>
              <a:t>*/</a:t>
            </a:r>
            <a:r>
              <a:rPr lang="en-US" i="1"/>
              <a:t>D</a:t>
            </a:r>
            <a:r>
              <a:rPr lang="en-US"/>
              <a:t> years</a:t>
            </a:r>
          </a:p>
          <a:p>
            <a:pPr>
              <a:buFont typeface="Monotype Sorts" pitchFamily="2" charset="2"/>
              <a:buNone/>
            </a:pPr>
            <a:endParaRPr lang="en-US" sz="1000"/>
          </a:p>
          <a:p>
            <a:pPr lvl="1"/>
            <a:r>
              <a:rPr lang="en-US"/>
              <a:t>Total annual cost:  [</a:t>
            </a:r>
            <a:r>
              <a:rPr lang="en-US" i="1"/>
              <a:t>C</a:t>
            </a:r>
            <a:r>
              <a:rPr lang="en-US" baseline="-25000"/>
              <a:t>h</a:t>
            </a:r>
            <a:r>
              <a:rPr lang="en-US"/>
              <a:t>(Q*/2)] + [</a:t>
            </a:r>
            <a:r>
              <a:rPr lang="en-US" i="1"/>
              <a:t>C</a:t>
            </a:r>
            <a:r>
              <a:rPr lang="en-US" baseline="-25000"/>
              <a:t>o</a:t>
            </a:r>
            <a:r>
              <a:rPr lang="en-US"/>
              <a:t>(D/</a:t>
            </a:r>
            <a:r>
              <a:rPr lang="en-US" i="1"/>
              <a:t>Q </a:t>
            </a:r>
            <a:r>
              <a:rPr lang="en-US"/>
              <a:t>*)]</a:t>
            </a:r>
          </a:p>
          <a:p>
            <a:pPr>
              <a:buFont typeface="Monotype Sorts" pitchFamily="2" charset="2"/>
              <a:buNone/>
            </a:pPr>
            <a:r>
              <a:rPr lang="en-US"/>
              <a:t>   				           (holding + ordering)</a:t>
            </a:r>
          </a:p>
        </p:txBody>
      </p:sp>
      <p:sp>
        <p:nvSpPr>
          <p:cNvPr id="11268" name="Freeform 4"/>
          <p:cNvSpPr>
            <a:spLocks/>
          </p:cNvSpPr>
          <p:nvPr/>
        </p:nvSpPr>
        <p:spPr bwMode="auto">
          <a:xfrm>
            <a:off x="5746750" y="1695450"/>
            <a:ext cx="1449388" cy="458788"/>
          </a:xfrm>
          <a:custGeom>
            <a:avLst/>
            <a:gdLst>
              <a:gd name="T0" fmla="*/ 912 w 913"/>
              <a:gd name="T1" fmla="*/ 0 h 289"/>
              <a:gd name="T2" fmla="*/ 79 w 913"/>
              <a:gd name="T3" fmla="*/ 0 h 289"/>
              <a:gd name="T4" fmla="*/ 79 w 913"/>
              <a:gd name="T5" fmla="*/ 288 h 289"/>
              <a:gd name="T6" fmla="*/ 0 w 913"/>
              <a:gd name="T7" fmla="*/ 192 h 289"/>
              <a:gd name="T8" fmla="*/ 48 w 913"/>
              <a:gd name="T9" fmla="*/ 192 h 289"/>
            </a:gdLst>
            <a:ahLst/>
            <a:cxnLst>
              <a:cxn ang="0">
                <a:pos x="T0" y="T1"/>
              </a:cxn>
              <a:cxn ang="0">
                <a:pos x="T2" y="T3"/>
              </a:cxn>
              <a:cxn ang="0">
                <a:pos x="T4" y="T5"/>
              </a:cxn>
              <a:cxn ang="0">
                <a:pos x="T6" y="T7"/>
              </a:cxn>
              <a:cxn ang="0">
                <a:pos x="T8" y="T9"/>
              </a:cxn>
            </a:cxnLst>
            <a:rect l="0" t="0" r="r" b="b"/>
            <a:pathLst>
              <a:path w="913" h="289">
                <a:moveTo>
                  <a:pt x="912" y="0"/>
                </a:moveTo>
                <a:lnTo>
                  <a:pt x="79" y="0"/>
                </a:lnTo>
                <a:lnTo>
                  <a:pt x="79" y="288"/>
                </a:lnTo>
                <a:lnTo>
                  <a:pt x="0" y="192"/>
                </a:lnTo>
                <a:lnTo>
                  <a:pt x="48" y="192"/>
                </a:lnTo>
              </a:path>
            </a:pathLst>
          </a:custGeom>
          <a:noFill/>
          <a:ln w="12700" cap="rnd" cmpd="sng">
            <a:solidFill>
              <a:srgbClr val="FFFFFF"/>
            </a:solidFill>
            <a:prstDash val="solid"/>
            <a:round/>
            <a:headEnd type="none" w="med" len="med"/>
            <a:tailEnd type="none" w="med" len="med"/>
          </a:ln>
          <a:effectLst>
            <a:outerShdw dist="17961" dir="2700000" algn="ctr" rotWithShape="0">
              <a:srgbClr val="000000"/>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Tree>
  </p:cSld>
  <p:clrMapOvr>
    <a:masterClrMapping/>
  </p:clrMapOvr>
  <p:transition>
    <p:zoom/>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noFill/>
          <a:ln/>
        </p:spPr>
        <p:txBody>
          <a:bodyPr/>
          <a:lstStyle/>
          <a:p>
            <a:r>
              <a:rPr lang="en-US"/>
              <a:t>Example:  Ace Brush</a:t>
            </a:r>
          </a:p>
        </p:txBody>
      </p:sp>
      <p:sp>
        <p:nvSpPr>
          <p:cNvPr id="62467" name="Rectangle 3"/>
          <p:cNvSpPr>
            <a:spLocks noGrp="1" noChangeArrowheads="1"/>
          </p:cNvSpPr>
          <p:nvPr>
            <p:ph type="body" idx="1"/>
          </p:nvPr>
        </p:nvSpPr>
        <p:spPr>
          <a:xfrm>
            <a:off x="687388" y="1104900"/>
            <a:ext cx="7886700" cy="4497388"/>
          </a:xfrm>
          <a:noFill/>
          <a:ln/>
        </p:spPr>
        <p:txBody>
          <a:bodyPr/>
          <a:lstStyle/>
          <a:p>
            <a:r>
              <a:rPr lang="en-US">
                <a:solidFill>
                  <a:srgbClr val="66FFFF"/>
                </a:solidFill>
              </a:rPr>
              <a:t>Periodic Review Order Quantity Model</a:t>
            </a:r>
            <a:r>
              <a:rPr lang="en-US"/>
              <a:t>	</a:t>
            </a:r>
          </a:p>
          <a:p>
            <a:pPr>
              <a:buFont typeface="Monotype Sorts" pitchFamily="2" charset="2"/>
              <a:buNone/>
            </a:pPr>
            <a:r>
              <a:rPr lang="en-US"/>
              <a:t>		Joe Walsh is a salesman for the Ace Brush</a:t>
            </a:r>
          </a:p>
          <a:p>
            <a:pPr>
              <a:buFont typeface="Monotype Sorts" pitchFamily="2" charset="2"/>
              <a:buNone/>
            </a:pPr>
            <a:r>
              <a:rPr lang="en-US"/>
              <a:t>	Company.  Every three weeks he contacts Dollar</a:t>
            </a:r>
          </a:p>
          <a:p>
            <a:pPr>
              <a:buFont typeface="Monotype Sorts" pitchFamily="2" charset="2"/>
              <a:buNone/>
            </a:pPr>
            <a:r>
              <a:rPr lang="en-US"/>
              <a:t>	Department Store so that they may place an order to</a:t>
            </a:r>
          </a:p>
          <a:p>
            <a:pPr>
              <a:buFont typeface="Monotype Sorts" pitchFamily="2" charset="2"/>
              <a:buNone/>
            </a:pPr>
            <a:r>
              <a:rPr lang="en-US"/>
              <a:t>	replenish their stock.  Weekly demand for Ace</a:t>
            </a:r>
          </a:p>
          <a:p>
            <a:pPr>
              <a:buFont typeface="Monotype Sorts" pitchFamily="2" charset="2"/>
              <a:buNone/>
            </a:pPr>
            <a:r>
              <a:rPr lang="en-US"/>
              <a:t>	brushes at Dollar 	approximately follows a normal</a:t>
            </a:r>
          </a:p>
          <a:p>
            <a:pPr>
              <a:buFont typeface="Monotype Sorts" pitchFamily="2" charset="2"/>
              <a:buNone/>
            </a:pPr>
            <a:r>
              <a:rPr lang="en-US"/>
              <a:t>	distribution with a mean of 60 brushes and a</a:t>
            </a:r>
          </a:p>
          <a:p>
            <a:pPr>
              <a:buFont typeface="Monotype Sorts" pitchFamily="2" charset="2"/>
              <a:buNone/>
            </a:pPr>
            <a:r>
              <a:rPr lang="en-US"/>
              <a:t>	standard deviation of 9 brushes.  </a:t>
            </a:r>
          </a:p>
        </p:txBody>
      </p:sp>
    </p:spTree>
    <p:extLst>
      <p:ext uri="{BB962C8B-B14F-4D97-AF65-F5344CB8AC3E}">
        <p14:creationId xmlns:p14="http://schemas.microsoft.com/office/powerpoint/2010/main" val="947850866"/>
      </p:ext>
    </p:extLst>
  </p:cSld>
  <p:clrMapOvr>
    <a:masterClrMapping/>
  </p:clrMapOvr>
  <p:transition>
    <p:zoom/>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ChangeArrowheads="1"/>
          </p:cNvSpPr>
          <p:nvPr/>
        </p:nvSpPr>
        <p:spPr bwMode="auto">
          <a:xfrm>
            <a:off x="685800" y="52388"/>
            <a:ext cx="7772400" cy="814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rPr>
              <a:t>Example:  Ace Brush</a:t>
            </a:r>
          </a:p>
        </p:txBody>
      </p:sp>
      <p:sp>
        <p:nvSpPr>
          <p:cNvPr id="164867" name="Rectangle 3"/>
          <p:cNvSpPr>
            <a:spLocks noChangeArrowheads="1"/>
          </p:cNvSpPr>
          <p:nvPr/>
        </p:nvSpPr>
        <p:spPr bwMode="auto">
          <a:xfrm>
            <a:off x="687388" y="1130300"/>
            <a:ext cx="7772400" cy="299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lnSpc>
                <a:spcPct val="90000"/>
              </a:lnSpc>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rPr>
              <a:t>Periodic Review Order Quantity Model</a:t>
            </a:r>
            <a:r>
              <a:rPr lang="en-US" sz="2400">
                <a:effectLst>
                  <a:outerShdw blurRad="38100" dist="38100" dir="2700000" algn="tl">
                    <a:srgbClr val="000000"/>
                  </a:outerShdw>
                </a:effectLst>
              </a:rPr>
              <a:t>	</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Once Joe submits an order, the lead time until</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Dollar receives the brushes is one week.  Dollar</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would like at most a 2% chance of running out of</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stock during any replenishment period.  If Dollar</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has 75 brushes in stock when Joe contacts them,</a:t>
            </a:r>
          </a:p>
          <a:p>
            <a:pPr marL="342900" indent="-342900" algn="l">
              <a:lnSpc>
                <a:spcPct val="90000"/>
              </a:lnSpc>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how many should they order?</a:t>
            </a:r>
          </a:p>
        </p:txBody>
      </p:sp>
    </p:spTree>
    <p:extLst>
      <p:ext uri="{BB962C8B-B14F-4D97-AF65-F5344CB8AC3E}">
        <p14:creationId xmlns:p14="http://schemas.microsoft.com/office/powerpoint/2010/main" val="2418812007"/>
      </p:ext>
    </p:extLst>
  </p:cSld>
  <p:clrMapOvr>
    <a:masterClrMapping/>
  </p:clrMapOvr>
  <p:transition>
    <p:zoom/>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noFill/>
          <a:ln/>
        </p:spPr>
        <p:txBody>
          <a:bodyPr/>
          <a:lstStyle/>
          <a:p>
            <a:r>
              <a:rPr lang="en-US"/>
              <a:t>Example:  Ace Brush</a:t>
            </a:r>
          </a:p>
        </p:txBody>
      </p:sp>
      <p:sp>
        <p:nvSpPr>
          <p:cNvPr id="63491" name="Rectangle 3"/>
          <p:cNvSpPr>
            <a:spLocks noGrp="1" noChangeArrowheads="1"/>
          </p:cNvSpPr>
          <p:nvPr>
            <p:ph type="body" idx="1"/>
          </p:nvPr>
        </p:nvSpPr>
        <p:spPr>
          <a:xfrm>
            <a:off x="687388" y="1104900"/>
            <a:ext cx="8096250" cy="4914900"/>
          </a:xfrm>
          <a:noFill/>
          <a:ln/>
        </p:spPr>
        <p:txBody>
          <a:bodyPr/>
          <a:lstStyle/>
          <a:p>
            <a:r>
              <a:rPr lang="en-US">
                <a:solidFill>
                  <a:srgbClr val="66FFFF"/>
                </a:solidFill>
              </a:rPr>
              <a:t>Demand During Uncertainty Period</a:t>
            </a:r>
          </a:p>
          <a:p>
            <a:pPr>
              <a:buFont typeface="Monotype Sorts" pitchFamily="2" charset="2"/>
              <a:buNone/>
            </a:pPr>
            <a:r>
              <a:rPr lang="en-US">
                <a:solidFill>
                  <a:srgbClr val="66FFFF"/>
                </a:solidFill>
              </a:rPr>
              <a:t>		</a:t>
            </a:r>
            <a:r>
              <a:rPr lang="en-US"/>
              <a:t>The review period plus the following lead time totals 4 weeks.  This is the amount of time that will elapse before the next shipment of brushes will arrive.</a:t>
            </a:r>
          </a:p>
          <a:p>
            <a:pPr>
              <a:buFont typeface="Monotype Sorts" pitchFamily="2" charset="2"/>
              <a:buNone/>
            </a:pPr>
            <a:r>
              <a:rPr lang="en-US"/>
              <a:t>     Weekly demand is normally distributed with:</a:t>
            </a:r>
          </a:p>
          <a:p>
            <a:pPr>
              <a:lnSpc>
                <a:spcPct val="80000"/>
              </a:lnSpc>
              <a:buFont typeface="Monotype Sorts" pitchFamily="2" charset="2"/>
              <a:buNone/>
            </a:pPr>
            <a:r>
              <a:rPr lang="en-US"/>
              <a:t>       	Mean weekly demand, </a:t>
            </a:r>
            <a:r>
              <a:rPr lang="en-US" i="1"/>
              <a:t>µ</a:t>
            </a:r>
            <a:r>
              <a:rPr lang="en-US"/>
              <a:t>                =  60</a:t>
            </a:r>
          </a:p>
          <a:p>
            <a:pPr>
              <a:lnSpc>
                <a:spcPct val="80000"/>
              </a:lnSpc>
              <a:buFont typeface="Monotype Sorts" pitchFamily="2" charset="2"/>
              <a:buNone/>
            </a:pPr>
            <a:r>
              <a:rPr lang="en-US"/>
              <a:t>          	Weekly standard deviation, </a:t>
            </a:r>
            <a:r>
              <a:rPr lang="en-US" i="1">
                <a:latin typeface="Symbol" pitchFamily="18" charset="2"/>
              </a:rPr>
              <a:t></a:t>
            </a:r>
            <a:r>
              <a:rPr lang="en-US"/>
              <a:t> =   9</a:t>
            </a:r>
          </a:p>
          <a:p>
            <a:pPr>
              <a:lnSpc>
                <a:spcPct val="80000"/>
              </a:lnSpc>
              <a:buFont typeface="Monotype Sorts" pitchFamily="2" charset="2"/>
              <a:buNone/>
            </a:pPr>
            <a:r>
              <a:rPr lang="en-US"/>
              <a:t>          	Weekly variance, </a:t>
            </a:r>
            <a:r>
              <a:rPr lang="en-US" i="1">
                <a:latin typeface="Symbol" pitchFamily="18" charset="2"/>
              </a:rPr>
              <a:t></a:t>
            </a:r>
            <a:r>
              <a:rPr lang="en-US"/>
              <a:t> </a:t>
            </a:r>
            <a:r>
              <a:rPr lang="en-US" baseline="30000"/>
              <a:t>2</a:t>
            </a:r>
            <a:r>
              <a:rPr lang="en-US"/>
              <a:t>                       =  81</a:t>
            </a:r>
          </a:p>
          <a:p>
            <a:pPr>
              <a:buFont typeface="Monotype Sorts" pitchFamily="2" charset="2"/>
              <a:buNone/>
            </a:pPr>
            <a:r>
              <a:rPr lang="en-US"/>
              <a:t>	Demand for 4 weeks is normally distributed with:</a:t>
            </a:r>
          </a:p>
          <a:p>
            <a:pPr>
              <a:lnSpc>
                <a:spcPct val="90000"/>
              </a:lnSpc>
              <a:buFont typeface="Monotype Sorts" pitchFamily="2" charset="2"/>
              <a:buNone/>
            </a:pPr>
            <a:r>
              <a:rPr lang="en-US"/>
              <a:t>	   Mean demand over 4 weeks, </a:t>
            </a:r>
            <a:r>
              <a:rPr lang="en-US" i="1"/>
              <a:t>µ</a:t>
            </a:r>
            <a:r>
              <a:rPr lang="en-US"/>
              <a:t>  	   =  4 x 60    = 240</a:t>
            </a:r>
          </a:p>
          <a:p>
            <a:pPr>
              <a:lnSpc>
                <a:spcPct val="90000"/>
              </a:lnSpc>
              <a:buFont typeface="Monotype Sorts" pitchFamily="2" charset="2"/>
              <a:buNone/>
            </a:pPr>
            <a:r>
              <a:rPr lang="en-US"/>
              <a:t>       Variance of demand over 4 weeks, </a:t>
            </a:r>
            <a:r>
              <a:rPr lang="en-US" i="1">
                <a:latin typeface="Symbol" pitchFamily="18" charset="2"/>
              </a:rPr>
              <a:t></a:t>
            </a:r>
            <a:r>
              <a:rPr lang="en-US"/>
              <a:t> </a:t>
            </a:r>
            <a:r>
              <a:rPr lang="en-US" baseline="30000"/>
              <a:t>2</a:t>
            </a:r>
            <a:r>
              <a:rPr lang="en-US"/>
              <a:t> =  4 x 81    = 324</a:t>
            </a:r>
          </a:p>
          <a:p>
            <a:pPr>
              <a:lnSpc>
                <a:spcPct val="90000"/>
              </a:lnSpc>
              <a:buFont typeface="Monotype Sorts" pitchFamily="2" charset="2"/>
              <a:buNone/>
            </a:pPr>
            <a:r>
              <a:rPr lang="en-US"/>
              <a:t>        Standard deviation over 4 weeks, </a:t>
            </a:r>
            <a:r>
              <a:rPr lang="en-US" i="1">
                <a:latin typeface="Symbol" pitchFamily="18" charset="2"/>
              </a:rPr>
              <a:t></a:t>
            </a:r>
            <a:r>
              <a:rPr lang="en-US"/>
              <a:t> </a:t>
            </a:r>
            <a:r>
              <a:rPr lang="en-US" baseline="30000"/>
              <a:t>    </a:t>
            </a:r>
            <a:r>
              <a:rPr lang="en-US"/>
              <a:t> =  (324)</a:t>
            </a:r>
            <a:r>
              <a:rPr lang="en-US" baseline="30000"/>
              <a:t>1/2</a:t>
            </a:r>
            <a:r>
              <a:rPr lang="en-US"/>
              <a:t> =   18</a:t>
            </a:r>
          </a:p>
        </p:txBody>
      </p:sp>
    </p:spTree>
    <p:extLst>
      <p:ext uri="{BB962C8B-B14F-4D97-AF65-F5344CB8AC3E}">
        <p14:creationId xmlns:p14="http://schemas.microsoft.com/office/powerpoint/2010/main" val="3501998365"/>
      </p:ext>
    </p:extLst>
  </p:cSld>
  <p:clrMapOvr>
    <a:masterClrMapping/>
  </p:clrMapOvr>
  <p:transition>
    <p:zoom/>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7" name="Rectangle 5"/>
          <p:cNvSpPr>
            <a:spLocks noChangeArrowheads="1"/>
          </p:cNvSpPr>
          <p:nvPr/>
        </p:nvSpPr>
        <p:spPr bwMode="auto">
          <a:xfrm>
            <a:off x="4902200" y="4800600"/>
            <a:ext cx="609600" cy="495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16" name="Rectangle 4"/>
          <p:cNvSpPr>
            <a:spLocks noChangeArrowheads="1"/>
          </p:cNvSpPr>
          <p:nvPr/>
        </p:nvSpPr>
        <p:spPr bwMode="auto">
          <a:xfrm>
            <a:off x="4368800" y="3924300"/>
            <a:ext cx="723900" cy="495300"/>
          </a:xfrm>
          <a:prstGeom prst="rect">
            <a:avLst/>
          </a:prstGeom>
          <a:gradFill rotWithShape="0">
            <a:gsLst>
              <a:gs pos="0">
                <a:srgbClr val="006699">
                  <a:gamma/>
                  <a:shade val="46275"/>
                  <a:invGamma/>
                </a:srgbClr>
              </a:gs>
              <a:gs pos="50000">
                <a:srgbClr val="006699"/>
              </a:gs>
              <a:gs pos="100000">
                <a:srgbClr val="006699">
                  <a:gamma/>
                  <a:shade val="46275"/>
                  <a:invGamma/>
                </a:srgbClr>
              </a:gs>
            </a:gsLst>
            <a:lin ang="5400000" scaled="1"/>
          </a:gradFill>
          <a:ln w="12700">
            <a:solidFill>
              <a:srgbClr val="FFFF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15" name="Rectangle 3"/>
          <p:cNvSpPr>
            <a:spLocks noGrp="1" noChangeArrowheads="1"/>
          </p:cNvSpPr>
          <p:nvPr>
            <p:ph type="body" idx="1"/>
          </p:nvPr>
        </p:nvSpPr>
        <p:spPr>
          <a:xfrm>
            <a:off x="687388" y="1104900"/>
            <a:ext cx="7886700" cy="4179888"/>
          </a:xfrm>
          <a:noFill/>
          <a:ln/>
        </p:spPr>
        <p:txBody>
          <a:bodyPr/>
          <a:lstStyle/>
          <a:p>
            <a:r>
              <a:rPr lang="en-US">
                <a:solidFill>
                  <a:srgbClr val="66FFFF"/>
                </a:solidFill>
              </a:rPr>
              <a:t>Replenishment Level</a:t>
            </a:r>
            <a:r>
              <a:rPr lang="en-US">
                <a:solidFill>
                  <a:schemeClr val="tx2"/>
                </a:solidFill>
              </a:rPr>
              <a:t> </a:t>
            </a:r>
          </a:p>
          <a:p>
            <a:pPr>
              <a:buFont typeface="Monotype Sorts" pitchFamily="2" charset="2"/>
              <a:buNone/>
            </a:pPr>
            <a:r>
              <a:rPr lang="en-US"/>
              <a:t>		</a:t>
            </a:r>
            <a:r>
              <a:rPr lang="en-US" i="1"/>
              <a:t>M</a:t>
            </a:r>
            <a:r>
              <a:rPr lang="en-US"/>
              <a:t> = </a:t>
            </a:r>
            <a:r>
              <a:rPr lang="en-US" i="1"/>
              <a:t>µ</a:t>
            </a:r>
            <a:r>
              <a:rPr lang="en-US"/>
              <a:t> + </a:t>
            </a:r>
            <a:r>
              <a:rPr lang="en-US" i="1"/>
              <a:t>z</a:t>
            </a:r>
            <a:r>
              <a:rPr lang="en-US" i="1">
                <a:latin typeface="Symbol" pitchFamily="18" charset="2"/>
              </a:rPr>
              <a:t></a:t>
            </a:r>
            <a:r>
              <a:rPr lang="en-US"/>
              <a:t>  where </a:t>
            </a:r>
            <a:r>
              <a:rPr lang="en-US" i="1"/>
              <a:t>z</a:t>
            </a:r>
            <a:r>
              <a:rPr lang="en-US"/>
              <a:t> is determined by the desired stock-out probability.  For a 2% stock-out probability (2% tail area),  </a:t>
            </a:r>
            <a:r>
              <a:rPr lang="en-US" i="1"/>
              <a:t>z</a:t>
            </a:r>
            <a:r>
              <a:rPr lang="en-US"/>
              <a:t> = 2.05.  Thus, </a:t>
            </a:r>
          </a:p>
          <a:p>
            <a:pPr algn="ctr">
              <a:buFont typeface="Monotype Sorts" pitchFamily="2" charset="2"/>
              <a:buNone/>
            </a:pPr>
            <a:r>
              <a:rPr lang="en-US" i="1"/>
              <a:t>M</a:t>
            </a:r>
            <a:r>
              <a:rPr lang="en-US"/>
              <a:t> = 240 + 2.05(18) = 277 brushes</a:t>
            </a:r>
          </a:p>
          <a:p>
            <a:pPr>
              <a:buFont typeface="Monotype Sorts" pitchFamily="2" charset="2"/>
              <a:buNone/>
            </a:pPr>
            <a:r>
              <a:rPr lang="en-US"/>
              <a:t>		As the store currently has 75 brushes in stock, Dollar should order:  </a:t>
            </a:r>
          </a:p>
          <a:p>
            <a:pPr algn="ctr">
              <a:buFont typeface="Monotype Sorts" pitchFamily="2" charset="2"/>
              <a:buNone/>
            </a:pPr>
            <a:r>
              <a:rPr lang="en-US"/>
              <a:t>277 - 75 =    202    brushes</a:t>
            </a:r>
          </a:p>
          <a:p>
            <a:pPr>
              <a:buFont typeface="Monotype Sorts" pitchFamily="2" charset="2"/>
              <a:buNone/>
            </a:pPr>
            <a:r>
              <a:rPr lang="en-US"/>
              <a:t>		The safety stock is:</a:t>
            </a:r>
          </a:p>
          <a:p>
            <a:pPr algn="ctr">
              <a:buFont typeface="Monotype Sorts" pitchFamily="2" charset="2"/>
              <a:buNone/>
            </a:pPr>
            <a:r>
              <a:rPr lang="en-US" i="1"/>
              <a:t>z</a:t>
            </a:r>
            <a:r>
              <a:rPr lang="en-US" i="1">
                <a:latin typeface="Symbol" pitchFamily="18" charset="2"/>
              </a:rPr>
              <a:t></a:t>
            </a:r>
            <a:r>
              <a:rPr lang="en-US"/>
              <a:t>  = (2.05)(18) =    37    brushes</a:t>
            </a:r>
          </a:p>
        </p:txBody>
      </p:sp>
      <p:sp>
        <p:nvSpPr>
          <p:cNvPr id="64514" name="Rectangle 2"/>
          <p:cNvSpPr>
            <a:spLocks noGrp="1" noChangeArrowheads="1"/>
          </p:cNvSpPr>
          <p:nvPr>
            <p:ph type="title"/>
          </p:nvPr>
        </p:nvSpPr>
        <p:spPr>
          <a:noFill/>
          <a:ln/>
        </p:spPr>
        <p:txBody>
          <a:bodyPr/>
          <a:lstStyle/>
          <a:p>
            <a:r>
              <a:rPr lang="en-US"/>
              <a:t>Example:  Ace Brush</a:t>
            </a:r>
          </a:p>
        </p:txBody>
      </p:sp>
    </p:spTree>
    <p:extLst>
      <p:ext uri="{BB962C8B-B14F-4D97-AF65-F5344CB8AC3E}">
        <p14:creationId xmlns:p14="http://schemas.microsoft.com/office/powerpoint/2010/main" val="1589293079"/>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36613" y="242888"/>
            <a:ext cx="7475537" cy="433387"/>
          </a:xfrm>
          <a:noFill/>
          <a:ln/>
        </p:spPr>
        <p:txBody>
          <a:bodyPr/>
          <a:lstStyle/>
          <a:p>
            <a:r>
              <a:rPr lang="en-US"/>
              <a:t>Example:  Bart’s Barometer Business</a:t>
            </a:r>
          </a:p>
        </p:txBody>
      </p:sp>
      <p:sp>
        <p:nvSpPr>
          <p:cNvPr id="12291" name="Rectangle 3"/>
          <p:cNvSpPr>
            <a:spLocks noGrp="1" noChangeArrowheads="1"/>
          </p:cNvSpPr>
          <p:nvPr>
            <p:ph type="body" idx="1"/>
          </p:nvPr>
        </p:nvSpPr>
        <p:spPr>
          <a:xfrm>
            <a:off x="692150" y="1106488"/>
            <a:ext cx="7886700" cy="3656012"/>
          </a:xfrm>
          <a:noFill/>
          <a:ln/>
        </p:spPr>
        <p:txBody>
          <a:bodyPr/>
          <a:lstStyle/>
          <a:p>
            <a:r>
              <a:rPr lang="en-US">
                <a:solidFill>
                  <a:srgbClr val="66FFFF"/>
                </a:solidFill>
              </a:rPr>
              <a:t>Economic Order Quantity Model</a:t>
            </a:r>
            <a:r>
              <a:rPr lang="en-US"/>
              <a:t>	</a:t>
            </a:r>
          </a:p>
          <a:p>
            <a:pPr>
              <a:buFont typeface="Monotype Sorts" pitchFamily="2" charset="2"/>
              <a:buNone/>
            </a:pPr>
            <a:r>
              <a:rPr lang="en-US"/>
              <a:t>		Bart's Barometer Business is a retail outlet that</a:t>
            </a:r>
          </a:p>
          <a:p>
            <a:pPr>
              <a:buFont typeface="Monotype Sorts" pitchFamily="2" charset="2"/>
              <a:buNone/>
            </a:pPr>
            <a:r>
              <a:rPr lang="en-US"/>
              <a:t>	deals exclusively with weather equipment.  Bart is</a:t>
            </a:r>
          </a:p>
          <a:p>
            <a:pPr>
              <a:buFont typeface="Monotype Sorts" pitchFamily="2" charset="2"/>
              <a:buNone/>
            </a:pPr>
            <a:r>
              <a:rPr lang="en-US"/>
              <a:t>	trying to decide on an inventory and reorder policy</a:t>
            </a:r>
          </a:p>
          <a:p>
            <a:pPr>
              <a:buFont typeface="Monotype Sorts" pitchFamily="2" charset="2"/>
              <a:buNone/>
            </a:pPr>
            <a:r>
              <a:rPr lang="en-US"/>
              <a:t>	for home barometers.  </a:t>
            </a:r>
          </a:p>
          <a:p>
            <a:pPr>
              <a:buFont typeface="Monotype Sorts" pitchFamily="2" charset="2"/>
              <a:buNone/>
            </a:pPr>
            <a:r>
              <a:rPr lang="en-US"/>
              <a:t>   		Barometers cost Bart $50 each and demand is</a:t>
            </a:r>
          </a:p>
          <a:p>
            <a:pPr>
              <a:buFont typeface="Monotype Sorts" pitchFamily="2" charset="2"/>
              <a:buNone/>
            </a:pPr>
            <a:r>
              <a:rPr lang="en-US"/>
              <a:t>	about 500 per year distributed fairly evenly</a:t>
            </a:r>
          </a:p>
          <a:p>
            <a:pPr>
              <a:buFont typeface="Monotype Sorts" pitchFamily="2" charset="2"/>
              <a:buNone/>
            </a:pPr>
            <a:r>
              <a:rPr lang="en-US"/>
              <a:t>	throughout the year.  </a:t>
            </a:r>
          </a:p>
        </p:txBody>
      </p:sp>
    </p:spTree>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1026"/>
          <p:cNvSpPr>
            <a:spLocks noChangeArrowheads="1"/>
          </p:cNvSpPr>
          <p:nvPr/>
        </p:nvSpPr>
        <p:spPr bwMode="auto">
          <a:xfrm>
            <a:off x="836613" y="242888"/>
            <a:ext cx="7475537"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CCFF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r>
              <a:rPr lang="en-US" sz="2800">
                <a:solidFill>
                  <a:srgbClr val="66FFFF"/>
                </a:solidFill>
                <a:effectLst>
                  <a:outerShdw blurRad="38100" dist="38100" dir="2700000" algn="tl">
                    <a:srgbClr val="000000"/>
                  </a:outerShdw>
                </a:effectLst>
              </a:rPr>
              <a:t>Example:  Bart’s Barometer Business</a:t>
            </a:r>
          </a:p>
        </p:txBody>
      </p:sp>
      <p:sp>
        <p:nvSpPr>
          <p:cNvPr id="159747" name="Rectangle 1027"/>
          <p:cNvSpPr>
            <a:spLocks noChangeArrowheads="1"/>
          </p:cNvSpPr>
          <p:nvPr/>
        </p:nvSpPr>
        <p:spPr bwMode="auto">
          <a:xfrm>
            <a:off x="692150" y="1106488"/>
            <a:ext cx="7861300" cy="3011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lgn="l">
              <a:spcBef>
                <a:spcPct val="20000"/>
              </a:spcBef>
              <a:buClr>
                <a:srgbClr val="66FFFF"/>
              </a:buClr>
              <a:buSzPct val="75000"/>
              <a:buFont typeface="Monotype Sorts" pitchFamily="2" charset="2"/>
              <a:buChar char="n"/>
            </a:pPr>
            <a:r>
              <a:rPr lang="en-US" sz="2400">
                <a:solidFill>
                  <a:srgbClr val="66FFFF"/>
                </a:solidFill>
                <a:effectLst>
                  <a:outerShdw blurRad="38100" dist="38100" dir="2700000" algn="tl">
                    <a:srgbClr val="000000"/>
                  </a:outerShdw>
                </a:effectLst>
              </a:rPr>
              <a:t>Economic Order Quantity Model</a:t>
            </a:r>
            <a:r>
              <a:rPr lang="en-US" sz="2400">
                <a:effectLst>
                  <a:outerShdw blurRad="38100" dist="38100" dir="2700000" algn="tl">
                    <a:srgbClr val="000000"/>
                  </a:outerShdw>
                </a:effectLst>
              </a:rPr>
              <a:t>	</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Reordering costs are $80 per order and holding</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costs are figured at 20% of the cost of the item. Bart's</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Barometer Business is open 300 days a year (6 days a</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week and closed two weeks in August).  Lead time is</a:t>
            </a:r>
          </a:p>
          <a:p>
            <a:pPr marL="342900" indent="-342900" algn="l">
              <a:spcBef>
                <a:spcPct val="20000"/>
              </a:spcBef>
              <a:buClr>
                <a:srgbClr val="66FFFF"/>
              </a:buClr>
              <a:buSzPct val="75000"/>
              <a:buFont typeface="Monotype Sorts" pitchFamily="2" charset="2"/>
              <a:buNone/>
            </a:pPr>
            <a:r>
              <a:rPr lang="en-US" sz="2400">
                <a:effectLst>
                  <a:outerShdw blurRad="38100" dist="38100" dir="2700000" algn="tl">
                    <a:srgbClr val="000000"/>
                  </a:outerShdw>
                </a:effectLst>
              </a:rPr>
              <a:t>	60 working days.</a:t>
            </a:r>
          </a:p>
        </p:txBody>
      </p:sp>
    </p:spTree>
  </p:cSld>
  <p:clrMapOvr>
    <a:masterClrMapping/>
  </p:clrMapOvr>
  <p:transition>
    <p:zoom/>
  </p:transition>
</p:sld>
</file>

<file path=ppt/theme/theme1.xml><?xml version="1.0" encoding="utf-8"?>
<a:theme xmlns:a="http://schemas.openxmlformats.org/drawingml/2006/main" name="QMB11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QMB11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lnDef>
  </a:objectDefaults>
  <a:extraClrSchemeLst>
    <a:extraClrScheme>
      <a:clrScheme name="QMB11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QMB11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QMB11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QMB11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QMB11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QMB11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QMB11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C:\Slides\QMB11ppt\QMB11ch01.ppt</Template>
  <TotalTime>823</TotalTime>
  <Pages>61</Pages>
  <Words>2180</Words>
  <Application>Microsoft Office PowerPoint</Application>
  <PresentationFormat>On-screen Show (4:3)</PresentationFormat>
  <Paragraphs>589</Paragraphs>
  <Slides>73</Slides>
  <Notes>73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73</vt:i4>
      </vt:variant>
    </vt:vector>
  </HeadingPairs>
  <TitlesOfParts>
    <vt:vector size="80" baseType="lpstr">
      <vt:lpstr>Times New Roman</vt:lpstr>
      <vt:lpstr>Book Antiqua</vt:lpstr>
      <vt:lpstr>Monotype Sorts</vt:lpstr>
      <vt:lpstr>Futura Md BT</vt:lpstr>
      <vt:lpstr>Symbol</vt:lpstr>
      <vt:lpstr>QMB11ch01</vt:lpstr>
      <vt:lpstr>MathType 4.0 Equation</vt:lpstr>
      <vt:lpstr>Chapter 14 Inventory Models:  Deterministic Demand</vt:lpstr>
      <vt:lpstr>Inventory Models</vt:lpstr>
      <vt:lpstr>Inventory Costs</vt:lpstr>
      <vt:lpstr>Deterministic Models</vt:lpstr>
      <vt:lpstr>Economic Order Quantity (EOQ)</vt:lpstr>
      <vt:lpstr>Economic Order Quantity</vt:lpstr>
      <vt:lpstr>Economic Order Quantity</vt:lpstr>
      <vt:lpstr>Example:  Bart’s Barometer Business</vt:lpstr>
      <vt:lpstr>PowerPoint Presentation</vt:lpstr>
      <vt:lpstr>Example:  Bart’s Barometer Business</vt:lpstr>
      <vt:lpstr>Example:  Bart’s Barometer Business</vt:lpstr>
      <vt:lpstr>Example:  Bart’s Barometer Business</vt:lpstr>
      <vt:lpstr>PowerPoint Presentation</vt:lpstr>
      <vt:lpstr>Example:  Bart’s Barometer Business</vt:lpstr>
      <vt:lpstr>Example:  Bart’s Barometer Business</vt:lpstr>
      <vt:lpstr>Example:  Bart’s Barometer Business</vt:lpstr>
      <vt:lpstr>Example:  Bart’s Barometer Business</vt:lpstr>
      <vt:lpstr>Example:  Bart’s Barometer Business</vt:lpstr>
      <vt:lpstr>Economic Production Lot Size</vt:lpstr>
      <vt:lpstr>Economic Production Lot Size</vt:lpstr>
      <vt:lpstr>Economic Production Lot Size</vt:lpstr>
      <vt:lpstr>Example:  Beauty Bar Soap</vt:lpstr>
      <vt:lpstr>Example:  Beauty Bar Soap</vt:lpstr>
      <vt:lpstr>Example:  Beauty Bar Soap</vt:lpstr>
      <vt:lpstr>Example:  Beauty Bar Soap</vt:lpstr>
      <vt:lpstr>Example:  Beauty Bar Soap</vt:lpstr>
      <vt:lpstr>Example:  Beauty Bar Soap</vt:lpstr>
      <vt:lpstr>EOQ with Planned Shortages</vt:lpstr>
      <vt:lpstr>EOQ with Planned Shortages</vt:lpstr>
      <vt:lpstr>EOQ with Planned Shortages</vt:lpstr>
      <vt:lpstr>Example:  Higley Radio Components Co.</vt:lpstr>
      <vt:lpstr>Example:  Higley Radio Components Co.</vt:lpstr>
      <vt:lpstr>Example:  Higley Radio Components Co.</vt:lpstr>
      <vt:lpstr>PowerPoint Presentation</vt:lpstr>
      <vt:lpstr>Example:  Higley Radio Components Co.</vt:lpstr>
      <vt:lpstr>PowerPoint Presentation</vt:lpstr>
      <vt:lpstr>EOQ with Quantity Discounts</vt:lpstr>
      <vt:lpstr>EOQ with Quantity Discounts</vt:lpstr>
      <vt:lpstr>EOQ with Quantity Discounts</vt:lpstr>
      <vt:lpstr>Example:  Nick's Camera Shop</vt:lpstr>
      <vt:lpstr>PowerPoint Presentation</vt:lpstr>
      <vt:lpstr>Example:  Nick's Camera Shop</vt:lpstr>
      <vt:lpstr>Example:  Nick's Camera Shop</vt:lpstr>
      <vt:lpstr>Example:  Nick's Camera Shop</vt:lpstr>
      <vt:lpstr>Example:  Nick's Camera Shop</vt:lpstr>
      <vt:lpstr>Chapter 14 Inventory Models:  Probabilistic Demand</vt:lpstr>
      <vt:lpstr>Probabilistic Models</vt:lpstr>
      <vt:lpstr>Single-Period Order Quantity</vt:lpstr>
      <vt:lpstr>Single-Period Order Quantity</vt:lpstr>
      <vt:lpstr>Single-Period Order Quantity</vt:lpstr>
      <vt:lpstr>Example:  McHardee Press</vt:lpstr>
      <vt:lpstr>PowerPoint Presentation</vt:lpstr>
      <vt:lpstr>Example:  McHardee Press</vt:lpstr>
      <vt:lpstr>Example:  McHardee Press</vt:lpstr>
      <vt:lpstr>Reorder Point Quantity</vt:lpstr>
      <vt:lpstr>Reorder Point Quantity</vt:lpstr>
      <vt:lpstr>Safety Stock and Service Level</vt:lpstr>
      <vt:lpstr>Reorder Point</vt:lpstr>
      <vt:lpstr>Reorder Point</vt:lpstr>
      <vt:lpstr>Example:  Robert’s Drug</vt:lpstr>
      <vt:lpstr>PowerPoint Presentation</vt:lpstr>
      <vt:lpstr>Example:  Robert’s Drug</vt:lpstr>
      <vt:lpstr>Example:  Robert’s Drug</vt:lpstr>
      <vt:lpstr>Example:  Robert’s Drug</vt:lpstr>
      <vt:lpstr>Example:  Robert’s Drug</vt:lpstr>
      <vt:lpstr>Example:  Robert’s Drug</vt:lpstr>
      <vt:lpstr>Periodic Review System</vt:lpstr>
      <vt:lpstr>Periodic Review Order Quantity</vt:lpstr>
      <vt:lpstr>Periodic Review Order Quantity</vt:lpstr>
      <vt:lpstr>Example:  Ace Brush</vt:lpstr>
      <vt:lpstr>PowerPoint Presentation</vt:lpstr>
      <vt:lpstr>Example:  Ace Brush</vt:lpstr>
      <vt:lpstr>Example:  Ace Brush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analysis</dc:title>
  <dc:creator>John S. Loucks IV</dc:creator>
  <cp:lastModifiedBy>Michael</cp:lastModifiedBy>
  <cp:revision>70</cp:revision>
  <cp:lastPrinted>1601-01-01T00:00:00Z</cp:lastPrinted>
  <dcterms:created xsi:type="dcterms:W3CDTF">1996-07-28T20:55:08Z</dcterms:created>
  <dcterms:modified xsi:type="dcterms:W3CDTF">2011-05-01T15:53:48Z</dcterms:modified>
</cp:coreProperties>
</file>