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Lst>
  <p:notesMasterIdLst>
    <p:notesMasterId r:id="rId51"/>
  </p:notesMasterIdLst>
  <p:handoutMasterIdLst>
    <p:handoutMasterId r:id="rId52"/>
  </p:handoutMasterIdLst>
  <p:sldIdLst>
    <p:sldId id="256" r:id="rId2"/>
    <p:sldId id="326" r:id="rId3"/>
    <p:sldId id="328" r:id="rId4"/>
    <p:sldId id="329" r:id="rId5"/>
    <p:sldId id="325" r:id="rId6"/>
    <p:sldId id="323" r:id="rId7"/>
    <p:sldId id="330" r:id="rId8"/>
    <p:sldId id="331" r:id="rId9"/>
    <p:sldId id="332" r:id="rId10"/>
    <p:sldId id="335" r:id="rId11"/>
    <p:sldId id="333" r:id="rId12"/>
    <p:sldId id="337" r:id="rId13"/>
    <p:sldId id="338" r:id="rId14"/>
    <p:sldId id="339" r:id="rId15"/>
    <p:sldId id="340" r:id="rId16"/>
    <p:sldId id="341" r:id="rId17"/>
    <p:sldId id="342" r:id="rId18"/>
    <p:sldId id="344" r:id="rId19"/>
    <p:sldId id="345" r:id="rId20"/>
    <p:sldId id="347" r:id="rId21"/>
    <p:sldId id="336" r:id="rId22"/>
    <p:sldId id="334" r:id="rId23"/>
    <p:sldId id="348" r:id="rId24"/>
    <p:sldId id="363" r:id="rId25"/>
    <p:sldId id="349" r:id="rId26"/>
    <p:sldId id="350" r:id="rId27"/>
    <p:sldId id="351" r:id="rId28"/>
    <p:sldId id="352" r:id="rId29"/>
    <p:sldId id="353" r:id="rId30"/>
    <p:sldId id="354" r:id="rId31"/>
    <p:sldId id="357" r:id="rId32"/>
    <p:sldId id="358" r:id="rId33"/>
    <p:sldId id="359" r:id="rId34"/>
    <p:sldId id="364" r:id="rId35"/>
    <p:sldId id="360" r:id="rId36"/>
    <p:sldId id="355" r:id="rId37"/>
    <p:sldId id="356" r:id="rId38"/>
    <p:sldId id="361" r:id="rId39"/>
    <p:sldId id="365" r:id="rId40"/>
    <p:sldId id="366" r:id="rId41"/>
    <p:sldId id="367" r:id="rId42"/>
    <p:sldId id="368" r:id="rId43"/>
    <p:sldId id="362" r:id="rId44"/>
    <p:sldId id="369" r:id="rId45"/>
    <p:sldId id="370" r:id="rId46"/>
    <p:sldId id="371" r:id="rId47"/>
    <p:sldId id="372" r:id="rId48"/>
    <p:sldId id="373" r:id="rId49"/>
    <p:sldId id="374" r:id="rId50"/>
  </p:sldIdLst>
  <p:sldSz cx="9144000" cy="6858000" type="screen4x3"/>
  <p:notesSz cx="6858000" cy="9144000"/>
  <p:defaultTextStyle>
    <a:defPPr>
      <a:defRPr lang="en-US"/>
    </a:defPPr>
    <a:lvl1pPr algn="ctr" rtl="0" fontAlgn="base">
      <a:lnSpc>
        <a:spcPct val="85000"/>
      </a:lnSpc>
      <a:spcBef>
        <a:spcPct val="0"/>
      </a:spcBef>
      <a:spcAft>
        <a:spcPct val="0"/>
      </a:spcAft>
      <a:defRPr sz="2400" kern="1200">
        <a:solidFill>
          <a:schemeClr val="tx1"/>
        </a:solidFill>
        <a:latin typeface="Trebuchet MS" pitchFamily="34" charset="0"/>
        <a:ea typeface="+mn-ea"/>
        <a:cs typeface="+mn-cs"/>
      </a:defRPr>
    </a:lvl1pPr>
    <a:lvl2pPr marL="457200" algn="ctr" rtl="0" fontAlgn="base">
      <a:lnSpc>
        <a:spcPct val="85000"/>
      </a:lnSpc>
      <a:spcBef>
        <a:spcPct val="0"/>
      </a:spcBef>
      <a:spcAft>
        <a:spcPct val="0"/>
      </a:spcAft>
      <a:defRPr sz="2400" kern="1200">
        <a:solidFill>
          <a:schemeClr val="tx1"/>
        </a:solidFill>
        <a:latin typeface="Trebuchet MS" pitchFamily="34" charset="0"/>
        <a:ea typeface="+mn-ea"/>
        <a:cs typeface="+mn-cs"/>
      </a:defRPr>
    </a:lvl2pPr>
    <a:lvl3pPr marL="914400" algn="ctr" rtl="0" fontAlgn="base">
      <a:lnSpc>
        <a:spcPct val="85000"/>
      </a:lnSpc>
      <a:spcBef>
        <a:spcPct val="0"/>
      </a:spcBef>
      <a:spcAft>
        <a:spcPct val="0"/>
      </a:spcAft>
      <a:defRPr sz="2400" kern="1200">
        <a:solidFill>
          <a:schemeClr val="tx1"/>
        </a:solidFill>
        <a:latin typeface="Trebuchet MS" pitchFamily="34" charset="0"/>
        <a:ea typeface="+mn-ea"/>
        <a:cs typeface="+mn-cs"/>
      </a:defRPr>
    </a:lvl3pPr>
    <a:lvl4pPr marL="1371600" algn="ctr" rtl="0" fontAlgn="base">
      <a:lnSpc>
        <a:spcPct val="85000"/>
      </a:lnSpc>
      <a:spcBef>
        <a:spcPct val="0"/>
      </a:spcBef>
      <a:spcAft>
        <a:spcPct val="0"/>
      </a:spcAft>
      <a:defRPr sz="2400" kern="1200">
        <a:solidFill>
          <a:schemeClr val="tx1"/>
        </a:solidFill>
        <a:latin typeface="Trebuchet MS" pitchFamily="34" charset="0"/>
        <a:ea typeface="+mn-ea"/>
        <a:cs typeface="+mn-cs"/>
      </a:defRPr>
    </a:lvl4pPr>
    <a:lvl5pPr marL="1828800" algn="ctr" rtl="0" fontAlgn="base">
      <a:lnSpc>
        <a:spcPct val="85000"/>
      </a:lnSpc>
      <a:spcBef>
        <a:spcPct val="0"/>
      </a:spcBef>
      <a:spcAft>
        <a:spcPct val="0"/>
      </a:spcAft>
      <a:defRPr sz="2400" kern="1200">
        <a:solidFill>
          <a:schemeClr val="tx1"/>
        </a:solidFill>
        <a:latin typeface="Trebuchet MS" pitchFamily="34" charset="0"/>
        <a:ea typeface="+mn-ea"/>
        <a:cs typeface="+mn-cs"/>
      </a:defRPr>
    </a:lvl5pPr>
    <a:lvl6pPr marL="2286000" algn="l" defTabSz="914400" rtl="0" eaLnBrk="1" latinLnBrk="0" hangingPunct="1">
      <a:defRPr sz="2400" kern="1200">
        <a:solidFill>
          <a:schemeClr val="tx1"/>
        </a:solidFill>
        <a:latin typeface="Trebuchet MS" pitchFamily="34" charset="0"/>
        <a:ea typeface="+mn-ea"/>
        <a:cs typeface="+mn-cs"/>
      </a:defRPr>
    </a:lvl6pPr>
    <a:lvl7pPr marL="2743200" algn="l" defTabSz="914400" rtl="0" eaLnBrk="1" latinLnBrk="0" hangingPunct="1">
      <a:defRPr sz="2400" kern="1200">
        <a:solidFill>
          <a:schemeClr val="tx1"/>
        </a:solidFill>
        <a:latin typeface="Trebuchet MS" pitchFamily="34" charset="0"/>
        <a:ea typeface="+mn-ea"/>
        <a:cs typeface="+mn-cs"/>
      </a:defRPr>
    </a:lvl7pPr>
    <a:lvl8pPr marL="3200400" algn="l" defTabSz="914400" rtl="0" eaLnBrk="1" latinLnBrk="0" hangingPunct="1">
      <a:defRPr sz="2400" kern="1200">
        <a:solidFill>
          <a:schemeClr val="tx1"/>
        </a:solidFill>
        <a:latin typeface="Trebuchet MS" pitchFamily="34" charset="0"/>
        <a:ea typeface="+mn-ea"/>
        <a:cs typeface="+mn-cs"/>
      </a:defRPr>
    </a:lvl8pPr>
    <a:lvl9pPr marL="3657600" algn="l" defTabSz="914400" rtl="0" eaLnBrk="1" latinLnBrk="0" hangingPunct="1">
      <a:defRPr sz="2400" kern="1200">
        <a:solidFill>
          <a:schemeClr val="tx1"/>
        </a:solidFill>
        <a:latin typeface="Trebuchet MS"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p:scale>
          <a:sx n="86" d="100"/>
          <a:sy n="86" d="100"/>
        </p:scale>
        <p:origin x="-1290"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5363"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lnSpc>
                <a:spcPct val="100000"/>
              </a:lnSpc>
              <a:defRPr sz="1200">
                <a:latin typeface="Times New Roman" pitchFamily="18" charset="0"/>
              </a:defRPr>
            </a:lvl1pPr>
          </a:lstStyle>
          <a:p>
            <a:endParaRPr lang="en-US"/>
          </a:p>
        </p:txBody>
      </p:sp>
      <p:sp>
        <p:nvSpPr>
          <p:cNvPr id="15364"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lnSpc>
                <a:spcPct val="100000"/>
              </a:lnSpc>
              <a:defRPr sz="1200">
                <a:latin typeface="Times New Roman" pitchFamily="18" charset="0"/>
              </a:defRPr>
            </a:lvl1pPr>
          </a:lstStyle>
          <a:p>
            <a:r>
              <a:rPr lang="en-US"/>
              <a:t>Class 2</a:t>
            </a: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lnSpc>
                <a:spcPct val="100000"/>
              </a:lnSpc>
              <a:defRPr sz="1200">
                <a:latin typeface="Times New Roman" pitchFamily="18" charset="0"/>
              </a:defRPr>
            </a:lvl1pPr>
          </a:lstStyle>
          <a:p>
            <a:fld id="{BCF0C1B5-C8A5-4976-A1BF-00626F1EF786}" type="slidenum">
              <a:rPr lang="en-US"/>
              <a:pPr/>
              <a:t>‹#›</a:t>
            </a:fld>
            <a:endParaRPr lang="en-US"/>
          </a:p>
        </p:txBody>
      </p:sp>
    </p:spTree>
    <p:extLst>
      <p:ext uri="{BB962C8B-B14F-4D97-AF65-F5344CB8AC3E}">
        <p14:creationId xmlns:p14="http://schemas.microsoft.com/office/powerpoint/2010/main" val="9901253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741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lnSpc>
                <a:spcPct val="100000"/>
              </a:lnSpc>
              <a:defRPr sz="1200">
                <a:latin typeface="Times New Roman" pitchFamily="18" charset="0"/>
              </a:defRPr>
            </a:lvl1pPr>
          </a:lstStyle>
          <a:p>
            <a:endParaRPr lang="en-US"/>
          </a:p>
        </p:txBody>
      </p:sp>
      <p:sp>
        <p:nvSpPr>
          <p:cNvPr id="1741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lnSpc>
                <a:spcPct val="100000"/>
              </a:lnSpc>
              <a:defRPr sz="1200">
                <a:latin typeface="Times New Roman" pitchFamily="18" charset="0"/>
              </a:defRPr>
            </a:lvl1pPr>
          </a:lstStyle>
          <a:p>
            <a:fld id="{7F74F96B-DDB3-4BDF-AB1F-644362F04D42}" type="slidenum">
              <a:rPr lang="en-US"/>
              <a:pPr/>
              <a:t>‹#›</a:t>
            </a:fld>
            <a:endParaRPr lang="en-US"/>
          </a:p>
        </p:txBody>
      </p:sp>
    </p:spTree>
    <p:extLst>
      <p:ext uri="{BB962C8B-B14F-4D97-AF65-F5344CB8AC3E}">
        <p14:creationId xmlns:p14="http://schemas.microsoft.com/office/powerpoint/2010/main" val="41972816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5AB7CD-E1B5-4E97-BE46-56CFABC5F1A3}" type="slidenum">
              <a:rPr lang="en-US"/>
              <a:pPr/>
              <a:t>1</a:t>
            </a:fld>
            <a:endParaRPr lang="en-US"/>
          </a:p>
        </p:txBody>
      </p:sp>
      <p:sp>
        <p:nvSpPr>
          <p:cNvPr id="43010" name="Rectangle 2"/>
          <p:cNvSpPr>
            <a:spLocks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08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 y="0"/>
            <a:ext cx="9029700" cy="675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0899" name="Rectangle 3"/>
          <p:cNvSpPr>
            <a:spLocks noGrp="1" noChangeArrowheads="1"/>
          </p:cNvSpPr>
          <p:nvPr>
            <p:ph type="ctrTitle"/>
          </p:nvPr>
        </p:nvSpPr>
        <p:spPr>
          <a:xfrm>
            <a:off x="1143000" y="304800"/>
            <a:ext cx="7543800" cy="1012825"/>
          </a:xfrm>
        </p:spPr>
        <p:txBody>
          <a:bodyPr/>
          <a:lstStyle>
            <a:lvl1pPr>
              <a:defRPr/>
            </a:lvl1pPr>
          </a:lstStyle>
          <a:p>
            <a:pPr lvl="0"/>
            <a:r>
              <a:rPr lang="en-US" noProof="0" smtClean="0"/>
              <a:t>Click to edit Master title</a:t>
            </a:r>
          </a:p>
        </p:txBody>
      </p:sp>
      <p:sp>
        <p:nvSpPr>
          <p:cNvPr id="80900" name="Rectangle 4"/>
          <p:cNvSpPr>
            <a:spLocks noGrp="1" noChangeArrowheads="1"/>
          </p:cNvSpPr>
          <p:nvPr>
            <p:ph type="subTitle" idx="1"/>
          </p:nvPr>
        </p:nvSpPr>
        <p:spPr>
          <a:xfrm>
            <a:off x="1219200" y="1600200"/>
            <a:ext cx="7391400" cy="5029200"/>
          </a:xfrm>
        </p:spPr>
        <p:txBody>
          <a:bodyPr/>
          <a:lstStyle>
            <a:lvl1pPr marL="0" indent="0" algn="ctr">
              <a:buFont typeface="Wingdings" pitchFamily="2" charset="2"/>
              <a:buNone/>
              <a:defRPr sz="2000"/>
            </a:lvl1pPr>
          </a:lstStyle>
          <a:p>
            <a:pPr lvl="0"/>
            <a:r>
              <a:rPr lang="en-US" noProof="0" smtClean="0"/>
              <a:t>Click to edit Master subtitle style</a:t>
            </a:r>
          </a:p>
        </p:txBody>
      </p:sp>
      <p:sp>
        <p:nvSpPr>
          <p:cNvPr id="80913" name="Rectangle 17"/>
          <p:cNvSpPr>
            <a:spLocks noGrp="1" noChangeArrowheads="1"/>
          </p:cNvSpPr>
          <p:nvPr>
            <p:ph type="sldNum" sz="quarter" idx="4"/>
          </p:nvPr>
        </p:nvSpPr>
        <p:spPr/>
        <p:txBody>
          <a:bodyPr/>
          <a:lstStyle>
            <a:lvl1pPr>
              <a:defRPr/>
            </a:lvl1pPr>
          </a:lstStyle>
          <a:p>
            <a:r>
              <a:rPr lang="en-US"/>
              <a:t>SW388R7</a:t>
            </a:r>
          </a:p>
          <a:p>
            <a:r>
              <a:rPr lang="en-US"/>
              <a:t>Data Analysis &amp; Computers II</a:t>
            </a:r>
          </a:p>
          <a:p>
            <a:endParaRPr lang="en-US"/>
          </a:p>
          <a:p>
            <a:r>
              <a:rPr lang="en-US"/>
              <a:t>Slide </a:t>
            </a:r>
            <a:fld id="{4966B0CD-03E5-454D-B773-D6DEACEBEC04}" type="slidenum">
              <a:rPr lang="en-US"/>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C0893D04-2629-4CB1-B705-F641B419328E}" type="slidenum">
              <a:rPr lang="en-US"/>
              <a:pPr/>
              <a:t>‹#›</a:t>
            </a:fld>
            <a:endParaRPr lang="en-US"/>
          </a:p>
        </p:txBody>
      </p:sp>
    </p:spTree>
    <p:extLst>
      <p:ext uri="{BB962C8B-B14F-4D97-AF65-F5344CB8AC3E}">
        <p14:creationId xmlns:p14="http://schemas.microsoft.com/office/powerpoint/2010/main" val="360820955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8650" y="304800"/>
            <a:ext cx="1970088" cy="6400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04800"/>
            <a:ext cx="5759450" cy="6400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709226D9-1D5E-493D-90AD-D655931C8CDD}" type="slidenum">
              <a:rPr lang="en-US"/>
              <a:pPr/>
              <a:t>‹#›</a:t>
            </a:fld>
            <a:endParaRPr lang="en-US"/>
          </a:p>
        </p:txBody>
      </p:sp>
    </p:spTree>
    <p:extLst>
      <p:ext uri="{BB962C8B-B14F-4D97-AF65-F5344CB8AC3E}">
        <p14:creationId xmlns:p14="http://schemas.microsoft.com/office/powerpoint/2010/main" val="386018709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734B07E9-6A49-4683-8D3A-1222B24FFBAD}" type="slidenum">
              <a:rPr lang="en-US"/>
              <a:pPr/>
              <a:t>‹#›</a:t>
            </a:fld>
            <a:endParaRPr lang="en-US"/>
          </a:p>
        </p:txBody>
      </p:sp>
    </p:spTree>
    <p:extLst>
      <p:ext uri="{BB962C8B-B14F-4D97-AF65-F5344CB8AC3E}">
        <p14:creationId xmlns:p14="http://schemas.microsoft.com/office/powerpoint/2010/main" val="82336347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359A0675-8897-48B6-A973-A2EDF7AB0083}" type="slidenum">
              <a:rPr lang="en-US"/>
              <a:pPr/>
              <a:t>‹#›</a:t>
            </a:fld>
            <a:endParaRPr lang="en-US"/>
          </a:p>
        </p:txBody>
      </p:sp>
    </p:spTree>
    <p:extLst>
      <p:ext uri="{BB962C8B-B14F-4D97-AF65-F5344CB8AC3E}">
        <p14:creationId xmlns:p14="http://schemas.microsoft.com/office/powerpoint/2010/main" val="424725995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676400"/>
            <a:ext cx="3863975"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83175" y="1676400"/>
            <a:ext cx="3865563"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651F65B9-BAF6-4392-A3BB-9E8CFE0189D5}" type="slidenum">
              <a:rPr lang="en-US"/>
              <a:pPr/>
              <a:t>‹#›</a:t>
            </a:fld>
            <a:endParaRPr lang="en-US"/>
          </a:p>
        </p:txBody>
      </p:sp>
    </p:spTree>
    <p:extLst>
      <p:ext uri="{BB962C8B-B14F-4D97-AF65-F5344CB8AC3E}">
        <p14:creationId xmlns:p14="http://schemas.microsoft.com/office/powerpoint/2010/main" val="286522981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DDBA9348-65ED-47A5-A6BD-33B3F511A5DE}" type="slidenum">
              <a:rPr lang="en-US"/>
              <a:pPr/>
              <a:t>‹#›</a:t>
            </a:fld>
            <a:endParaRPr lang="en-US"/>
          </a:p>
        </p:txBody>
      </p:sp>
    </p:spTree>
    <p:extLst>
      <p:ext uri="{BB962C8B-B14F-4D97-AF65-F5344CB8AC3E}">
        <p14:creationId xmlns:p14="http://schemas.microsoft.com/office/powerpoint/2010/main" val="163020872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12A39157-5CEB-4FA3-A5FF-5232D69D49B8}" type="slidenum">
              <a:rPr lang="en-US"/>
              <a:pPr/>
              <a:t>‹#›</a:t>
            </a:fld>
            <a:endParaRPr lang="en-US"/>
          </a:p>
        </p:txBody>
      </p:sp>
    </p:spTree>
    <p:extLst>
      <p:ext uri="{BB962C8B-B14F-4D97-AF65-F5344CB8AC3E}">
        <p14:creationId xmlns:p14="http://schemas.microsoft.com/office/powerpoint/2010/main" val="1222445305"/>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F8497109-6C83-4A07-94F4-BA6F24BE50C7}" type="slidenum">
              <a:rPr lang="en-US"/>
              <a:pPr/>
              <a:t>‹#›</a:t>
            </a:fld>
            <a:endParaRPr lang="en-US"/>
          </a:p>
        </p:txBody>
      </p:sp>
    </p:spTree>
    <p:extLst>
      <p:ext uri="{BB962C8B-B14F-4D97-AF65-F5344CB8AC3E}">
        <p14:creationId xmlns:p14="http://schemas.microsoft.com/office/powerpoint/2010/main" val="350821507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AC1F7617-D99C-478B-9534-CBE2CC827A51}" type="slidenum">
              <a:rPr lang="en-US"/>
              <a:pPr/>
              <a:t>‹#›</a:t>
            </a:fld>
            <a:endParaRPr lang="en-US"/>
          </a:p>
        </p:txBody>
      </p:sp>
    </p:spTree>
    <p:extLst>
      <p:ext uri="{BB962C8B-B14F-4D97-AF65-F5344CB8AC3E}">
        <p14:creationId xmlns:p14="http://schemas.microsoft.com/office/powerpoint/2010/main" val="417224277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1E4383EF-98AA-4E54-86DE-A040A9E9876A}" type="slidenum">
              <a:rPr lang="en-US"/>
              <a:pPr/>
              <a:t>‹#›</a:t>
            </a:fld>
            <a:endParaRPr lang="en-US"/>
          </a:p>
        </p:txBody>
      </p:sp>
    </p:spTree>
    <p:extLst>
      <p:ext uri="{BB962C8B-B14F-4D97-AF65-F5344CB8AC3E}">
        <p14:creationId xmlns:p14="http://schemas.microsoft.com/office/powerpoint/2010/main" val="2981411870"/>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987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4300" y="0"/>
            <a:ext cx="9029700" cy="675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9875" name="Rectangle 3"/>
          <p:cNvSpPr>
            <a:spLocks noGrp="1" noChangeArrowheads="1"/>
          </p:cNvSpPr>
          <p:nvPr>
            <p:ph type="body" idx="1"/>
          </p:nvPr>
        </p:nvSpPr>
        <p:spPr bwMode="auto">
          <a:xfrm>
            <a:off x="1066800" y="1676400"/>
            <a:ext cx="7881938"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9876" name="Rectangle 4"/>
          <p:cNvSpPr>
            <a:spLocks noGrp="1" noChangeArrowheads="1"/>
          </p:cNvSpPr>
          <p:nvPr>
            <p:ph type="title"/>
          </p:nvPr>
        </p:nvSpPr>
        <p:spPr bwMode="auto">
          <a:xfrm>
            <a:off x="1143000" y="304800"/>
            <a:ext cx="7543800" cy="914400"/>
          </a:xfrm>
          <a:prstGeom prst="rect">
            <a:avLst/>
          </a:prstGeom>
          <a:noFill/>
          <a:ln>
            <a:noFill/>
          </a:ln>
          <a:effectLst/>
          <a:extLst>
            <a:ext uri="{909E8E84-426E-40DD-AFC4-6F175D3DCCD1}">
              <a14:hiddenFill xmlns:a14="http://schemas.microsoft.com/office/drawing/2010/main">
                <a:solidFill>
                  <a:srgbClr val="0033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slide title</a:t>
            </a:r>
          </a:p>
        </p:txBody>
      </p:sp>
      <p:sp>
        <p:nvSpPr>
          <p:cNvPr id="79882" name="Rectangle 10"/>
          <p:cNvSpPr>
            <a:spLocks noGrp="1" noChangeArrowheads="1"/>
          </p:cNvSpPr>
          <p:nvPr>
            <p:ph type="sldNum" sz="quarter" idx="4"/>
          </p:nvPr>
        </p:nvSpPr>
        <p:spPr bwMode="auto">
          <a:xfrm>
            <a:off x="0" y="304800"/>
            <a:ext cx="1143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nSpc>
                <a:spcPct val="100000"/>
              </a:lnSpc>
              <a:defRPr sz="1000"/>
            </a:lvl1pPr>
          </a:lstStyle>
          <a:p>
            <a:r>
              <a:rPr lang="en-US"/>
              <a:t>SW388R7</a:t>
            </a:r>
          </a:p>
          <a:p>
            <a:r>
              <a:rPr lang="en-US"/>
              <a:t>Data Analysis &amp; Computers II</a:t>
            </a:r>
          </a:p>
          <a:p>
            <a:endParaRPr lang="en-US"/>
          </a:p>
          <a:p>
            <a:r>
              <a:rPr lang="en-US"/>
              <a:t>Slide </a:t>
            </a:r>
            <a:fld id="{F41E9B21-AD6F-40F9-8ED1-4290CD0AEDF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ransition/>
  <p:hf hdr="0" ftr="0" dt="0"/>
  <p:txStyles>
    <p:titleStyle>
      <a:lvl1pPr algn="ctr" rtl="0" fontAlgn="base">
        <a:lnSpc>
          <a:spcPct val="85000"/>
        </a:lnSpc>
        <a:spcBef>
          <a:spcPct val="0"/>
        </a:spcBef>
        <a:spcAft>
          <a:spcPct val="0"/>
        </a:spcAft>
        <a:defRPr sz="2800">
          <a:solidFill>
            <a:schemeClr val="tx2"/>
          </a:solidFill>
          <a:latin typeface="+mj-lt"/>
          <a:ea typeface="+mj-ea"/>
          <a:cs typeface="+mj-cs"/>
        </a:defRPr>
      </a:lvl1pPr>
      <a:lvl2pPr algn="ctr" rtl="0" fontAlgn="base">
        <a:lnSpc>
          <a:spcPct val="85000"/>
        </a:lnSpc>
        <a:spcBef>
          <a:spcPct val="0"/>
        </a:spcBef>
        <a:spcAft>
          <a:spcPct val="0"/>
        </a:spcAft>
        <a:defRPr sz="2800">
          <a:solidFill>
            <a:schemeClr val="tx2"/>
          </a:solidFill>
          <a:latin typeface="Trebuchet MS" pitchFamily="34" charset="0"/>
        </a:defRPr>
      </a:lvl2pPr>
      <a:lvl3pPr algn="ctr" rtl="0" fontAlgn="base">
        <a:lnSpc>
          <a:spcPct val="85000"/>
        </a:lnSpc>
        <a:spcBef>
          <a:spcPct val="0"/>
        </a:spcBef>
        <a:spcAft>
          <a:spcPct val="0"/>
        </a:spcAft>
        <a:defRPr sz="2800">
          <a:solidFill>
            <a:schemeClr val="tx2"/>
          </a:solidFill>
          <a:latin typeface="Trebuchet MS" pitchFamily="34" charset="0"/>
        </a:defRPr>
      </a:lvl3pPr>
      <a:lvl4pPr algn="ctr" rtl="0" fontAlgn="base">
        <a:lnSpc>
          <a:spcPct val="85000"/>
        </a:lnSpc>
        <a:spcBef>
          <a:spcPct val="0"/>
        </a:spcBef>
        <a:spcAft>
          <a:spcPct val="0"/>
        </a:spcAft>
        <a:defRPr sz="2800">
          <a:solidFill>
            <a:schemeClr val="tx2"/>
          </a:solidFill>
          <a:latin typeface="Trebuchet MS" pitchFamily="34" charset="0"/>
        </a:defRPr>
      </a:lvl4pPr>
      <a:lvl5pPr algn="ctr" rtl="0" fontAlgn="base">
        <a:lnSpc>
          <a:spcPct val="85000"/>
        </a:lnSpc>
        <a:spcBef>
          <a:spcPct val="0"/>
        </a:spcBef>
        <a:spcAft>
          <a:spcPct val="0"/>
        </a:spcAft>
        <a:defRPr sz="2800">
          <a:solidFill>
            <a:schemeClr val="tx2"/>
          </a:solidFill>
          <a:latin typeface="Trebuchet MS" pitchFamily="34" charset="0"/>
        </a:defRPr>
      </a:lvl5pPr>
      <a:lvl6pPr marL="457200" algn="ctr" rtl="0" fontAlgn="base">
        <a:lnSpc>
          <a:spcPct val="85000"/>
        </a:lnSpc>
        <a:spcBef>
          <a:spcPct val="0"/>
        </a:spcBef>
        <a:spcAft>
          <a:spcPct val="0"/>
        </a:spcAft>
        <a:defRPr sz="2800">
          <a:solidFill>
            <a:schemeClr val="tx2"/>
          </a:solidFill>
          <a:latin typeface="Trebuchet MS" pitchFamily="34" charset="0"/>
        </a:defRPr>
      </a:lvl6pPr>
      <a:lvl7pPr marL="914400" algn="ctr" rtl="0" fontAlgn="base">
        <a:lnSpc>
          <a:spcPct val="85000"/>
        </a:lnSpc>
        <a:spcBef>
          <a:spcPct val="0"/>
        </a:spcBef>
        <a:spcAft>
          <a:spcPct val="0"/>
        </a:spcAft>
        <a:defRPr sz="2800">
          <a:solidFill>
            <a:schemeClr val="tx2"/>
          </a:solidFill>
          <a:latin typeface="Trebuchet MS" pitchFamily="34" charset="0"/>
        </a:defRPr>
      </a:lvl7pPr>
      <a:lvl8pPr marL="1371600" algn="ctr" rtl="0" fontAlgn="base">
        <a:lnSpc>
          <a:spcPct val="85000"/>
        </a:lnSpc>
        <a:spcBef>
          <a:spcPct val="0"/>
        </a:spcBef>
        <a:spcAft>
          <a:spcPct val="0"/>
        </a:spcAft>
        <a:defRPr sz="2800">
          <a:solidFill>
            <a:schemeClr val="tx2"/>
          </a:solidFill>
          <a:latin typeface="Trebuchet MS" pitchFamily="34" charset="0"/>
        </a:defRPr>
      </a:lvl8pPr>
      <a:lvl9pPr marL="1828800" algn="ctr" rtl="0" fontAlgn="base">
        <a:lnSpc>
          <a:spcPct val="85000"/>
        </a:lnSpc>
        <a:spcBef>
          <a:spcPct val="0"/>
        </a:spcBef>
        <a:spcAft>
          <a:spcPct val="0"/>
        </a:spcAft>
        <a:defRPr sz="2800">
          <a:solidFill>
            <a:schemeClr val="tx2"/>
          </a:solidFill>
          <a:latin typeface="Trebuchet MS" pitchFamily="34" charset="0"/>
        </a:defRPr>
      </a:lvl9pPr>
    </p:titleStyle>
    <p:bodyStyle>
      <a:lvl1pPr marL="342900" indent="-342900" algn="l" rtl="0" fontAlgn="base">
        <a:spcBef>
          <a:spcPct val="20000"/>
        </a:spcBef>
        <a:spcAft>
          <a:spcPct val="0"/>
        </a:spcAft>
        <a:buClr>
          <a:schemeClr val="tx1"/>
        </a:buClr>
        <a:buSzPct val="65000"/>
        <a:buFont typeface="Wingdings" pitchFamily="2" charset="2"/>
        <a:buChar char="Ø"/>
        <a:defRPr sz="2400">
          <a:solidFill>
            <a:schemeClr val="tx1"/>
          </a:solidFill>
          <a:latin typeface="+mn-lt"/>
          <a:ea typeface="+mn-ea"/>
          <a:cs typeface="+mn-cs"/>
        </a:defRPr>
      </a:lvl1pPr>
      <a:lvl2pPr marL="742950" indent="-285750" algn="l" rtl="0" fontAlgn="base">
        <a:spcBef>
          <a:spcPct val="20000"/>
        </a:spcBef>
        <a:spcAft>
          <a:spcPct val="0"/>
        </a:spcAft>
        <a:buClr>
          <a:schemeClr val="tx1"/>
        </a:buClr>
        <a:buSzPct val="65000"/>
        <a:buFont typeface="Wingdings" pitchFamily="2" charset="2"/>
        <a:buChar char="Ø"/>
        <a:defRPr sz="2000">
          <a:solidFill>
            <a:schemeClr val="tx1"/>
          </a:solidFill>
          <a:latin typeface="+mn-lt"/>
        </a:defRPr>
      </a:lvl2pPr>
      <a:lvl3pPr marL="1085850" indent="-228600" algn="l" rtl="0" fontAlgn="base">
        <a:spcBef>
          <a:spcPct val="20000"/>
        </a:spcBef>
        <a:spcAft>
          <a:spcPct val="0"/>
        </a:spcAft>
        <a:buClr>
          <a:schemeClr val="tx1"/>
        </a:buClr>
        <a:buSzPct val="65000"/>
        <a:buFont typeface="Wingdings" pitchFamily="2" charset="2"/>
        <a:buChar char="Ø"/>
        <a:defRPr>
          <a:solidFill>
            <a:schemeClr val="tx1"/>
          </a:solidFill>
          <a:latin typeface="+mn-lt"/>
        </a:defRPr>
      </a:lvl3pPr>
      <a:lvl4pPr marL="1428750" indent="-228600" algn="l" rtl="0" fontAlgn="base">
        <a:spcBef>
          <a:spcPct val="20000"/>
        </a:spcBef>
        <a:spcAft>
          <a:spcPct val="0"/>
        </a:spcAft>
        <a:buClr>
          <a:schemeClr val="tx1"/>
        </a:buClr>
        <a:buSzPct val="65000"/>
        <a:buFont typeface="Wingdings" pitchFamily="2" charset="2"/>
        <a:buChar char="Ø"/>
        <a:defRPr sz="1600">
          <a:solidFill>
            <a:schemeClr val="tx1"/>
          </a:solidFill>
          <a:latin typeface="+mn-lt"/>
        </a:defRPr>
      </a:lvl4pPr>
      <a:lvl5pPr marL="17716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5pPr>
      <a:lvl6pPr marL="22288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6pPr>
      <a:lvl7pPr marL="26860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7pPr>
      <a:lvl8pPr marL="31432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8pPr>
      <a:lvl9pPr marL="36004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7"/>
          <p:cNvSpPr>
            <a:spLocks noGrp="1" noChangeArrowheads="1"/>
          </p:cNvSpPr>
          <p:nvPr>
            <p:ph type="sldNum" sz="quarter" idx="4"/>
          </p:nvPr>
        </p:nvSpPr>
        <p:spPr/>
        <p:txBody>
          <a:bodyPr/>
          <a:lstStyle/>
          <a:p>
            <a:r>
              <a:rPr lang="en-US"/>
              <a:t>SW388R7</a:t>
            </a:r>
          </a:p>
          <a:p>
            <a:r>
              <a:rPr lang="en-US"/>
              <a:t>Data Analysis &amp; Computers II</a:t>
            </a:r>
          </a:p>
          <a:p>
            <a:endParaRPr lang="en-US"/>
          </a:p>
          <a:p>
            <a:r>
              <a:rPr lang="en-US"/>
              <a:t>Slide </a:t>
            </a:r>
            <a:fld id="{B5104083-968B-46E8-81B6-346BED96C5FE}" type="slidenum">
              <a:rPr lang="en-US"/>
              <a:pPr/>
              <a:t>1</a:t>
            </a:fld>
            <a:endParaRPr lang="en-US"/>
          </a:p>
        </p:txBody>
      </p:sp>
      <p:sp>
        <p:nvSpPr>
          <p:cNvPr id="4100" name="Rectangle 4"/>
          <p:cNvSpPr>
            <a:spLocks noGrp="1" noChangeArrowheads="1"/>
          </p:cNvSpPr>
          <p:nvPr>
            <p:ph type="ctrTitle"/>
          </p:nvPr>
        </p:nvSpPr>
        <p:spPr>
          <a:xfrm>
            <a:off x="1219200" y="304800"/>
            <a:ext cx="7467600" cy="914400"/>
          </a:xfrm>
        </p:spPr>
        <p:txBody>
          <a:bodyPr/>
          <a:lstStyle/>
          <a:p>
            <a:r>
              <a:rPr lang="en-US" sz="3200"/>
              <a:t>Analyzing Missing Data</a:t>
            </a:r>
          </a:p>
        </p:txBody>
      </p:sp>
      <p:sp>
        <p:nvSpPr>
          <p:cNvPr id="4101" name="Rectangle 5"/>
          <p:cNvSpPr>
            <a:spLocks noGrp="1" noChangeArrowheads="1"/>
          </p:cNvSpPr>
          <p:nvPr>
            <p:ph type="subTitle" idx="1"/>
          </p:nvPr>
        </p:nvSpPr>
        <p:spPr/>
        <p:txBody>
          <a:bodyPr/>
          <a:lstStyle/>
          <a:p>
            <a:endParaRPr lang="en-US" sz="2400"/>
          </a:p>
          <a:p>
            <a:r>
              <a:rPr lang="en-US" sz="2400"/>
              <a:t>Introduction</a:t>
            </a:r>
          </a:p>
          <a:p>
            <a:endParaRPr lang="en-US" sz="2400"/>
          </a:p>
          <a:p>
            <a:r>
              <a:rPr lang="en-US" sz="2400"/>
              <a:t>Problems</a:t>
            </a:r>
          </a:p>
          <a:p>
            <a:endParaRPr lang="en-US" sz="2400"/>
          </a:p>
          <a:p>
            <a:r>
              <a:rPr lang="en-US" sz="2400"/>
              <a:t>Using Scripts</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2BEFBDD-B7E6-41B4-9E78-D3F6E6DDFB31}" type="slidenum">
              <a:rPr lang="en-US"/>
              <a:pPr/>
              <a:t>10</a:t>
            </a:fld>
            <a:endParaRPr lang="en-US"/>
          </a:p>
        </p:txBody>
      </p:sp>
      <p:sp>
        <p:nvSpPr>
          <p:cNvPr id="162818" name="Rectangle 2"/>
          <p:cNvSpPr>
            <a:spLocks noGrp="1" noChangeArrowheads="1"/>
          </p:cNvSpPr>
          <p:nvPr>
            <p:ph type="title"/>
          </p:nvPr>
        </p:nvSpPr>
        <p:spPr/>
        <p:txBody>
          <a:bodyPr/>
          <a:lstStyle/>
          <a:p>
            <a:r>
              <a:rPr lang="en-US"/>
              <a:t>Problem 2</a:t>
            </a:r>
          </a:p>
        </p:txBody>
      </p:sp>
      <p:sp>
        <p:nvSpPr>
          <p:cNvPr id="162819" name="Rectangle 3"/>
          <p:cNvSpPr>
            <a:spLocks noGrp="1" noChangeArrowheads="1"/>
          </p:cNvSpPr>
          <p:nvPr>
            <p:ph type="body" idx="1"/>
          </p:nvPr>
        </p:nvSpPr>
        <p:spPr>
          <a:xfrm>
            <a:off x="1371600" y="1371600"/>
            <a:ext cx="7577138" cy="5334000"/>
          </a:xfrm>
        </p:spPr>
        <p:txBody>
          <a:bodyPr/>
          <a:lstStyle/>
          <a:p>
            <a:pPr marL="4763" indent="6350">
              <a:buFont typeface="Wingdings" pitchFamily="2" charset="2"/>
              <a:buNone/>
            </a:pPr>
            <a:r>
              <a:rPr lang="en-US" sz="2000"/>
              <a:t>2.  Based on a missing data analysis for the variables "employment status," "number of hours worked in the past week," "self employment," "governmental employment," and "occupational prestige score" in the dataset GSS2000.sav, is the following statement true, false, or an incorrect application of a statistic?</a:t>
            </a:r>
          </a:p>
          <a:p>
            <a:pPr marL="4763" indent="6350">
              <a:buFont typeface="Wingdings" pitchFamily="2" charset="2"/>
              <a:buNone/>
            </a:pPr>
            <a:endParaRPr lang="en-US" sz="2000"/>
          </a:p>
          <a:p>
            <a:pPr marL="4763" indent="6350">
              <a:buFont typeface="Wingdings" pitchFamily="2" charset="2"/>
              <a:buNone/>
            </a:pPr>
            <a:r>
              <a:rPr lang="en-US" sz="2000"/>
              <a:t>14 cases are missing data for more than half of the variables in the analysis and should be examined carefully before deciding how to handle missing data.</a:t>
            </a:r>
          </a:p>
          <a:p>
            <a:pPr marL="4763" indent="6350">
              <a:buFont typeface="Wingdings" pitchFamily="2" charset="2"/>
              <a:buNone/>
            </a:pPr>
            <a:endParaRPr lang="en-US" sz="2000"/>
          </a:p>
          <a:p>
            <a:pPr marL="4763" indent="6350">
              <a:buFont typeface="Wingdings" pitchFamily="2" charset="2"/>
              <a:buNone/>
            </a:pPr>
            <a:r>
              <a:rPr lang="en-US" sz="2000"/>
              <a:t>   1.  True</a:t>
            </a:r>
          </a:p>
          <a:p>
            <a:pPr marL="4763" indent="6350">
              <a:buFont typeface="Wingdings" pitchFamily="2" charset="2"/>
              <a:buNone/>
            </a:pPr>
            <a:r>
              <a:rPr lang="en-US" sz="2000"/>
              <a:t>   2.  True with caution</a:t>
            </a:r>
          </a:p>
          <a:p>
            <a:pPr marL="4763" indent="6350">
              <a:buFont typeface="Wingdings" pitchFamily="2" charset="2"/>
              <a:buNone/>
            </a:pPr>
            <a:r>
              <a:rPr lang="en-US" sz="2000"/>
              <a:t>   3.  False</a:t>
            </a:r>
          </a:p>
          <a:p>
            <a:pPr marL="4763" indent="6350">
              <a:buFont typeface="Wingdings" pitchFamily="2" charset="2"/>
              <a:buNone/>
            </a:pPr>
            <a:r>
              <a:rPr lang="en-US" sz="2000"/>
              <a:t>   4.  Incorrect application of a statistic</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8FDBE07-30A5-43F9-AD42-0C2A0F346C7A}" type="slidenum">
              <a:rPr lang="en-US"/>
              <a:pPr/>
              <a:t>11</a:t>
            </a:fld>
            <a:endParaRPr lang="en-US"/>
          </a:p>
        </p:txBody>
      </p:sp>
      <p:pic>
        <p:nvPicPr>
          <p:cNvPr id="160772"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51063" y="1524000"/>
            <a:ext cx="6916737" cy="50879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60770" name="Rectangle 2"/>
          <p:cNvSpPr>
            <a:spLocks noGrp="1" noChangeArrowheads="1"/>
          </p:cNvSpPr>
          <p:nvPr>
            <p:ph type="title"/>
          </p:nvPr>
        </p:nvSpPr>
        <p:spPr/>
        <p:txBody>
          <a:bodyPr/>
          <a:lstStyle/>
          <a:p>
            <a:r>
              <a:rPr lang="en-US"/>
              <a:t>Create a variable that counts missing data</a:t>
            </a:r>
          </a:p>
        </p:txBody>
      </p:sp>
      <p:sp>
        <p:nvSpPr>
          <p:cNvPr id="160771" name="AutoShape 3"/>
          <p:cNvSpPr>
            <a:spLocks noChangeArrowheads="1"/>
          </p:cNvSpPr>
          <p:nvPr/>
        </p:nvSpPr>
        <p:spPr bwMode="auto">
          <a:xfrm>
            <a:off x="533400" y="1828800"/>
            <a:ext cx="3124200" cy="3276600"/>
          </a:xfrm>
          <a:prstGeom prst="wedgeEllipseCallout">
            <a:avLst>
              <a:gd name="adj1" fmla="val 2236"/>
              <a:gd name="adj2" fmla="val -1138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We want to know how many of the five variables in the analysis had missing data for each case in the data set.</a:t>
            </a:r>
          </a:p>
          <a:p>
            <a:pPr algn="l">
              <a:lnSpc>
                <a:spcPct val="100000"/>
              </a:lnSpc>
            </a:pPr>
            <a:endParaRPr lang="en-US" sz="1200">
              <a:latin typeface="Verdana" pitchFamily="34" charset="0"/>
            </a:endParaRPr>
          </a:p>
          <a:p>
            <a:pPr algn="l">
              <a:lnSpc>
                <a:spcPct val="100000"/>
              </a:lnSpc>
            </a:pPr>
            <a:r>
              <a:rPr lang="en-US" sz="1200">
                <a:latin typeface="Verdana" pitchFamily="34" charset="0"/>
              </a:rPr>
              <a:t>We will create a variable containing this information that uses an SPSS function to count the number of variables with missing data. </a:t>
            </a:r>
          </a:p>
        </p:txBody>
      </p:sp>
      <p:sp>
        <p:nvSpPr>
          <p:cNvPr id="160774" name="AutoShape 6"/>
          <p:cNvSpPr>
            <a:spLocks noChangeArrowheads="1"/>
          </p:cNvSpPr>
          <p:nvPr/>
        </p:nvSpPr>
        <p:spPr bwMode="auto">
          <a:xfrm>
            <a:off x="5562600" y="2438400"/>
            <a:ext cx="2514600" cy="2133600"/>
          </a:xfrm>
          <a:prstGeom prst="wedgeEllipseCallout">
            <a:avLst>
              <a:gd name="adj1" fmla="val -70139"/>
              <a:gd name="adj2" fmla="val -6101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compute a new variable, select the </a:t>
            </a:r>
            <a:r>
              <a:rPr lang="en-US" sz="1200" i="1">
                <a:latin typeface="Verdana" pitchFamily="34" charset="0"/>
              </a:rPr>
              <a:t>Compute</a:t>
            </a:r>
            <a:r>
              <a:rPr lang="en-US" sz="1200">
                <a:latin typeface="Verdana" pitchFamily="34" charset="0"/>
              </a:rPr>
              <a:t>… command from the Transform menu. </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968DCC5-E709-468C-A2B0-9A5BE05A7F23}" type="slidenum">
              <a:rPr lang="en-US"/>
              <a:pPr/>
              <a:t>12</a:t>
            </a:fld>
            <a:endParaRPr lang="en-US"/>
          </a:p>
        </p:txBody>
      </p:sp>
      <p:pic>
        <p:nvPicPr>
          <p:cNvPr id="164868"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838200" y="2743200"/>
            <a:ext cx="6007100" cy="348138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64866" name="Rectangle 2"/>
          <p:cNvSpPr>
            <a:spLocks noGrp="1" noChangeArrowheads="1"/>
          </p:cNvSpPr>
          <p:nvPr>
            <p:ph type="title"/>
          </p:nvPr>
        </p:nvSpPr>
        <p:spPr/>
        <p:txBody>
          <a:bodyPr/>
          <a:lstStyle/>
          <a:p>
            <a:r>
              <a:rPr lang="en-US"/>
              <a:t>Enter specifications for new variable</a:t>
            </a:r>
          </a:p>
        </p:txBody>
      </p:sp>
      <p:sp>
        <p:nvSpPr>
          <p:cNvPr id="164867" name="AutoShape 3"/>
          <p:cNvSpPr>
            <a:spLocks noChangeArrowheads="1"/>
          </p:cNvSpPr>
          <p:nvPr/>
        </p:nvSpPr>
        <p:spPr bwMode="auto">
          <a:xfrm>
            <a:off x="6553200" y="4114800"/>
            <a:ext cx="2438400" cy="1981200"/>
          </a:xfrm>
          <a:prstGeom prst="wedgeEllipseCallout">
            <a:avLst>
              <a:gd name="adj1" fmla="val -83856"/>
              <a:gd name="adj2" fmla="val -4855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Third</a:t>
            </a:r>
            <a:r>
              <a:rPr lang="en-US" sz="1200">
                <a:latin typeface="Verdana" pitchFamily="34" charset="0"/>
              </a:rPr>
              <a:t>, click on the up arrow button to move the </a:t>
            </a:r>
            <a:r>
              <a:rPr lang="en-US" sz="1200" i="1">
                <a:latin typeface="Verdana" pitchFamily="34" charset="0"/>
              </a:rPr>
              <a:t>NMISS</a:t>
            </a:r>
            <a:r>
              <a:rPr lang="en-US" sz="1200">
                <a:latin typeface="Verdana" pitchFamily="34" charset="0"/>
              </a:rPr>
              <a:t> function into the Numeric Expression text box.</a:t>
            </a:r>
          </a:p>
        </p:txBody>
      </p:sp>
      <p:sp>
        <p:nvSpPr>
          <p:cNvPr id="164870" name="AutoShape 6"/>
          <p:cNvSpPr>
            <a:spLocks noChangeArrowheads="1"/>
          </p:cNvSpPr>
          <p:nvPr/>
        </p:nvSpPr>
        <p:spPr bwMode="auto">
          <a:xfrm>
            <a:off x="1600200" y="1447800"/>
            <a:ext cx="3352800" cy="1371600"/>
          </a:xfrm>
          <a:prstGeom prst="wedgeEllipseCallout">
            <a:avLst>
              <a:gd name="adj1" fmla="val -42991"/>
              <a:gd name="adj2" fmla="val 8275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type in the name for the new variable </a:t>
            </a:r>
            <a:r>
              <a:rPr lang="en-US" sz="1200" i="1">
                <a:latin typeface="Verdana" pitchFamily="34" charset="0"/>
              </a:rPr>
              <a:t>nmiss</a:t>
            </a:r>
            <a:r>
              <a:rPr lang="en-US" sz="1200">
                <a:latin typeface="Verdana" pitchFamily="34" charset="0"/>
              </a:rPr>
              <a:t> in the Target variable text box.</a:t>
            </a:r>
          </a:p>
        </p:txBody>
      </p:sp>
      <p:sp>
        <p:nvSpPr>
          <p:cNvPr id="164871" name="AutoShape 7"/>
          <p:cNvSpPr>
            <a:spLocks noChangeArrowheads="1"/>
          </p:cNvSpPr>
          <p:nvPr/>
        </p:nvSpPr>
        <p:spPr bwMode="auto">
          <a:xfrm>
            <a:off x="1219200" y="5105400"/>
            <a:ext cx="3352800" cy="1371600"/>
          </a:xfrm>
          <a:prstGeom prst="wedgeEllipseCallout">
            <a:avLst>
              <a:gd name="adj1" fmla="val 52130"/>
              <a:gd name="adj2" fmla="val -778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scroll down the list of functions and highlight the </a:t>
            </a:r>
            <a:r>
              <a:rPr lang="en-US" sz="1200" i="1">
                <a:latin typeface="Verdana" pitchFamily="34" charset="0"/>
              </a:rPr>
              <a:t>NMISS</a:t>
            </a:r>
            <a:r>
              <a:rPr lang="en-US" sz="1200">
                <a:latin typeface="Verdana" pitchFamily="34" charset="0"/>
              </a:rPr>
              <a:t> function.</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61A635E-80AA-48D6-A889-8178ED339C5C}" type="slidenum">
              <a:rPr lang="en-US"/>
              <a:pPr/>
              <a:t>13</a:t>
            </a:fld>
            <a:endParaRPr lang="en-US"/>
          </a:p>
        </p:txBody>
      </p:sp>
      <p:pic>
        <p:nvPicPr>
          <p:cNvPr id="165892"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09800" y="2209800"/>
            <a:ext cx="6007100" cy="348138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65890" name="Rectangle 2"/>
          <p:cNvSpPr>
            <a:spLocks noGrp="1" noChangeArrowheads="1"/>
          </p:cNvSpPr>
          <p:nvPr>
            <p:ph type="title"/>
          </p:nvPr>
        </p:nvSpPr>
        <p:spPr/>
        <p:txBody>
          <a:bodyPr/>
          <a:lstStyle/>
          <a:p>
            <a:r>
              <a:rPr lang="en-US"/>
              <a:t>Enter specifications for new variable</a:t>
            </a:r>
          </a:p>
        </p:txBody>
      </p:sp>
      <p:sp>
        <p:nvSpPr>
          <p:cNvPr id="165891" name="AutoShape 3"/>
          <p:cNvSpPr>
            <a:spLocks noChangeArrowheads="1"/>
          </p:cNvSpPr>
          <p:nvPr/>
        </p:nvSpPr>
        <p:spPr bwMode="auto">
          <a:xfrm>
            <a:off x="5105400" y="1295400"/>
            <a:ext cx="2971800" cy="1143000"/>
          </a:xfrm>
          <a:prstGeom prst="wedgeEllipseCallout">
            <a:avLst>
              <a:gd name="adj1" fmla="val -40116"/>
              <a:gd name="adj2" fmla="val 8263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a:t>
            </a:r>
            <a:r>
              <a:rPr lang="en-US" sz="1200" i="1">
                <a:latin typeface="Verdana" pitchFamily="34" charset="0"/>
              </a:rPr>
              <a:t>NMISS</a:t>
            </a:r>
            <a:r>
              <a:rPr lang="en-US" sz="1200">
                <a:latin typeface="Verdana" pitchFamily="34" charset="0"/>
              </a:rPr>
              <a:t> function is moved into the Numeric Expression text box.</a:t>
            </a:r>
          </a:p>
        </p:txBody>
      </p:sp>
      <p:sp>
        <p:nvSpPr>
          <p:cNvPr id="165894" name="AutoShape 6"/>
          <p:cNvSpPr>
            <a:spLocks noChangeArrowheads="1"/>
          </p:cNvSpPr>
          <p:nvPr/>
        </p:nvSpPr>
        <p:spPr bwMode="auto">
          <a:xfrm>
            <a:off x="4419600" y="4953000"/>
            <a:ext cx="2819400" cy="1447800"/>
          </a:xfrm>
          <a:prstGeom prst="wedgeEllipseCallout">
            <a:avLst>
              <a:gd name="adj1" fmla="val -55801"/>
              <a:gd name="adj2" fmla="val -15252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right arrow button to move the variable name into the function arguments.</a:t>
            </a:r>
          </a:p>
        </p:txBody>
      </p:sp>
      <p:sp>
        <p:nvSpPr>
          <p:cNvPr id="165895" name="AutoShape 7"/>
          <p:cNvSpPr>
            <a:spLocks noChangeArrowheads="1"/>
          </p:cNvSpPr>
          <p:nvPr/>
        </p:nvSpPr>
        <p:spPr bwMode="auto">
          <a:xfrm>
            <a:off x="685800" y="3962400"/>
            <a:ext cx="2362200" cy="2057400"/>
          </a:xfrm>
          <a:prstGeom prst="wedgeEllipseCallout">
            <a:avLst>
              <a:gd name="adj1" fmla="val 26745"/>
              <a:gd name="adj2" fmla="val -6404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add the list of variables to count missing data for, we</a:t>
            </a:r>
            <a:r>
              <a:rPr lang="en-US" sz="1200" b="1">
                <a:latin typeface="Verdana" pitchFamily="34" charset="0"/>
              </a:rPr>
              <a:t> first</a:t>
            </a:r>
            <a:r>
              <a:rPr lang="en-US" sz="1200">
                <a:latin typeface="Verdana" pitchFamily="34" charset="0"/>
              </a:rPr>
              <a:t> highlight the first variable to include in the function, </a:t>
            </a:r>
            <a:r>
              <a:rPr lang="en-US" sz="1200" i="1">
                <a:latin typeface="Verdana" pitchFamily="34" charset="0"/>
              </a:rPr>
              <a:t>wrkstat</a:t>
            </a:r>
            <a:r>
              <a:rPr lang="en-US" sz="1200">
                <a:latin typeface="Verdana" pitchFamily="34" charset="0"/>
              </a:rPr>
              <a:t>.</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015C172-7066-4CA6-B87D-E59AB239E287}" type="slidenum">
              <a:rPr lang="en-US"/>
              <a:pPr/>
              <a:t>14</a:t>
            </a:fld>
            <a:endParaRPr lang="en-US"/>
          </a:p>
        </p:txBody>
      </p:sp>
      <p:pic>
        <p:nvPicPr>
          <p:cNvPr id="166916"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86000" y="2362200"/>
            <a:ext cx="6007100" cy="348138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66914" name="Rectangle 2"/>
          <p:cNvSpPr>
            <a:spLocks noGrp="1" noChangeArrowheads="1"/>
          </p:cNvSpPr>
          <p:nvPr>
            <p:ph type="title"/>
          </p:nvPr>
        </p:nvSpPr>
        <p:spPr/>
        <p:txBody>
          <a:bodyPr/>
          <a:lstStyle/>
          <a:p>
            <a:r>
              <a:rPr lang="en-US"/>
              <a:t>Enter specifications for new variable</a:t>
            </a:r>
          </a:p>
        </p:txBody>
      </p:sp>
      <p:sp>
        <p:nvSpPr>
          <p:cNvPr id="166915" name="AutoShape 3"/>
          <p:cNvSpPr>
            <a:spLocks noChangeArrowheads="1"/>
          </p:cNvSpPr>
          <p:nvPr/>
        </p:nvSpPr>
        <p:spPr bwMode="auto">
          <a:xfrm>
            <a:off x="5257800" y="1447800"/>
            <a:ext cx="3657600" cy="1447800"/>
          </a:xfrm>
          <a:prstGeom prst="wedgeEllipseCallout">
            <a:avLst>
              <a:gd name="adj1" fmla="val -47741"/>
              <a:gd name="adj2" fmla="val 5460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before we add another variable to the function, we type a comma to separate the names of the variables.</a:t>
            </a:r>
          </a:p>
        </p:txBody>
      </p:sp>
      <p:sp>
        <p:nvSpPr>
          <p:cNvPr id="166918" name="AutoShape 6"/>
          <p:cNvSpPr>
            <a:spLocks noChangeArrowheads="1"/>
          </p:cNvSpPr>
          <p:nvPr/>
        </p:nvSpPr>
        <p:spPr bwMode="auto">
          <a:xfrm>
            <a:off x="4419600" y="5105400"/>
            <a:ext cx="2819400" cy="1447800"/>
          </a:xfrm>
          <a:prstGeom prst="wedgeEllipseCallout">
            <a:avLst>
              <a:gd name="adj1" fmla="val -55801"/>
              <a:gd name="adj2" fmla="val -15252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Third</a:t>
            </a:r>
            <a:r>
              <a:rPr lang="en-US" sz="1200">
                <a:latin typeface="Verdana" pitchFamily="34" charset="0"/>
              </a:rPr>
              <a:t>, click on the right arrow button to move the variable name into the function arguments.</a:t>
            </a:r>
          </a:p>
        </p:txBody>
      </p:sp>
      <p:sp>
        <p:nvSpPr>
          <p:cNvPr id="166919" name="AutoShape 7"/>
          <p:cNvSpPr>
            <a:spLocks noChangeArrowheads="1"/>
          </p:cNvSpPr>
          <p:nvPr/>
        </p:nvSpPr>
        <p:spPr bwMode="auto">
          <a:xfrm>
            <a:off x="762000" y="4343400"/>
            <a:ext cx="2362200" cy="2057400"/>
          </a:xfrm>
          <a:prstGeom prst="wedgeEllipseCallout">
            <a:avLst>
              <a:gd name="adj1" fmla="val 26745"/>
              <a:gd name="adj2" fmla="val -6404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to add the next variable  we</a:t>
            </a:r>
            <a:r>
              <a:rPr lang="en-US" sz="1200" b="1">
                <a:latin typeface="Verdana" pitchFamily="34" charset="0"/>
              </a:rPr>
              <a:t> </a:t>
            </a:r>
            <a:r>
              <a:rPr lang="en-US" sz="1200">
                <a:latin typeface="Verdana" pitchFamily="34" charset="0"/>
              </a:rPr>
              <a:t>highlight the second variable to include in the function, </a:t>
            </a:r>
            <a:r>
              <a:rPr lang="en-US" sz="1200" i="1">
                <a:latin typeface="Verdana" pitchFamily="34" charset="0"/>
              </a:rPr>
              <a:t>hrs1</a:t>
            </a:r>
            <a:r>
              <a:rPr lang="en-US" sz="1200">
                <a:latin typeface="Verdana" pitchFamily="34" charset="0"/>
              </a:rPr>
              <a:t>.</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38C6CD3-64DC-4318-86F6-32C2EA4B08E2}" type="slidenum">
              <a:rPr lang="en-US"/>
              <a:pPr/>
              <a:t>15</a:t>
            </a:fld>
            <a:endParaRPr lang="en-US"/>
          </a:p>
        </p:txBody>
      </p:sp>
      <p:pic>
        <p:nvPicPr>
          <p:cNvPr id="167944"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070100" y="1524000"/>
            <a:ext cx="6007100" cy="348138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67938" name="Rectangle 2"/>
          <p:cNvSpPr>
            <a:spLocks noGrp="1" noChangeArrowheads="1"/>
          </p:cNvSpPr>
          <p:nvPr>
            <p:ph type="title"/>
          </p:nvPr>
        </p:nvSpPr>
        <p:spPr/>
        <p:txBody>
          <a:bodyPr/>
          <a:lstStyle/>
          <a:p>
            <a:r>
              <a:rPr lang="en-US"/>
              <a:t>Complete specifications for new variable</a:t>
            </a:r>
          </a:p>
        </p:txBody>
      </p:sp>
      <p:sp>
        <p:nvSpPr>
          <p:cNvPr id="167939" name="AutoShape 3"/>
          <p:cNvSpPr>
            <a:spLocks noChangeArrowheads="1"/>
          </p:cNvSpPr>
          <p:nvPr/>
        </p:nvSpPr>
        <p:spPr bwMode="auto">
          <a:xfrm>
            <a:off x="5334000" y="2590800"/>
            <a:ext cx="3505200" cy="1981200"/>
          </a:xfrm>
          <a:prstGeom prst="wedgeEllipseCallout">
            <a:avLst>
              <a:gd name="adj1" fmla="val -34241"/>
              <a:gd name="adj2" fmla="val -6634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Continue adding variables to function until all of the variables specified in the problem have been added.</a:t>
            </a:r>
          </a:p>
          <a:p>
            <a:pPr algn="l">
              <a:lnSpc>
                <a:spcPct val="100000"/>
              </a:lnSpc>
            </a:pPr>
            <a:endParaRPr lang="en-US" sz="1200">
              <a:latin typeface="Verdana" pitchFamily="34" charset="0"/>
            </a:endParaRPr>
          </a:p>
          <a:p>
            <a:pPr algn="l">
              <a:lnSpc>
                <a:spcPct val="100000"/>
              </a:lnSpc>
            </a:pPr>
            <a:r>
              <a:rPr lang="en-US" sz="1200">
                <a:latin typeface="Verdana" pitchFamily="34" charset="0"/>
              </a:rPr>
              <a:t>Be sure to type a comma between the variable names.</a:t>
            </a:r>
          </a:p>
        </p:txBody>
      </p:sp>
      <p:sp>
        <p:nvSpPr>
          <p:cNvPr id="167942" name="AutoShape 6"/>
          <p:cNvSpPr>
            <a:spLocks noChangeArrowheads="1"/>
          </p:cNvSpPr>
          <p:nvPr/>
        </p:nvSpPr>
        <p:spPr bwMode="auto">
          <a:xfrm>
            <a:off x="1447800" y="4953000"/>
            <a:ext cx="3657600" cy="1524000"/>
          </a:xfrm>
          <a:prstGeom prst="wedgeEllipseCallout">
            <a:avLst>
              <a:gd name="adj1" fmla="val 28907"/>
              <a:gd name="adj2" fmla="val -6125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When all of the variables have  been added to the function, click on the </a:t>
            </a:r>
            <a:r>
              <a:rPr lang="en-US" sz="1200" i="1">
                <a:latin typeface="Verdana" pitchFamily="34" charset="0"/>
              </a:rPr>
              <a:t>OK</a:t>
            </a:r>
            <a:r>
              <a:rPr lang="en-US" sz="1200">
                <a:latin typeface="Verdana" pitchFamily="34" charset="0"/>
              </a:rPr>
              <a:t> button to complete the specifications.</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7F43D56-BC63-48C2-B4B7-98CF8610E12C}" type="slidenum">
              <a:rPr lang="en-US"/>
              <a:pPr/>
              <a:t>16</a:t>
            </a:fld>
            <a:endParaRPr lang="en-US"/>
          </a:p>
        </p:txBody>
      </p:sp>
      <p:pic>
        <p:nvPicPr>
          <p:cNvPr id="168967"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16738" cy="50879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68962" name="Rectangle 2"/>
          <p:cNvSpPr>
            <a:spLocks noGrp="1" noChangeArrowheads="1"/>
          </p:cNvSpPr>
          <p:nvPr>
            <p:ph type="title"/>
          </p:nvPr>
        </p:nvSpPr>
        <p:spPr/>
        <p:txBody>
          <a:bodyPr/>
          <a:lstStyle/>
          <a:p>
            <a:r>
              <a:rPr lang="en-US"/>
              <a:t>The </a:t>
            </a:r>
            <a:r>
              <a:rPr lang="en-US" i="1"/>
              <a:t>nmiss</a:t>
            </a:r>
            <a:r>
              <a:rPr lang="en-US"/>
              <a:t> variable in the data editor</a:t>
            </a:r>
          </a:p>
        </p:txBody>
      </p:sp>
      <p:sp>
        <p:nvSpPr>
          <p:cNvPr id="168963" name="AutoShape 3"/>
          <p:cNvSpPr>
            <a:spLocks noChangeArrowheads="1"/>
          </p:cNvSpPr>
          <p:nvPr/>
        </p:nvSpPr>
        <p:spPr bwMode="auto">
          <a:xfrm>
            <a:off x="3124200" y="3657600"/>
            <a:ext cx="3352800" cy="1524000"/>
          </a:xfrm>
          <a:prstGeom prst="wedgeEllipseCallout">
            <a:avLst>
              <a:gd name="adj1" fmla="val 53171"/>
              <a:gd name="adj2" fmla="val -9510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If we scroll the worksheet to the right, we see the new variable that SPSS has just computed for us.</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EE57E3D-FC06-47E7-AD37-12444A4ABE6E}" type="slidenum">
              <a:rPr lang="en-US"/>
              <a:pPr/>
              <a:t>17</a:t>
            </a:fld>
            <a:endParaRPr lang="en-US"/>
          </a:p>
        </p:txBody>
      </p:sp>
      <p:pic>
        <p:nvPicPr>
          <p:cNvPr id="169988"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16738" cy="50879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69986" name="Rectangle 2"/>
          <p:cNvSpPr>
            <a:spLocks noGrp="1" noChangeArrowheads="1"/>
          </p:cNvSpPr>
          <p:nvPr>
            <p:ph type="title"/>
          </p:nvPr>
        </p:nvSpPr>
        <p:spPr/>
        <p:txBody>
          <a:bodyPr/>
          <a:lstStyle/>
          <a:p>
            <a:r>
              <a:rPr lang="en-US"/>
              <a:t>A frequency distribution for </a:t>
            </a:r>
            <a:r>
              <a:rPr lang="en-US" i="1"/>
              <a:t>nmiss</a:t>
            </a:r>
          </a:p>
        </p:txBody>
      </p:sp>
      <p:sp>
        <p:nvSpPr>
          <p:cNvPr id="169987" name="AutoShape 3"/>
          <p:cNvSpPr>
            <a:spLocks noChangeArrowheads="1"/>
          </p:cNvSpPr>
          <p:nvPr/>
        </p:nvSpPr>
        <p:spPr bwMode="auto">
          <a:xfrm>
            <a:off x="990600" y="1828800"/>
            <a:ext cx="2667000" cy="2133600"/>
          </a:xfrm>
          <a:prstGeom prst="wedgeEllipseCallout">
            <a:avLst>
              <a:gd name="adj1" fmla="val 1667"/>
              <a:gd name="adj2" fmla="val -3117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answer the question of how many cases had each of the possible numbers of missing value, we create a frequency distribution.</a:t>
            </a:r>
          </a:p>
        </p:txBody>
      </p:sp>
      <p:sp>
        <p:nvSpPr>
          <p:cNvPr id="169990" name="AutoShape 6"/>
          <p:cNvSpPr>
            <a:spLocks noChangeArrowheads="1"/>
          </p:cNvSpPr>
          <p:nvPr/>
        </p:nvSpPr>
        <p:spPr bwMode="auto">
          <a:xfrm>
            <a:off x="5562600" y="3124200"/>
            <a:ext cx="3276600" cy="1295400"/>
          </a:xfrm>
          <a:prstGeom prst="wedgeEllipseCallout">
            <a:avLst>
              <a:gd name="adj1" fmla="val -36190"/>
              <a:gd name="adj2" fmla="val -10306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Select the </a:t>
            </a:r>
            <a:r>
              <a:rPr lang="en-US" sz="1200" i="1">
                <a:latin typeface="Verdana" pitchFamily="34" charset="0"/>
              </a:rPr>
              <a:t>Frequencies</a:t>
            </a:r>
            <a:r>
              <a:rPr lang="en-US" sz="1200">
                <a:latin typeface="Verdana" pitchFamily="34" charset="0"/>
              </a:rPr>
              <a:t>… | </a:t>
            </a:r>
            <a:r>
              <a:rPr lang="en-US" sz="1200" i="1">
                <a:latin typeface="Verdana" pitchFamily="34" charset="0"/>
              </a:rPr>
              <a:t>Descriptive Statistics</a:t>
            </a:r>
            <a:r>
              <a:rPr lang="en-US" sz="1200">
                <a:latin typeface="Verdana" pitchFamily="34" charset="0"/>
              </a:rPr>
              <a:t> command from the </a:t>
            </a:r>
            <a:r>
              <a:rPr lang="en-US" sz="1200" i="1">
                <a:latin typeface="Verdana" pitchFamily="34" charset="0"/>
              </a:rPr>
              <a:t>Analyze</a:t>
            </a:r>
            <a:r>
              <a:rPr lang="en-US" sz="1200">
                <a:latin typeface="Verdana" pitchFamily="34" charset="0"/>
              </a:rPr>
              <a:t> menu.</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803AF55-E2FC-4FED-A21E-E34DAA81979C}" type="slidenum">
              <a:rPr lang="en-US"/>
              <a:pPr/>
              <a:t>18</a:t>
            </a:fld>
            <a:endParaRPr lang="en-US"/>
          </a:p>
        </p:txBody>
      </p:sp>
      <p:pic>
        <p:nvPicPr>
          <p:cNvPr id="172036"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86000" y="3048000"/>
            <a:ext cx="4876800" cy="298767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72034" name="Rectangle 2"/>
          <p:cNvSpPr>
            <a:spLocks noGrp="1" noChangeArrowheads="1"/>
          </p:cNvSpPr>
          <p:nvPr>
            <p:ph type="title"/>
          </p:nvPr>
        </p:nvSpPr>
        <p:spPr/>
        <p:txBody>
          <a:bodyPr/>
          <a:lstStyle/>
          <a:p>
            <a:r>
              <a:rPr lang="en-US"/>
              <a:t>Completing the specification for frequencies</a:t>
            </a:r>
          </a:p>
        </p:txBody>
      </p:sp>
      <p:sp>
        <p:nvSpPr>
          <p:cNvPr id="172038" name="AutoShape 6"/>
          <p:cNvSpPr>
            <a:spLocks noChangeArrowheads="1"/>
          </p:cNvSpPr>
          <p:nvPr/>
        </p:nvSpPr>
        <p:spPr bwMode="auto">
          <a:xfrm>
            <a:off x="5638800" y="4648200"/>
            <a:ext cx="2971800" cy="1447800"/>
          </a:xfrm>
          <a:prstGeom prst="wedgeEllipseCallout">
            <a:avLst>
              <a:gd name="adj1" fmla="val -13250"/>
              <a:gd name="adj2" fmla="val -11863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OK button to complete the request for statistical output.</a:t>
            </a:r>
          </a:p>
        </p:txBody>
      </p:sp>
      <p:sp>
        <p:nvSpPr>
          <p:cNvPr id="172039" name="AutoShape 7"/>
          <p:cNvSpPr>
            <a:spLocks noChangeArrowheads="1"/>
          </p:cNvSpPr>
          <p:nvPr/>
        </p:nvSpPr>
        <p:spPr bwMode="auto">
          <a:xfrm>
            <a:off x="2133600" y="1828800"/>
            <a:ext cx="2971800" cy="1235075"/>
          </a:xfrm>
          <a:prstGeom prst="wedgeEllipseCallout">
            <a:avLst>
              <a:gd name="adj1" fmla="val 34991"/>
              <a:gd name="adj2" fmla="val 9074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move the </a:t>
            </a:r>
            <a:r>
              <a:rPr lang="en-US" sz="1200" i="1">
                <a:latin typeface="Verdana" pitchFamily="34" charset="0"/>
              </a:rPr>
              <a:t>nmiss</a:t>
            </a:r>
            <a:r>
              <a:rPr lang="en-US" sz="1200">
                <a:latin typeface="Verdana" pitchFamily="34" charset="0"/>
              </a:rPr>
              <a:t> variable to the list of variables.</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1AE8F02-2DBA-420C-A109-826730AE0A44}" type="slidenum">
              <a:rPr lang="en-US"/>
              <a:pPr/>
              <a:t>19</a:t>
            </a:fld>
            <a:endParaRPr lang="en-US"/>
          </a:p>
        </p:txBody>
      </p:sp>
      <p:pic>
        <p:nvPicPr>
          <p:cNvPr id="173063"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t="10832"/>
          <a:stretch>
            <a:fillRect/>
          </a:stretch>
        </p:blipFill>
        <p:spPr>
          <a:xfrm>
            <a:off x="1524000" y="1295400"/>
            <a:ext cx="6988175" cy="541020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73058" name="Rectangle 2"/>
          <p:cNvSpPr>
            <a:spLocks noGrp="1" noChangeArrowheads="1"/>
          </p:cNvSpPr>
          <p:nvPr>
            <p:ph type="title"/>
          </p:nvPr>
        </p:nvSpPr>
        <p:spPr/>
        <p:txBody>
          <a:bodyPr/>
          <a:lstStyle/>
          <a:p>
            <a:r>
              <a:rPr lang="en-US"/>
              <a:t>The frequency distribution</a:t>
            </a:r>
          </a:p>
        </p:txBody>
      </p:sp>
      <p:sp>
        <p:nvSpPr>
          <p:cNvPr id="173059" name="AutoShape 3"/>
          <p:cNvSpPr>
            <a:spLocks noChangeArrowheads="1"/>
          </p:cNvSpPr>
          <p:nvPr/>
        </p:nvSpPr>
        <p:spPr bwMode="auto">
          <a:xfrm>
            <a:off x="5105400" y="1905000"/>
            <a:ext cx="3733800" cy="3048000"/>
          </a:xfrm>
          <a:prstGeom prst="wedgeEllipseCallout">
            <a:avLst>
              <a:gd name="adj1" fmla="val -50384"/>
              <a:gd name="adj2" fmla="val 7458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SPSS produces a frequency distribution for the </a:t>
            </a:r>
            <a:r>
              <a:rPr lang="en-US" sz="1200" i="1">
                <a:latin typeface="Verdana" pitchFamily="34" charset="0"/>
              </a:rPr>
              <a:t>nmiss</a:t>
            </a:r>
            <a:r>
              <a:rPr lang="en-US" sz="1200">
                <a:latin typeface="Verdana" pitchFamily="34" charset="0"/>
              </a:rPr>
              <a:t> variable.</a:t>
            </a:r>
          </a:p>
          <a:p>
            <a:pPr algn="l">
              <a:lnSpc>
                <a:spcPct val="100000"/>
              </a:lnSpc>
            </a:pPr>
            <a:endParaRPr lang="en-US" sz="1200">
              <a:latin typeface="Verdana" pitchFamily="34" charset="0"/>
            </a:endParaRPr>
          </a:p>
          <a:p>
            <a:pPr algn="l">
              <a:lnSpc>
                <a:spcPct val="100000"/>
              </a:lnSpc>
            </a:pPr>
            <a:r>
              <a:rPr lang="en-US" sz="1200">
                <a:latin typeface="Verdana" pitchFamily="34" charset="0"/>
              </a:rPr>
              <a:t>170 cases had valid, non-missing values for all 5 variables.  85 cases had one missing value; 1 case had 2 missing values; and 14 cases had missing values for 4 variables.</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FF210CC-B390-4391-A90B-7A48E1BD4E35}" type="slidenum">
              <a:rPr lang="en-US"/>
              <a:pPr/>
              <a:t>2</a:t>
            </a:fld>
            <a:endParaRPr lang="en-US"/>
          </a:p>
        </p:txBody>
      </p:sp>
      <p:sp>
        <p:nvSpPr>
          <p:cNvPr id="152578" name="Rectangle 2"/>
          <p:cNvSpPr>
            <a:spLocks noGrp="1" noChangeArrowheads="1"/>
          </p:cNvSpPr>
          <p:nvPr>
            <p:ph type="title"/>
          </p:nvPr>
        </p:nvSpPr>
        <p:spPr/>
        <p:txBody>
          <a:bodyPr/>
          <a:lstStyle/>
          <a:p>
            <a:r>
              <a:rPr lang="en-US"/>
              <a:t>Missing data and data analysis</a:t>
            </a:r>
          </a:p>
        </p:txBody>
      </p:sp>
      <p:sp>
        <p:nvSpPr>
          <p:cNvPr id="152579" name="Rectangle 3"/>
          <p:cNvSpPr>
            <a:spLocks noGrp="1" noChangeArrowheads="1"/>
          </p:cNvSpPr>
          <p:nvPr>
            <p:ph type="body" idx="1"/>
          </p:nvPr>
        </p:nvSpPr>
        <p:spPr>
          <a:xfrm>
            <a:off x="1066800" y="1371600"/>
            <a:ext cx="7881938" cy="5334000"/>
          </a:xfrm>
        </p:spPr>
        <p:txBody>
          <a:bodyPr/>
          <a:lstStyle/>
          <a:p>
            <a:r>
              <a:rPr lang="en-US"/>
              <a:t>Missing data is a problem in multivariate data because a case will be excluded from the analysis if it is missing data for any variable included in the analysis.</a:t>
            </a:r>
          </a:p>
          <a:p>
            <a:endParaRPr lang="en-US" sz="1200"/>
          </a:p>
          <a:p>
            <a:r>
              <a:rPr lang="en-US"/>
              <a:t>If our sample is large, we may be able to allow cases to be excluded.</a:t>
            </a:r>
          </a:p>
          <a:p>
            <a:endParaRPr lang="en-US" sz="1200"/>
          </a:p>
          <a:p>
            <a:r>
              <a:rPr lang="en-US"/>
              <a:t>If our sample is small, we will try to use a substitution method so that we can retain enough cases to have sufficient power to detect effects.</a:t>
            </a:r>
          </a:p>
          <a:p>
            <a:endParaRPr lang="en-US" sz="1200"/>
          </a:p>
          <a:p>
            <a:r>
              <a:rPr lang="en-US"/>
              <a:t>In either case, we need to make certain that we understand the potential impact that missing data may have on our analysis.</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BE107DC-6309-40E1-B225-9B4B15B4669A}" type="slidenum">
              <a:rPr lang="en-US"/>
              <a:pPr/>
              <a:t>20</a:t>
            </a:fld>
            <a:endParaRPr lang="en-US"/>
          </a:p>
        </p:txBody>
      </p:sp>
      <p:pic>
        <p:nvPicPr>
          <p:cNvPr id="175110"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t="10832"/>
          <a:stretch>
            <a:fillRect/>
          </a:stretch>
        </p:blipFill>
        <p:spPr>
          <a:xfrm>
            <a:off x="1524000" y="1295400"/>
            <a:ext cx="6988175" cy="541020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75107" name="Rectangle 3"/>
          <p:cNvSpPr>
            <a:spLocks noGrp="1" noChangeArrowheads="1"/>
          </p:cNvSpPr>
          <p:nvPr>
            <p:ph type="title"/>
          </p:nvPr>
        </p:nvSpPr>
        <p:spPr/>
        <p:txBody>
          <a:bodyPr/>
          <a:lstStyle/>
          <a:p>
            <a:r>
              <a:rPr lang="en-US"/>
              <a:t>Answering the problem</a:t>
            </a:r>
          </a:p>
        </p:txBody>
      </p:sp>
      <p:sp>
        <p:nvSpPr>
          <p:cNvPr id="175108" name="AutoShape 4"/>
          <p:cNvSpPr>
            <a:spLocks noChangeArrowheads="1"/>
          </p:cNvSpPr>
          <p:nvPr/>
        </p:nvSpPr>
        <p:spPr bwMode="auto">
          <a:xfrm>
            <a:off x="5562600" y="2386013"/>
            <a:ext cx="3352800" cy="3657600"/>
          </a:xfrm>
          <a:prstGeom prst="wedgeEllipseCallout">
            <a:avLst>
              <a:gd name="adj1" fmla="val -65389"/>
              <a:gd name="adj2" fmla="val 4357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problem asked whether or not 14 cases had missing data for more than half the variables.  For a set of five variables, cases that had 3, 4, or 5 missing values would meet this requirement.</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number of cases with 3, 4, or 5 missing values is 14.</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answer to the problem is </a:t>
            </a:r>
            <a:r>
              <a:rPr lang="en-US" sz="1200" b="1">
                <a:latin typeface="Verdana" pitchFamily="34" charset="0"/>
              </a:rPr>
              <a:t>true</a:t>
            </a:r>
            <a:r>
              <a:rPr lang="en-US" sz="1200">
                <a:latin typeface="Verdana" pitchFamily="34" charset="0"/>
              </a:rPr>
              <a:t>.</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F70ECAF-CD0B-4FCF-B844-D1F972B00747}" type="slidenum">
              <a:rPr lang="en-US"/>
              <a:pPr/>
              <a:t>21</a:t>
            </a:fld>
            <a:endParaRPr lang="en-US"/>
          </a:p>
        </p:txBody>
      </p:sp>
      <p:sp>
        <p:nvSpPr>
          <p:cNvPr id="163842" name="Rectangle 2"/>
          <p:cNvSpPr>
            <a:spLocks noGrp="1" noChangeArrowheads="1"/>
          </p:cNvSpPr>
          <p:nvPr>
            <p:ph type="title"/>
          </p:nvPr>
        </p:nvSpPr>
        <p:spPr/>
        <p:txBody>
          <a:bodyPr/>
          <a:lstStyle/>
          <a:p>
            <a:r>
              <a:rPr lang="en-US"/>
              <a:t>Problem 3</a:t>
            </a:r>
          </a:p>
        </p:txBody>
      </p:sp>
      <p:sp>
        <p:nvSpPr>
          <p:cNvPr id="163843" name="Rectangle 3"/>
          <p:cNvSpPr>
            <a:spLocks noGrp="1" noChangeArrowheads="1"/>
          </p:cNvSpPr>
          <p:nvPr>
            <p:ph type="body" idx="1"/>
          </p:nvPr>
        </p:nvSpPr>
        <p:spPr>
          <a:xfrm>
            <a:off x="1371600" y="1371600"/>
            <a:ext cx="7577138" cy="5334000"/>
          </a:xfrm>
        </p:spPr>
        <p:txBody>
          <a:bodyPr/>
          <a:lstStyle/>
          <a:p>
            <a:pPr marL="4763" indent="6350">
              <a:buFont typeface="Wingdings" pitchFamily="2" charset="2"/>
              <a:buNone/>
            </a:pPr>
            <a:r>
              <a:rPr lang="en-US" sz="2000"/>
              <a:t>3.  Based on a missing data analysis for the variables "employment status," "number of hours worked in the past week," "self employment," "governmental employment," and "occupational prestige score" in the dataset GSS2000.sav, is the following statement true, false, or an incorrect application of a statistic?  Use 0.01 as the level of significance.</a:t>
            </a:r>
          </a:p>
          <a:p>
            <a:pPr marL="4763" indent="6350">
              <a:buFont typeface="Wingdings" pitchFamily="2" charset="2"/>
              <a:buNone/>
            </a:pPr>
            <a:endParaRPr lang="en-US" sz="1000"/>
          </a:p>
          <a:p>
            <a:pPr marL="4763" indent="6350">
              <a:buFont typeface="Wingdings" pitchFamily="2" charset="2"/>
              <a:buNone/>
            </a:pPr>
            <a:r>
              <a:rPr lang="en-US" sz="2000"/>
              <a:t>After excluding cases with missing data for more than half of the variables from the analysis if necessary, the presence of statistically significant correlations in the matrix of dichotomous missing/valid variables suggests that the missing data pattern may not be random.</a:t>
            </a:r>
          </a:p>
          <a:p>
            <a:pPr marL="4763" indent="6350">
              <a:buFont typeface="Wingdings" pitchFamily="2" charset="2"/>
              <a:buNone/>
            </a:pPr>
            <a:endParaRPr lang="en-US" sz="1000"/>
          </a:p>
          <a:p>
            <a:pPr marL="4763" indent="6350">
              <a:buFont typeface="Wingdings" pitchFamily="2" charset="2"/>
              <a:buNone/>
            </a:pPr>
            <a:r>
              <a:rPr lang="en-US" sz="2000"/>
              <a:t>   1.  True</a:t>
            </a:r>
          </a:p>
          <a:p>
            <a:pPr marL="4763" indent="6350">
              <a:buFont typeface="Wingdings" pitchFamily="2" charset="2"/>
              <a:buNone/>
            </a:pPr>
            <a:r>
              <a:rPr lang="en-US" sz="2000"/>
              <a:t>   2.  True with caution</a:t>
            </a:r>
          </a:p>
          <a:p>
            <a:pPr marL="4763" indent="6350">
              <a:buFont typeface="Wingdings" pitchFamily="2" charset="2"/>
              <a:buNone/>
            </a:pPr>
            <a:r>
              <a:rPr lang="en-US" sz="2000"/>
              <a:t>   3.  False</a:t>
            </a:r>
          </a:p>
          <a:p>
            <a:pPr marL="4763" indent="6350">
              <a:buFont typeface="Wingdings" pitchFamily="2" charset="2"/>
              <a:buNone/>
            </a:pPr>
            <a:r>
              <a:rPr lang="en-US" sz="2000"/>
              <a:t>   4.  Incorrect application of a statistic</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BD17DBE-E6EE-4553-A5E6-06A9E6CEA609}" type="slidenum">
              <a:rPr lang="en-US"/>
              <a:pPr/>
              <a:t>22</a:t>
            </a:fld>
            <a:endParaRPr lang="en-US"/>
          </a:p>
        </p:txBody>
      </p:sp>
      <p:pic>
        <p:nvPicPr>
          <p:cNvPr id="161796"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33600" y="1524000"/>
            <a:ext cx="6916738" cy="50879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61794" name="Rectangle 2"/>
          <p:cNvSpPr>
            <a:spLocks noGrp="1" noChangeArrowheads="1"/>
          </p:cNvSpPr>
          <p:nvPr>
            <p:ph type="title"/>
          </p:nvPr>
        </p:nvSpPr>
        <p:spPr/>
        <p:txBody>
          <a:bodyPr/>
          <a:lstStyle/>
          <a:p>
            <a:r>
              <a:rPr lang="en-US"/>
              <a:t>Compute valid/missing dichotomous variables</a:t>
            </a:r>
          </a:p>
        </p:txBody>
      </p:sp>
      <p:sp>
        <p:nvSpPr>
          <p:cNvPr id="161795" name="AutoShape 3"/>
          <p:cNvSpPr>
            <a:spLocks noChangeArrowheads="1"/>
          </p:cNvSpPr>
          <p:nvPr/>
        </p:nvSpPr>
        <p:spPr bwMode="auto">
          <a:xfrm>
            <a:off x="228600" y="1981200"/>
            <a:ext cx="3352800" cy="3124200"/>
          </a:xfrm>
          <a:prstGeom prst="wedgeEllipseCallout">
            <a:avLst>
              <a:gd name="adj1" fmla="val -13259"/>
              <a:gd name="adj2" fmla="val -3861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evaluate the pattern of missing data, we need to compute dichotomous valid/missing variables for each of the five variables included in the analysis.</a:t>
            </a:r>
          </a:p>
          <a:p>
            <a:pPr algn="l">
              <a:lnSpc>
                <a:spcPct val="100000"/>
              </a:lnSpc>
            </a:pPr>
            <a:endParaRPr lang="en-US" sz="1200">
              <a:latin typeface="Verdana" pitchFamily="34" charset="0"/>
            </a:endParaRPr>
          </a:p>
          <a:p>
            <a:pPr algn="l">
              <a:lnSpc>
                <a:spcPct val="100000"/>
              </a:lnSpc>
            </a:pPr>
            <a:r>
              <a:rPr lang="en-US" sz="1200">
                <a:latin typeface="Verdana" pitchFamily="34" charset="0"/>
              </a:rPr>
              <a:t>We will compute the new variable using the Recode command.</a:t>
            </a:r>
          </a:p>
        </p:txBody>
      </p:sp>
      <p:sp>
        <p:nvSpPr>
          <p:cNvPr id="161798" name="AutoShape 6"/>
          <p:cNvSpPr>
            <a:spLocks noChangeArrowheads="1"/>
          </p:cNvSpPr>
          <p:nvPr/>
        </p:nvSpPr>
        <p:spPr bwMode="auto">
          <a:xfrm>
            <a:off x="6400800" y="3352800"/>
            <a:ext cx="2514600" cy="2133600"/>
          </a:xfrm>
          <a:prstGeom prst="wedgeEllipseCallout">
            <a:avLst>
              <a:gd name="adj1" fmla="val -37500"/>
              <a:gd name="adj2" fmla="val -6376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create the new variable, select the </a:t>
            </a:r>
            <a:r>
              <a:rPr lang="en-US" sz="1200" i="1">
                <a:latin typeface="Verdana" pitchFamily="34" charset="0"/>
              </a:rPr>
              <a:t>Recode | Into Different Variables…</a:t>
            </a:r>
          </a:p>
          <a:p>
            <a:pPr algn="l">
              <a:lnSpc>
                <a:spcPct val="100000"/>
              </a:lnSpc>
            </a:pPr>
            <a:r>
              <a:rPr lang="en-US" sz="1200">
                <a:latin typeface="Verdana" pitchFamily="34" charset="0"/>
              </a:rPr>
              <a:t>from the </a:t>
            </a:r>
            <a:r>
              <a:rPr lang="en-US" sz="1200" i="1">
                <a:latin typeface="Verdana" pitchFamily="34" charset="0"/>
              </a:rPr>
              <a:t>Transform</a:t>
            </a:r>
            <a:r>
              <a:rPr lang="en-US" sz="1200">
                <a:latin typeface="Verdana" pitchFamily="34" charset="0"/>
              </a:rPr>
              <a:t> menu.</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F5DE782-917E-4E17-8C62-380434CE5A77}" type="slidenum">
              <a:rPr lang="en-US"/>
              <a:pPr/>
              <a:t>23</a:t>
            </a:fld>
            <a:endParaRPr lang="en-US"/>
          </a:p>
        </p:txBody>
      </p:sp>
      <p:pic>
        <p:nvPicPr>
          <p:cNvPr id="176141" name="Picture 13"/>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676400" y="1828800"/>
            <a:ext cx="6162675" cy="30924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76130" name="Rectangle 2"/>
          <p:cNvSpPr>
            <a:spLocks noGrp="1" noChangeArrowheads="1"/>
          </p:cNvSpPr>
          <p:nvPr>
            <p:ph type="title"/>
          </p:nvPr>
        </p:nvSpPr>
        <p:spPr/>
        <p:txBody>
          <a:bodyPr/>
          <a:lstStyle/>
          <a:p>
            <a:r>
              <a:rPr lang="en-US"/>
              <a:t>Enter specifications for new variable</a:t>
            </a:r>
          </a:p>
        </p:txBody>
      </p:sp>
      <p:sp>
        <p:nvSpPr>
          <p:cNvPr id="176135" name="AutoShape 7"/>
          <p:cNvSpPr>
            <a:spLocks noChangeArrowheads="1"/>
          </p:cNvSpPr>
          <p:nvPr/>
        </p:nvSpPr>
        <p:spPr bwMode="auto">
          <a:xfrm>
            <a:off x="609600" y="3200400"/>
            <a:ext cx="3352800" cy="1371600"/>
          </a:xfrm>
          <a:prstGeom prst="wedgeEllipseCallout">
            <a:avLst>
              <a:gd name="adj1" fmla="val 47870"/>
              <a:gd name="adj2" fmla="val -10787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move the first variable in the analysis, </a:t>
            </a:r>
            <a:r>
              <a:rPr lang="en-US" sz="1200" i="1">
                <a:latin typeface="Verdana" pitchFamily="34" charset="0"/>
              </a:rPr>
              <a:t>wrkstat</a:t>
            </a:r>
            <a:r>
              <a:rPr lang="en-US" sz="1200">
                <a:latin typeface="Verdana" pitchFamily="34" charset="0"/>
              </a:rPr>
              <a:t>, into the </a:t>
            </a:r>
            <a:r>
              <a:rPr lang="en-US" sz="1200" i="1">
                <a:latin typeface="Verdana" pitchFamily="34" charset="0"/>
              </a:rPr>
              <a:t>Numeric Variable -&gt; Output Variable</a:t>
            </a:r>
            <a:r>
              <a:rPr lang="en-US" sz="1200">
                <a:latin typeface="Verdana" pitchFamily="34" charset="0"/>
              </a:rPr>
              <a:t> text box.</a:t>
            </a:r>
          </a:p>
        </p:txBody>
      </p:sp>
      <p:sp>
        <p:nvSpPr>
          <p:cNvPr id="176136" name="AutoShape 8"/>
          <p:cNvSpPr>
            <a:spLocks noChangeArrowheads="1"/>
          </p:cNvSpPr>
          <p:nvPr/>
        </p:nvSpPr>
        <p:spPr bwMode="auto">
          <a:xfrm>
            <a:off x="4038600" y="3581400"/>
            <a:ext cx="4876800" cy="2590800"/>
          </a:xfrm>
          <a:prstGeom prst="wedgeEllipseCallout">
            <a:avLst>
              <a:gd name="adj1" fmla="val -4296"/>
              <a:gd name="adj2" fmla="val -7831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type the name for the new variable into the Name text box.  My convention is to add an underscore character to the end of the variable name.  </a:t>
            </a:r>
          </a:p>
          <a:p>
            <a:pPr algn="l">
              <a:lnSpc>
                <a:spcPct val="100000"/>
              </a:lnSpc>
            </a:pPr>
            <a:endParaRPr lang="en-US" sz="1200">
              <a:latin typeface="Verdana" pitchFamily="34" charset="0"/>
            </a:endParaRPr>
          </a:p>
          <a:p>
            <a:pPr algn="l">
              <a:lnSpc>
                <a:spcPct val="100000"/>
              </a:lnSpc>
            </a:pPr>
            <a:r>
              <a:rPr lang="en-US" sz="1200">
                <a:latin typeface="Verdana" pitchFamily="34" charset="0"/>
              </a:rPr>
              <a:t>If this would make the variable more than 8 characters long, delete characters from the end of the original variable name.</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5A9C908F-AE00-4AC7-9149-45C4474C7C57}" type="slidenum">
              <a:rPr lang="en-US"/>
              <a:pPr/>
              <a:t>24</a:t>
            </a:fld>
            <a:endParaRPr lang="en-US"/>
          </a:p>
        </p:txBody>
      </p:sp>
      <p:pic>
        <p:nvPicPr>
          <p:cNvPr id="191490"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066800" y="1905000"/>
            <a:ext cx="6162675" cy="30924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91491" name="Rectangle 3"/>
          <p:cNvSpPr>
            <a:spLocks noGrp="1" noChangeArrowheads="1"/>
          </p:cNvSpPr>
          <p:nvPr>
            <p:ph type="title"/>
          </p:nvPr>
        </p:nvSpPr>
        <p:spPr/>
        <p:txBody>
          <a:bodyPr/>
          <a:lstStyle/>
          <a:p>
            <a:r>
              <a:rPr lang="en-US"/>
              <a:t>Enter specifications for new variable</a:t>
            </a:r>
          </a:p>
        </p:txBody>
      </p:sp>
      <p:sp>
        <p:nvSpPr>
          <p:cNvPr id="191492" name="AutoShape 4"/>
          <p:cNvSpPr>
            <a:spLocks noChangeArrowheads="1"/>
          </p:cNvSpPr>
          <p:nvPr/>
        </p:nvSpPr>
        <p:spPr bwMode="auto">
          <a:xfrm>
            <a:off x="2057400" y="3505200"/>
            <a:ext cx="3581400" cy="2133600"/>
          </a:xfrm>
          <a:prstGeom prst="wedgeEllipseCallout">
            <a:avLst>
              <a:gd name="adj1" fmla="val 45259"/>
              <a:gd name="adj2" fmla="val -5364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Next</a:t>
            </a:r>
            <a:r>
              <a:rPr lang="en-US" sz="1200">
                <a:latin typeface="Verdana" pitchFamily="34" charset="0"/>
              </a:rPr>
              <a:t>, type the label for the new variable into the Label text box.  My convention is to add the phrase (</a:t>
            </a:r>
            <a:r>
              <a:rPr lang="en-US" sz="1200" i="1">
                <a:latin typeface="Verdana" pitchFamily="34" charset="0"/>
              </a:rPr>
              <a:t>Valid/Missing)</a:t>
            </a:r>
            <a:r>
              <a:rPr lang="en-US" sz="1200">
                <a:latin typeface="Verdana" pitchFamily="34" charset="0"/>
              </a:rPr>
              <a:t> to the end of the variable label for the original variable.</a:t>
            </a:r>
          </a:p>
        </p:txBody>
      </p:sp>
      <p:sp>
        <p:nvSpPr>
          <p:cNvPr id="191495" name="AutoShape 7"/>
          <p:cNvSpPr>
            <a:spLocks noChangeArrowheads="1"/>
          </p:cNvSpPr>
          <p:nvPr/>
        </p:nvSpPr>
        <p:spPr bwMode="auto">
          <a:xfrm>
            <a:off x="6629400" y="3352800"/>
            <a:ext cx="2362200" cy="2438400"/>
          </a:xfrm>
          <a:prstGeom prst="wedgeEllipseCallout">
            <a:avLst>
              <a:gd name="adj1" fmla="val -36894"/>
              <a:gd name="adj2" fmla="val -6816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Finally</a:t>
            </a:r>
            <a:r>
              <a:rPr lang="en-US" sz="1200">
                <a:latin typeface="Verdana" pitchFamily="34" charset="0"/>
              </a:rPr>
              <a:t>, click on the Change button to add the name of the dichotomous variable to the </a:t>
            </a:r>
            <a:r>
              <a:rPr lang="en-US" sz="1200" i="1"/>
              <a:t>Numeric Variable -&gt; Output Variable</a:t>
            </a:r>
            <a:r>
              <a:rPr lang="en-US" sz="1200"/>
              <a:t> text box.</a:t>
            </a:r>
          </a:p>
          <a:p>
            <a:pPr algn="l">
              <a:lnSpc>
                <a:spcPct val="100000"/>
              </a:lnSpc>
            </a:pPr>
            <a:endParaRPr lang="en-US" sz="1200">
              <a:latin typeface="Verdana" pitchFamily="34" charset="0"/>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6356BAB-F9CD-4E58-B1A3-43C9053FD963}" type="slidenum">
              <a:rPr lang="en-US"/>
              <a:pPr/>
              <a:t>25</a:t>
            </a:fld>
            <a:endParaRPr lang="en-US"/>
          </a:p>
        </p:txBody>
      </p:sp>
      <p:pic>
        <p:nvPicPr>
          <p:cNvPr id="177156"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752600" y="1981200"/>
            <a:ext cx="6162675" cy="30924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77154" name="Rectangle 2"/>
          <p:cNvSpPr>
            <a:spLocks noGrp="1" noChangeArrowheads="1"/>
          </p:cNvSpPr>
          <p:nvPr>
            <p:ph type="title"/>
          </p:nvPr>
        </p:nvSpPr>
        <p:spPr/>
        <p:txBody>
          <a:bodyPr/>
          <a:lstStyle/>
          <a:p>
            <a:r>
              <a:rPr lang="en-US"/>
              <a:t>Enter specifications for new variable</a:t>
            </a:r>
          </a:p>
        </p:txBody>
      </p:sp>
      <p:sp>
        <p:nvSpPr>
          <p:cNvPr id="177155" name="AutoShape 3"/>
          <p:cNvSpPr>
            <a:spLocks noChangeArrowheads="1"/>
          </p:cNvSpPr>
          <p:nvPr/>
        </p:nvSpPr>
        <p:spPr bwMode="auto">
          <a:xfrm>
            <a:off x="5181600" y="4572000"/>
            <a:ext cx="3581400" cy="1600200"/>
          </a:xfrm>
          <a:prstGeom prst="wedgeEllipseCallout">
            <a:avLst>
              <a:gd name="adj1" fmla="val -45745"/>
              <a:gd name="adj2" fmla="val -5922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specify the values for the new variable, click on the </a:t>
            </a:r>
            <a:r>
              <a:rPr lang="en-US" sz="1200" i="1">
                <a:latin typeface="Verdana" pitchFamily="34" charset="0"/>
              </a:rPr>
              <a:t>Old and New Values…</a:t>
            </a:r>
            <a:r>
              <a:rPr lang="en-US" sz="1200">
                <a:latin typeface="Verdana" pitchFamily="34" charset="0"/>
              </a:rPr>
              <a:t> button.</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2B6B53E-6374-4B00-8629-9AC29E5373E1}" type="slidenum">
              <a:rPr lang="en-US"/>
              <a:pPr/>
              <a:t>26</a:t>
            </a:fld>
            <a:endParaRPr lang="en-US"/>
          </a:p>
        </p:txBody>
      </p:sp>
      <p:pic>
        <p:nvPicPr>
          <p:cNvPr id="178185" name="Picture 9"/>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819400" y="3124200"/>
            <a:ext cx="5618163" cy="321151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78178" name="Rectangle 2"/>
          <p:cNvSpPr>
            <a:spLocks noGrp="1" noChangeArrowheads="1"/>
          </p:cNvSpPr>
          <p:nvPr>
            <p:ph type="title"/>
          </p:nvPr>
        </p:nvSpPr>
        <p:spPr/>
        <p:txBody>
          <a:bodyPr/>
          <a:lstStyle/>
          <a:p>
            <a:r>
              <a:rPr lang="en-US"/>
              <a:t>Change the value for missing data</a:t>
            </a:r>
          </a:p>
        </p:txBody>
      </p:sp>
      <p:sp>
        <p:nvSpPr>
          <p:cNvPr id="178179" name="AutoShape 3"/>
          <p:cNvSpPr>
            <a:spLocks noChangeArrowheads="1"/>
          </p:cNvSpPr>
          <p:nvPr/>
        </p:nvSpPr>
        <p:spPr bwMode="auto">
          <a:xfrm>
            <a:off x="2438400" y="1371600"/>
            <a:ext cx="4724400" cy="1295400"/>
          </a:xfrm>
          <a:prstGeom prst="wedgeEllipseCallout">
            <a:avLst>
              <a:gd name="adj1" fmla="val -20463"/>
              <a:gd name="adj2" fmla="val -1715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dichotomous variable should be coded 1 if the variable has a valid value, 0 if the variable has a missing value. </a:t>
            </a:r>
          </a:p>
        </p:txBody>
      </p:sp>
      <p:sp>
        <p:nvSpPr>
          <p:cNvPr id="178182" name="AutoShape 6"/>
          <p:cNvSpPr>
            <a:spLocks noChangeArrowheads="1"/>
          </p:cNvSpPr>
          <p:nvPr/>
        </p:nvSpPr>
        <p:spPr bwMode="auto">
          <a:xfrm>
            <a:off x="990600" y="2514600"/>
            <a:ext cx="1905000" cy="1752600"/>
          </a:xfrm>
          <a:prstGeom prst="wedgeEllipseCallout">
            <a:avLst>
              <a:gd name="adj1" fmla="val 58833"/>
              <a:gd name="adj2" fmla="val 4719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mark the </a:t>
            </a:r>
            <a:r>
              <a:rPr lang="en-US" sz="1200" i="1">
                <a:latin typeface="Verdana" pitchFamily="34" charset="0"/>
              </a:rPr>
              <a:t>System- or user-missing</a:t>
            </a:r>
            <a:r>
              <a:rPr lang="en-US" sz="1200">
                <a:latin typeface="Verdana" pitchFamily="34" charset="0"/>
              </a:rPr>
              <a:t> option button.</a:t>
            </a:r>
          </a:p>
        </p:txBody>
      </p:sp>
      <p:sp>
        <p:nvSpPr>
          <p:cNvPr id="178183" name="AutoShape 7"/>
          <p:cNvSpPr>
            <a:spLocks noChangeArrowheads="1"/>
          </p:cNvSpPr>
          <p:nvPr/>
        </p:nvSpPr>
        <p:spPr bwMode="auto">
          <a:xfrm>
            <a:off x="6629400" y="2438400"/>
            <a:ext cx="2362200" cy="1066800"/>
          </a:xfrm>
          <a:prstGeom prst="wedgeEllipseCallout">
            <a:avLst>
              <a:gd name="adj1" fmla="val -54167"/>
              <a:gd name="adj2" fmla="val 8184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type 0 in the Value text box.</a:t>
            </a:r>
          </a:p>
        </p:txBody>
      </p:sp>
      <p:sp>
        <p:nvSpPr>
          <p:cNvPr id="178186" name="AutoShape 10"/>
          <p:cNvSpPr>
            <a:spLocks noChangeArrowheads="1"/>
          </p:cNvSpPr>
          <p:nvPr/>
        </p:nvSpPr>
        <p:spPr bwMode="auto">
          <a:xfrm>
            <a:off x="4953000" y="5334000"/>
            <a:ext cx="3581400" cy="1295400"/>
          </a:xfrm>
          <a:prstGeom prst="wedgeEllipseCallout">
            <a:avLst>
              <a:gd name="adj1" fmla="val -16889"/>
              <a:gd name="adj2" fmla="val -10661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Third</a:t>
            </a:r>
            <a:r>
              <a:rPr lang="en-US" sz="1200">
                <a:latin typeface="Verdana" pitchFamily="34" charset="0"/>
              </a:rPr>
              <a:t>, click on the </a:t>
            </a:r>
            <a:r>
              <a:rPr lang="en-US" sz="1200" i="1">
                <a:latin typeface="Verdana" pitchFamily="34" charset="0"/>
              </a:rPr>
              <a:t>Add</a:t>
            </a:r>
            <a:r>
              <a:rPr lang="en-US" sz="1200">
                <a:latin typeface="Verdana" pitchFamily="34" charset="0"/>
              </a:rPr>
              <a:t> button to include this change in the list of </a:t>
            </a:r>
            <a:r>
              <a:rPr lang="en-US" sz="1200" i="1">
                <a:latin typeface="Verdana" pitchFamily="34" charset="0"/>
              </a:rPr>
              <a:t>Old-&gt;New</a:t>
            </a:r>
            <a:r>
              <a:rPr lang="en-US" sz="1200">
                <a:latin typeface="Verdana" pitchFamily="34" charset="0"/>
              </a:rPr>
              <a:t> list box.</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0AD9194-B4BB-4116-A457-FBBAE2AA94B2}" type="slidenum">
              <a:rPr lang="en-US"/>
              <a:pPr/>
              <a:t>27</a:t>
            </a:fld>
            <a:endParaRPr lang="en-US"/>
          </a:p>
        </p:txBody>
      </p:sp>
      <p:pic>
        <p:nvPicPr>
          <p:cNvPr id="179204"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667000" y="2514600"/>
            <a:ext cx="5618163" cy="321151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79202" name="Rectangle 2"/>
          <p:cNvSpPr>
            <a:spLocks noGrp="1" noChangeArrowheads="1"/>
          </p:cNvSpPr>
          <p:nvPr>
            <p:ph type="title"/>
          </p:nvPr>
        </p:nvSpPr>
        <p:spPr/>
        <p:txBody>
          <a:bodyPr/>
          <a:lstStyle/>
          <a:p>
            <a:r>
              <a:rPr lang="en-US"/>
              <a:t>Change the value for valid data</a:t>
            </a:r>
          </a:p>
        </p:txBody>
      </p:sp>
      <p:sp>
        <p:nvSpPr>
          <p:cNvPr id="179206" name="AutoShape 6"/>
          <p:cNvSpPr>
            <a:spLocks noChangeArrowheads="1"/>
          </p:cNvSpPr>
          <p:nvPr/>
        </p:nvSpPr>
        <p:spPr bwMode="auto">
          <a:xfrm>
            <a:off x="762000" y="2057400"/>
            <a:ext cx="1905000" cy="1752600"/>
          </a:xfrm>
          <a:prstGeom prst="wedgeEllipseCallout">
            <a:avLst>
              <a:gd name="adj1" fmla="val 60667"/>
              <a:gd name="adj2" fmla="val 12952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mark the </a:t>
            </a:r>
            <a:r>
              <a:rPr lang="en-US" sz="1200" i="1">
                <a:latin typeface="Verdana" pitchFamily="34" charset="0"/>
              </a:rPr>
              <a:t>All other values</a:t>
            </a:r>
            <a:r>
              <a:rPr lang="en-US" sz="1200">
                <a:latin typeface="Verdana" pitchFamily="34" charset="0"/>
              </a:rPr>
              <a:t> option button.</a:t>
            </a:r>
          </a:p>
        </p:txBody>
      </p:sp>
      <p:sp>
        <p:nvSpPr>
          <p:cNvPr id="179207" name="AutoShape 7"/>
          <p:cNvSpPr>
            <a:spLocks noChangeArrowheads="1"/>
          </p:cNvSpPr>
          <p:nvPr/>
        </p:nvSpPr>
        <p:spPr bwMode="auto">
          <a:xfrm>
            <a:off x="6477000" y="1676400"/>
            <a:ext cx="2362200" cy="1066800"/>
          </a:xfrm>
          <a:prstGeom prst="wedgeEllipseCallout">
            <a:avLst>
              <a:gd name="adj1" fmla="val -56653"/>
              <a:gd name="adj2" fmla="val 883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type 1 in the Value text box.</a:t>
            </a:r>
          </a:p>
        </p:txBody>
      </p:sp>
      <p:sp>
        <p:nvSpPr>
          <p:cNvPr id="179208" name="AutoShape 8"/>
          <p:cNvSpPr>
            <a:spLocks noChangeArrowheads="1"/>
          </p:cNvSpPr>
          <p:nvPr/>
        </p:nvSpPr>
        <p:spPr bwMode="auto">
          <a:xfrm>
            <a:off x="4953000" y="5181600"/>
            <a:ext cx="3581400" cy="1295400"/>
          </a:xfrm>
          <a:prstGeom prst="wedgeEllipseCallout">
            <a:avLst>
              <a:gd name="adj1" fmla="val -21764"/>
              <a:gd name="adj2" fmla="val -14473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Third</a:t>
            </a:r>
            <a:r>
              <a:rPr lang="en-US" sz="1200">
                <a:latin typeface="Verdana" pitchFamily="34" charset="0"/>
              </a:rPr>
              <a:t>, click on the </a:t>
            </a:r>
            <a:r>
              <a:rPr lang="en-US" sz="1200" i="1">
                <a:latin typeface="Verdana" pitchFamily="34" charset="0"/>
              </a:rPr>
              <a:t>Add</a:t>
            </a:r>
            <a:r>
              <a:rPr lang="en-US" sz="1200">
                <a:latin typeface="Verdana" pitchFamily="34" charset="0"/>
              </a:rPr>
              <a:t> button to include this change in the list of </a:t>
            </a:r>
            <a:r>
              <a:rPr lang="en-US" sz="1200" i="1">
                <a:latin typeface="Verdana" pitchFamily="34" charset="0"/>
              </a:rPr>
              <a:t>Old-&gt;New</a:t>
            </a:r>
            <a:r>
              <a:rPr lang="en-US" sz="1200">
                <a:latin typeface="Verdana" pitchFamily="34" charset="0"/>
              </a:rPr>
              <a:t> list box.</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2C6CA3D-848C-4A8E-B2C3-CF47226D46C4}" type="slidenum">
              <a:rPr lang="en-US"/>
              <a:pPr/>
              <a:t>28</a:t>
            </a:fld>
            <a:endParaRPr lang="en-US"/>
          </a:p>
        </p:txBody>
      </p:sp>
      <p:pic>
        <p:nvPicPr>
          <p:cNvPr id="180228"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86000" y="1676400"/>
            <a:ext cx="5618163" cy="321151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80226" name="Rectangle 2"/>
          <p:cNvSpPr>
            <a:spLocks noGrp="1" noChangeArrowheads="1"/>
          </p:cNvSpPr>
          <p:nvPr>
            <p:ph type="title"/>
          </p:nvPr>
        </p:nvSpPr>
        <p:spPr/>
        <p:txBody>
          <a:bodyPr/>
          <a:lstStyle/>
          <a:p>
            <a:r>
              <a:rPr lang="en-US"/>
              <a:t>Complete the value specifications</a:t>
            </a:r>
          </a:p>
        </p:txBody>
      </p:sp>
      <p:sp>
        <p:nvSpPr>
          <p:cNvPr id="180227" name="AutoShape 3"/>
          <p:cNvSpPr>
            <a:spLocks noChangeArrowheads="1"/>
          </p:cNvSpPr>
          <p:nvPr/>
        </p:nvSpPr>
        <p:spPr bwMode="auto">
          <a:xfrm>
            <a:off x="5486400" y="4724400"/>
            <a:ext cx="3352800" cy="1828800"/>
          </a:xfrm>
          <a:prstGeom prst="wedgeEllipseCallout">
            <a:avLst>
              <a:gd name="adj1" fmla="val -43986"/>
              <a:gd name="adj2" fmla="val -5364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Having entered the values for recoding the variable into dichotomous values, we click on the </a:t>
            </a:r>
            <a:r>
              <a:rPr lang="en-US" sz="1200" i="1">
                <a:latin typeface="Verdana" pitchFamily="34" charset="0"/>
              </a:rPr>
              <a:t>Continue</a:t>
            </a:r>
            <a:r>
              <a:rPr lang="en-US" sz="1200">
                <a:latin typeface="Verdana" pitchFamily="34" charset="0"/>
              </a:rPr>
              <a:t> button to complete this dialog box.</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4A113A7-F88A-48A9-B451-FEDB6ED2227B}" type="slidenum">
              <a:rPr lang="en-US"/>
              <a:pPr/>
              <a:t>29</a:t>
            </a:fld>
            <a:endParaRPr lang="en-US"/>
          </a:p>
        </p:txBody>
      </p:sp>
      <p:pic>
        <p:nvPicPr>
          <p:cNvPr id="181252"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05000" y="1676400"/>
            <a:ext cx="6162675" cy="30924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81250" name="Rectangle 2"/>
          <p:cNvSpPr>
            <a:spLocks noGrp="1" noChangeArrowheads="1"/>
          </p:cNvSpPr>
          <p:nvPr>
            <p:ph type="title"/>
          </p:nvPr>
        </p:nvSpPr>
        <p:spPr/>
        <p:txBody>
          <a:bodyPr/>
          <a:lstStyle/>
          <a:p>
            <a:r>
              <a:rPr lang="en-US"/>
              <a:t>Complete the recode specifications</a:t>
            </a:r>
          </a:p>
        </p:txBody>
      </p:sp>
      <p:sp>
        <p:nvSpPr>
          <p:cNvPr id="181255" name="AutoShape 7"/>
          <p:cNvSpPr>
            <a:spLocks noChangeArrowheads="1"/>
          </p:cNvSpPr>
          <p:nvPr/>
        </p:nvSpPr>
        <p:spPr bwMode="auto">
          <a:xfrm>
            <a:off x="4038600" y="4724400"/>
            <a:ext cx="4648200" cy="1828800"/>
          </a:xfrm>
          <a:prstGeom prst="wedgeEllipseCallout">
            <a:avLst>
              <a:gd name="adj1" fmla="val -39958"/>
              <a:gd name="adj2" fmla="val -6258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Having entered specifications for the new variable and the values for recoding the variable into dichotomous values, we click on the </a:t>
            </a:r>
            <a:r>
              <a:rPr lang="en-US" sz="1200" i="1">
                <a:latin typeface="Verdana" pitchFamily="34" charset="0"/>
              </a:rPr>
              <a:t>OK</a:t>
            </a:r>
            <a:r>
              <a:rPr lang="en-US" sz="1200">
                <a:latin typeface="Verdana" pitchFamily="34" charset="0"/>
              </a:rPr>
              <a:t> button to produce the new variable.</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41519EB-AD05-4B77-A388-C3CB83CC7331}" type="slidenum">
              <a:rPr lang="en-US"/>
              <a:pPr/>
              <a:t>3</a:t>
            </a:fld>
            <a:endParaRPr lang="en-US"/>
          </a:p>
        </p:txBody>
      </p:sp>
      <p:sp>
        <p:nvSpPr>
          <p:cNvPr id="154626" name="Rectangle 2"/>
          <p:cNvSpPr>
            <a:spLocks noGrp="1" noChangeArrowheads="1"/>
          </p:cNvSpPr>
          <p:nvPr>
            <p:ph type="title"/>
          </p:nvPr>
        </p:nvSpPr>
        <p:spPr/>
        <p:txBody>
          <a:bodyPr/>
          <a:lstStyle/>
          <a:p>
            <a:r>
              <a:rPr lang="en-US"/>
              <a:t>Tools for evaluating missing data</a:t>
            </a:r>
          </a:p>
        </p:txBody>
      </p:sp>
      <p:sp>
        <p:nvSpPr>
          <p:cNvPr id="154627" name="Rectangle 3"/>
          <p:cNvSpPr>
            <a:spLocks noGrp="1" noChangeArrowheads="1"/>
          </p:cNvSpPr>
          <p:nvPr>
            <p:ph type="body" idx="1"/>
          </p:nvPr>
        </p:nvSpPr>
        <p:spPr/>
        <p:txBody>
          <a:bodyPr/>
          <a:lstStyle/>
          <a:p>
            <a:r>
              <a:rPr lang="en-US"/>
              <a:t>SPSS has a specific package for evaluating missing data, but it is included under the UT license.</a:t>
            </a:r>
          </a:p>
          <a:p>
            <a:endParaRPr lang="en-US"/>
          </a:p>
          <a:p>
            <a:r>
              <a:rPr lang="en-US"/>
              <a:t>In place of this package, we will first examine missing data using SPSS statistics and procedures.</a:t>
            </a:r>
          </a:p>
          <a:p>
            <a:endParaRPr lang="en-US"/>
          </a:p>
          <a:p>
            <a:r>
              <a:rPr lang="en-US"/>
              <a:t>After studying the standard SPSS procedures that we can use to examine missing data, we will use an SPSS script that will produce the output needed for missing data analysis without requiring us to issue all of the SPSS commands individually.</a:t>
            </a:r>
          </a:p>
          <a:p>
            <a:endParaRPr lang="en-US"/>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25908DD-19DA-4E56-A0E4-1933774A7776}" type="slidenum">
              <a:rPr lang="en-US"/>
              <a:pPr/>
              <a:t>30</a:t>
            </a:fld>
            <a:endParaRPr lang="en-US"/>
          </a:p>
        </p:txBody>
      </p:sp>
      <p:pic>
        <p:nvPicPr>
          <p:cNvPr id="182276"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16738" cy="50879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82274" name="Rectangle 2"/>
          <p:cNvSpPr>
            <a:spLocks noGrp="1" noChangeArrowheads="1"/>
          </p:cNvSpPr>
          <p:nvPr>
            <p:ph type="title"/>
          </p:nvPr>
        </p:nvSpPr>
        <p:spPr/>
        <p:txBody>
          <a:bodyPr/>
          <a:lstStyle/>
          <a:p>
            <a:r>
              <a:rPr lang="en-US"/>
              <a:t>The dichotomous variable</a:t>
            </a:r>
          </a:p>
        </p:txBody>
      </p:sp>
      <p:sp>
        <p:nvSpPr>
          <p:cNvPr id="182278" name="AutoShape 6"/>
          <p:cNvSpPr>
            <a:spLocks noChangeArrowheads="1"/>
          </p:cNvSpPr>
          <p:nvPr/>
        </p:nvSpPr>
        <p:spPr bwMode="auto">
          <a:xfrm>
            <a:off x="1752600" y="2438400"/>
            <a:ext cx="4876800" cy="1828800"/>
          </a:xfrm>
          <a:prstGeom prst="wedgeEllipseCallout">
            <a:avLst>
              <a:gd name="adj1" fmla="val 7065"/>
              <a:gd name="adj2" fmla="val -2482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procedure for creating a dichotomous valid/missing variable is repeated for the four other variables in the analysis: hrs1, wrkslf, wrkgovt, and prestg80.</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09198A4-A072-436F-94CF-FBCBFA1EDD48}" type="slidenum">
              <a:rPr lang="en-US"/>
              <a:pPr/>
              <a:t>31</a:t>
            </a:fld>
            <a:endParaRPr lang="en-US"/>
          </a:p>
        </p:txBody>
      </p:sp>
      <p:pic>
        <p:nvPicPr>
          <p:cNvPr id="185352"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51063" y="1524000"/>
            <a:ext cx="6916737" cy="50879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85346" name="Rectangle 2"/>
          <p:cNvSpPr>
            <a:spLocks noGrp="1" noChangeArrowheads="1"/>
          </p:cNvSpPr>
          <p:nvPr>
            <p:ph type="title"/>
          </p:nvPr>
        </p:nvSpPr>
        <p:spPr>
          <a:xfrm>
            <a:off x="1143000" y="304800"/>
            <a:ext cx="7848600" cy="914400"/>
          </a:xfrm>
        </p:spPr>
        <p:txBody>
          <a:bodyPr/>
          <a:lstStyle/>
          <a:p>
            <a:r>
              <a:rPr lang="en-US"/>
              <a:t>Filtering cases with excessive missing variables</a:t>
            </a:r>
          </a:p>
        </p:txBody>
      </p:sp>
      <p:sp>
        <p:nvSpPr>
          <p:cNvPr id="185347" name="AutoShape 3"/>
          <p:cNvSpPr>
            <a:spLocks noChangeArrowheads="1"/>
          </p:cNvSpPr>
          <p:nvPr/>
        </p:nvSpPr>
        <p:spPr bwMode="auto">
          <a:xfrm>
            <a:off x="5257800" y="2819400"/>
            <a:ext cx="3352800" cy="1981200"/>
          </a:xfrm>
          <a:prstGeom prst="wedgeEllipseCallout">
            <a:avLst>
              <a:gd name="adj1" fmla="val -67093"/>
              <a:gd name="adj2" fmla="val 4607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filter cases included in further analysis, we choose the </a:t>
            </a:r>
            <a:r>
              <a:rPr lang="en-US" sz="1200" i="1">
                <a:latin typeface="Verdana" pitchFamily="34" charset="0"/>
              </a:rPr>
              <a:t>Select Cases…</a:t>
            </a:r>
            <a:r>
              <a:rPr lang="en-US" sz="1200">
                <a:latin typeface="Verdana" pitchFamily="34" charset="0"/>
              </a:rPr>
              <a:t> command from the </a:t>
            </a:r>
            <a:r>
              <a:rPr lang="en-US" sz="1200" i="1">
                <a:latin typeface="Verdana" pitchFamily="34" charset="0"/>
              </a:rPr>
              <a:t>Data</a:t>
            </a:r>
            <a:r>
              <a:rPr lang="en-US" sz="1200">
                <a:latin typeface="Verdana" pitchFamily="34" charset="0"/>
              </a:rPr>
              <a:t> menu.</a:t>
            </a:r>
          </a:p>
        </p:txBody>
      </p:sp>
      <p:sp>
        <p:nvSpPr>
          <p:cNvPr id="185354" name="AutoShape 10"/>
          <p:cNvSpPr>
            <a:spLocks noChangeArrowheads="1"/>
          </p:cNvSpPr>
          <p:nvPr/>
        </p:nvSpPr>
        <p:spPr bwMode="auto">
          <a:xfrm>
            <a:off x="152400" y="1905000"/>
            <a:ext cx="3352800" cy="2971800"/>
          </a:xfrm>
          <a:prstGeom prst="wedgeEllipseCallout">
            <a:avLst>
              <a:gd name="adj1" fmla="val -29685"/>
              <a:gd name="adj2" fmla="val -3979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problem calls for us to exclude cases that have missing data for more than half of the variables.</a:t>
            </a:r>
          </a:p>
          <a:p>
            <a:pPr algn="l">
              <a:lnSpc>
                <a:spcPct val="100000"/>
              </a:lnSpc>
            </a:pPr>
            <a:endParaRPr lang="en-US" sz="1200">
              <a:latin typeface="Verdana" pitchFamily="34" charset="0"/>
            </a:endParaRPr>
          </a:p>
          <a:p>
            <a:pPr algn="l">
              <a:lnSpc>
                <a:spcPct val="100000"/>
              </a:lnSpc>
            </a:pPr>
            <a:r>
              <a:rPr lang="en-US" sz="1200">
                <a:latin typeface="Verdana" pitchFamily="34" charset="0"/>
              </a:rPr>
              <a:t>We do this by selecting in, or filtering, cases that have fewer than half missing variables, i.e. less than 3 missing variables.</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AB0D0CE-21CA-47BD-B32D-733468C09F43}" type="slidenum">
              <a:rPr lang="en-US"/>
              <a:pPr/>
              <a:t>32</a:t>
            </a:fld>
            <a:endParaRPr lang="en-US"/>
          </a:p>
        </p:txBody>
      </p:sp>
      <p:pic>
        <p:nvPicPr>
          <p:cNvPr id="186372"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362200" y="2185988"/>
            <a:ext cx="5441950" cy="436721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86370" name="Rectangle 2"/>
          <p:cNvSpPr>
            <a:spLocks noGrp="1" noChangeArrowheads="1"/>
          </p:cNvSpPr>
          <p:nvPr>
            <p:ph type="title"/>
          </p:nvPr>
        </p:nvSpPr>
        <p:spPr/>
        <p:txBody>
          <a:bodyPr/>
          <a:lstStyle/>
          <a:p>
            <a:r>
              <a:rPr lang="en-US"/>
              <a:t>Enter specifications for selecting cases</a:t>
            </a:r>
          </a:p>
        </p:txBody>
      </p:sp>
      <p:sp>
        <p:nvSpPr>
          <p:cNvPr id="186374" name="AutoShape 6"/>
          <p:cNvSpPr>
            <a:spLocks noChangeArrowheads="1"/>
          </p:cNvSpPr>
          <p:nvPr/>
        </p:nvSpPr>
        <p:spPr bwMode="auto">
          <a:xfrm>
            <a:off x="5410200" y="3557588"/>
            <a:ext cx="2971800" cy="1447800"/>
          </a:xfrm>
          <a:prstGeom prst="wedgeEllipseCallout">
            <a:avLst>
              <a:gd name="adj1" fmla="val -62556"/>
              <a:gd name="adj2" fmla="val -6458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a:t>
            </a:r>
            <a:r>
              <a:rPr lang="en-US" sz="1200" i="1">
                <a:latin typeface="Verdana" pitchFamily="34" charset="0"/>
              </a:rPr>
              <a:t>If…</a:t>
            </a:r>
            <a:r>
              <a:rPr lang="en-US" sz="1200">
                <a:latin typeface="Verdana" pitchFamily="34" charset="0"/>
              </a:rPr>
              <a:t> button to enter the criteria for including cases.</a:t>
            </a:r>
          </a:p>
        </p:txBody>
      </p:sp>
      <p:sp>
        <p:nvSpPr>
          <p:cNvPr id="186375" name="AutoShape 7"/>
          <p:cNvSpPr>
            <a:spLocks noChangeArrowheads="1"/>
          </p:cNvSpPr>
          <p:nvPr/>
        </p:nvSpPr>
        <p:spPr bwMode="auto">
          <a:xfrm>
            <a:off x="4800600" y="1500188"/>
            <a:ext cx="2971800" cy="1447800"/>
          </a:xfrm>
          <a:prstGeom prst="wedgeEllipseCallout">
            <a:avLst>
              <a:gd name="adj1" fmla="val -62444"/>
              <a:gd name="adj2" fmla="val 5285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click on the </a:t>
            </a:r>
            <a:r>
              <a:rPr lang="en-US" sz="1200" i="1">
                <a:latin typeface="Verdana" pitchFamily="34" charset="0"/>
              </a:rPr>
              <a:t>If condition is satisfied</a:t>
            </a:r>
            <a:r>
              <a:rPr lang="en-US" sz="1200">
                <a:latin typeface="Verdana" pitchFamily="34" charset="0"/>
              </a:rPr>
              <a:t> option button on the </a:t>
            </a:r>
            <a:r>
              <a:rPr lang="en-US" sz="1200" i="1">
                <a:latin typeface="Verdana" pitchFamily="34" charset="0"/>
              </a:rPr>
              <a:t>Select</a:t>
            </a:r>
            <a:r>
              <a:rPr lang="en-US" sz="1200">
                <a:latin typeface="Verdana" pitchFamily="34" charset="0"/>
              </a:rPr>
              <a:t> panel.</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CB2AB58-DBBA-4C7C-B3DC-E143373FABBC}" type="slidenum">
              <a:rPr lang="en-US"/>
              <a:pPr/>
              <a:t>33</a:t>
            </a:fld>
            <a:endParaRPr lang="en-US"/>
          </a:p>
        </p:txBody>
      </p:sp>
      <p:pic>
        <p:nvPicPr>
          <p:cNvPr id="187396"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057400" y="2133600"/>
            <a:ext cx="6113463" cy="30797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87394" name="Rectangle 2"/>
          <p:cNvSpPr>
            <a:spLocks noGrp="1" noChangeArrowheads="1"/>
          </p:cNvSpPr>
          <p:nvPr>
            <p:ph type="title"/>
          </p:nvPr>
        </p:nvSpPr>
        <p:spPr/>
        <p:txBody>
          <a:bodyPr/>
          <a:lstStyle/>
          <a:p>
            <a:r>
              <a:rPr lang="en-US"/>
              <a:t>Enter specifications for selecting cases</a:t>
            </a:r>
          </a:p>
        </p:txBody>
      </p:sp>
      <p:sp>
        <p:nvSpPr>
          <p:cNvPr id="187398" name="AutoShape 6"/>
          <p:cNvSpPr>
            <a:spLocks noChangeArrowheads="1"/>
          </p:cNvSpPr>
          <p:nvPr/>
        </p:nvSpPr>
        <p:spPr bwMode="auto">
          <a:xfrm>
            <a:off x="5181600" y="5181600"/>
            <a:ext cx="2057400" cy="1447800"/>
          </a:xfrm>
          <a:prstGeom prst="wedgeEllipseCallout">
            <a:avLst>
              <a:gd name="adj1" fmla="val -68134"/>
              <a:gd name="adj2" fmla="val -6458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 to complete the If specification.</a:t>
            </a:r>
          </a:p>
        </p:txBody>
      </p:sp>
      <p:sp>
        <p:nvSpPr>
          <p:cNvPr id="187399" name="AutoShape 7"/>
          <p:cNvSpPr>
            <a:spLocks noChangeArrowheads="1"/>
          </p:cNvSpPr>
          <p:nvPr/>
        </p:nvSpPr>
        <p:spPr bwMode="auto">
          <a:xfrm>
            <a:off x="5105400" y="1371600"/>
            <a:ext cx="2971800" cy="1319213"/>
          </a:xfrm>
          <a:prstGeom prst="wedgeEllipseCallout">
            <a:avLst>
              <a:gd name="adj1" fmla="val -56519"/>
              <a:gd name="adj2" fmla="val 4325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enter the criteria for including cases:</a:t>
            </a:r>
          </a:p>
          <a:p>
            <a:pPr algn="l">
              <a:lnSpc>
                <a:spcPct val="100000"/>
              </a:lnSpc>
            </a:pPr>
            <a:endParaRPr lang="en-US" sz="1200">
              <a:latin typeface="Verdana" pitchFamily="34" charset="0"/>
            </a:endParaRPr>
          </a:p>
          <a:p>
            <a:pPr>
              <a:lnSpc>
                <a:spcPct val="100000"/>
              </a:lnSpc>
            </a:pPr>
            <a:r>
              <a:rPr lang="en-US" sz="1200">
                <a:latin typeface="Verdana" pitchFamily="34" charset="0"/>
              </a:rPr>
              <a:t>nmiss &lt; 3</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AD67C73-ED17-4032-AED1-6A8BE5D6A877}" type="slidenum">
              <a:rPr lang="en-US"/>
              <a:pPr/>
              <a:t>34</a:t>
            </a:fld>
            <a:endParaRPr lang="en-US"/>
          </a:p>
        </p:txBody>
      </p:sp>
      <p:pic>
        <p:nvPicPr>
          <p:cNvPr id="193540"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5441950" cy="436721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93538" name="Rectangle 2"/>
          <p:cNvSpPr>
            <a:spLocks noGrp="1" noChangeArrowheads="1"/>
          </p:cNvSpPr>
          <p:nvPr>
            <p:ph type="title"/>
          </p:nvPr>
        </p:nvSpPr>
        <p:spPr>
          <a:xfrm>
            <a:off x="1143000" y="304800"/>
            <a:ext cx="7848600" cy="914400"/>
          </a:xfrm>
        </p:spPr>
        <p:txBody>
          <a:bodyPr/>
          <a:lstStyle/>
          <a:p>
            <a:r>
              <a:rPr lang="en-US"/>
              <a:t>Complete the specifications for selecting cases</a:t>
            </a:r>
          </a:p>
        </p:txBody>
      </p:sp>
      <p:sp>
        <p:nvSpPr>
          <p:cNvPr id="193539" name="AutoShape 3"/>
          <p:cNvSpPr>
            <a:spLocks noChangeArrowheads="1"/>
          </p:cNvSpPr>
          <p:nvPr/>
        </p:nvSpPr>
        <p:spPr bwMode="auto">
          <a:xfrm>
            <a:off x="4343400" y="3962400"/>
            <a:ext cx="2514600" cy="1524000"/>
          </a:xfrm>
          <a:prstGeom prst="wedgeEllipseCallout">
            <a:avLst>
              <a:gd name="adj1" fmla="val -64898"/>
              <a:gd name="adj2" fmla="val 5260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complete the specifications, click on the </a:t>
            </a:r>
            <a:r>
              <a:rPr lang="en-US" sz="1200" i="1">
                <a:latin typeface="Verdana" pitchFamily="34" charset="0"/>
              </a:rPr>
              <a:t>OK</a:t>
            </a:r>
            <a:r>
              <a:rPr lang="en-US" sz="1200">
                <a:latin typeface="Verdana" pitchFamily="34" charset="0"/>
              </a:rPr>
              <a:t> button.</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6EF7327-B1CF-46BF-A5A9-4086E3FD3E6C}" type="slidenum">
              <a:rPr lang="en-US"/>
              <a:pPr/>
              <a:t>35</a:t>
            </a:fld>
            <a:endParaRPr lang="en-US"/>
          </a:p>
        </p:txBody>
      </p:sp>
      <p:pic>
        <p:nvPicPr>
          <p:cNvPr id="188420"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16738" cy="50879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88418" name="Rectangle 2"/>
          <p:cNvSpPr>
            <a:spLocks noGrp="1" noChangeArrowheads="1"/>
          </p:cNvSpPr>
          <p:nvPr>
            <p:ph type="title"/>
          </p:nvPr>
        </p:nvSpPr>
        <p:spPr/>
        <p:txBody>
          <a:bodyPr/>
          <a:lstStyle/>
          <a:p>
            <a:r>
              <a:rPr lang="en-US"/>
              <a:t>Cases excluded from further analyses</a:t>
            </a:r>
          </a:p>
        </p:txBody>
      </p:sp>
      <p:sp>
        <p:nvSpPr>
          <p:cNvPr id="188419" name="AutoShape 3"/>
          <p:cNvSpPr>
            <a:spLocks noChangeArrowheads="1"/>
          </p:cNvSpPr>
          <p:nvPr/>
        </p:nvSpPr>
        <p:spPr bwMode="auto">
          <a:xfrm>
            <a:off x="2743200" y="4038600"/>
            <a:ext cx="4724400" cy="2209800"/>
          </a:xfrm>
          <a:prstGeom prst="wedgeEllipseCallout">
            <a:avLst>
              <a:gd name="adj1" fmla="val -60620"/>
              <a:gd name="adj2" fmla="val -7097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SPSS marks the cases that will not be included in further analyses by drawing a slash mark through the case number.</a:t>
            </a:r>
          </a:p>
          <a:p>
            <a:pPr algn="l">
              <a:lnSpc>
                <a:spcPct val="100000"/>
              </a:lnSpc>
            </a:pPr>
            <a:endParaRPr lang="en-US" sz="1200">
              <a:latin typeface="Verdana" pitchFamily="34" charset="0"/>
            </a:endParaRPr>
          </a:p>
          <a:p>
            <a:pPr algn="l">
              <a:lnSpc>
                <a:spcPct val="100000"/>
              </a:lnSpc>
            </a:pPr>
            <a:r>
              <a:rPr lang="en-US" sz="1200">
                <a:latin typeface="Verdana" pitchFamily="34" charset="0"/>
              </a:rPr>
              <a:t>We can verify that the selection is working correctly by noting that the case which is omitted had 4 missing variables.</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FDE7342-A2FA-4F21-83FA-EDE63CF19366}" type="slidenum">
              <a:rPr lang="en-US"/>
              <a:pPr/>
              <a:t>36</a:t>
            </a:fld>
            <a:endParaRPr lang="en-US"/>
          </a:p>
        </p:txBody>
      </p:sp>
      <p:pic>
        <p:nvPicPr>
          <p:cNvPr id="183300"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16738" cy="50879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83298" name="Rectangle 2"/>
          <p:cNvSpPr>
            <a:spLocks noGrp="1" noChangeArrowheads="1"/>
          </p:cNvSpPr>
          <p:nvPr>
            <p:ph type="title"/>
          </p:nvPr>
        </p:nvSpPr>
        <p:spPr/>
        <p:txBody>
          <a:bodyPr/>
          <a:lstStyle/>
          <a:p>
            <a:r>
              <a:rPr lang="en-US"/>
              <a:t>Correlating the dichotomous variables</a:t>
            </a:r>
          </a:p>
        </p:txBody>
      </p:sp>
      <p:sp>
        <p:nvSpPr>
          <p:cNvPr id="183299" name="AutoShape 3"/>
          <p:cNvSpPr>
            <a:spLocks noChangeArrowheads="1"/>
          </p:cNvSpPr>
          <p:nvPr/>
        </p:nvSpPr>
        <p:spPr bwMode="auto">
          <a:xfrm>
            <a:off x="5029200" y="3124200"/>
            <a:ext cx="3352800" cy="1981200"/>
          </a:xfrm>
          <a:prstGeom prst="wedgeEllipseCallout">
            <a:avLst>
              <a:gd name="adj1" fmla="val -29685"/>
              <a:gd name="adj2" fmla="val -846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compute a correlation matrix for the dichotomous variables, select the </a:t>
            </a:r>
            <a:r>
              <a:rPr lang="en-US" sz="1200" i="1">
                <a:latin typeface="Verdana" pitchFamily="34" charset="0"/>
              </a:rPr>
              <a:t>Correlate</a:t>
            </a:r>
            <a:r>
              <a:rPr lang="en-US" sz="1200">
                <a:latin typeface="Verdana" pitchFamily="34" charset="0"/>
              </a:rPr>
              <a:t> command from the </a:t>
            </a:r>
            <a:r>
              <a:rPr lang="en-US" sz="1200" i="1">
                <a:latin typeface="Verdana" pitchFamily="34" charset="0"/>
              </a:rPr>
              <a:t>Analyze</a:t>
            </a:r>
            <a:r>
              <a:rPr lang="en-US" sz="1200">
                <a:latin typeface="Verdana" pitchFamily="34" charset="0"/>
              </a:rPr>
              <a:t> menu.</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58F4E2D-94FA-4041-A603-B3BA26FBC428}" type="slidenum">
              <a:rPr lang="en-US"/>
              <a:pPr/>
              <a:t>37</a:t>
            </a:fld>
            <a:endParaRPr lang="en-US"/>
          </a:p>
        </p:txBody>
      </p:sp>
      <p:pic>
        <p:nvPicPr>
          <p:cNvPr id="184331" name="Picture 11"/>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2590800" y="2843213"/>
            <a:ext cx="4676775" cy="3405187"/>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84327" name="Rectangle 7"/>
          <p:cNvSpPr>
            <a:spLocks noGrp="1" noChangeArrowheads="1"/>
          </p:cNvSpPr>
          <p:nvPr>
            <p:ph type="title"/>
          </p:nvPr>
        </p:nvSpPr>
        <p:spPr/>
        <p:txBody>
          <a:bodyPr/>
          <a:lstStyle/>
          <a:p>
            <a:r>
              <a:rPr lang="en-US"/>
              <a:t>Specifications for correlations</a:t>
            </a:r>
          </a:p>
        </p:txBody>
      </p:sp>
      <p:sp>
        <p:nvSpPr>
          <p:cNvPr id="184332" name="AutoShape 12"/>
          <p:cNvSpPr>
            <a:spLocks noChangeArrowheads="1"/>
          </p:cNvSpPr>
          <p:nvPr/>
        </p:nvSpPr>
        <p:spPr bwMode="auto">
          <a:xfrm>
            <a:off x="6553200" y="3910013"/>
            <a:ext cx="2133600" cy="1447800"/>
          </a:xfrm>
          <a:prstGeom prst="wedgeEllipseCallout">
            <a:avLst>
              <a:gd name="adj1" fmla="val -33333"/>
              <a:gd name="adj2" fmla="val -8475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a:t>
            </a:r>
            <a:r>
              <a:rPr lang="en-US" sz="1200" i="1">
                <a:latin typeface="Verdana" pitchFamily="34" charset="0"/>
              </a:rPr>
              <a:t>OK</a:t>
            </a:r>
            <a:r>
              <a:rPr lang="en-US" sz="1200">
                <a:latin typeface="Verdana" pitchFamily="34" charset="0"/>
              </a:rPr>
              <a:t> button to complete the request.</a:t>
            </a:r>
          </a:p>
        </p:txBody>
      </p:sp>
      <p:sp>
        <p:nvSpPr>
          <p:cNvPr id="184333" name="AutoShape 13"/>
          <p:cNvSpPr>
            <a:spLocks noChangeArrowheads="1"/>
          </p:cNvSpPr>
          <p:nvPr/>
        </p:nvSpPr>
        <p:spPr bwMode="auto">
          <a:xfrm>
            <a:off x="2590800" y="1547813"/>
            <a:ext cx="2971800" cy="1319212"/>
          </a:xfrm>
          <a:prstGeom prst="wedgeEllipseCallout">
            <a:avLst>
              <a:gd name="adj1" fmla="val 25963"/>
              <a:gd name="adj2" fmla="val 9115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move the dichotomous variables to the variables list box.</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CDEFD10-F753-46C2-B281-794F0B6F9846}" type="slidenum">
              <a:rPr lang="en-US"/>
              <a:pPr/>
              <a:t>38</a:t>
            </a:fld>
            <a:endParaRPr lang="en-US"/>
          </a:p>
        </p:txBody>
      </p:sp>
      <p:pic>
        <p:nvPicPr>
          <p:cNvPr id="189449" name="Picture 9"/>
          <p:cNvPicPr>
            <a:picLocks noChangeAspect="1" noChangeArrowheads="1"/>
          </p:cNvPicPr>
          <p:nvPr>
            <p:ph idx="1"/>
          </p:nvPr>
        </p:nvPicPr>
        <p:blipFill>
          <a:blip r:embed="rId2">
            <a:extLst>
              <a:ext uri="{28A0092B-C50C-407E-A947-70E740481C1C}">
                <a14:useLocalDpi xmlns:a14="http://schemas.microsoft.com/office/drawing/2010/main" val="0"/>
              </a:ext>
            </a:extLst>
          </a:blip>
          <a:srcRect b="4152"/>
          <a:stretch>
            <a:fillRect/>
          </a:stretch>
        </p:blipFill>
        <p:spPr>
          <a:xfrm>
            <a:off x="1447800" y="1428750"/>
            <a:ext cx="7486650" cy="52768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89442" name="Rectangle 2"/>
          <p:cNvSpPr>
            <a:spLocks noGrp="1" noChangeArrowheads="1"/>
          </p:cNvSpPr>
          <p:nvPr>
            <p:ph type="title"/>
          </p:nvPr>
        </p:nvSpPr>
        <p:spPr/>
        <p:txBody>
          <a:bodyPr/>
          <a:lstStyle/>
          <a:p>
            <a:r>
              <a:rPr lang="en-US"/>
              <a:t>The correlation matrix</a:t>
            </a:r>
          </a:p>
        </p:txBody>
      </p:sp>
      <p:sp>
        <p:nvSpPr>
          <p:cNvPr id="189443" name="AutoShape 3"/>
          <p:cNvSpPr>
            <a:spLocks noChangeArrowheads="1"/>
          </p:cNvSpPr>
          <p:nvPr/>
        </p:nvSpPr>
        <p:spPr bwMode="auto">
          <a:xfrm>
            <a:off x="5257800" y="1447800"/>
            <a:ext cx="3581400" cy="2438400"/>
          </a:xfrm>
          <a:prstGeom prst="wedgeEllipseCallout">
            <a:avLst>
              <a:gd name="adj1" fmla="val -24912"/>
              <a:gd name="adj2" fmla="val -3684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correlation matrix is symmetric along the diagonal (shown by the blue line). The correlation for any pair of variables is included twice in the table.  So we only count the correlations below the diagonal (the cells with the yellow background).</a:t>
            </a:r>
          </a:p>
        </p:txBody>
      </p:sp>
      <p:sp>
        <p:nvSpPr>
          <p:cNvPr id="189446" name="Line 6"/>
          <p:cNvSpPr>
            <a:spLocks noChangeShapeType="1"/>
          </p:cNvSpPr>
          <p:nvPr/>
        </p:nvSpPr>
        <p:spPr bwMode="auto">
          <a:xfrm>
            <a:off x="4419600" y="3048000"/>
            <a:ext cx="4114800" cy="3352800"/>
          </a:xfrm>
          <a:prstGeom prst="line">
            <a:avLst/>
          </a:prstGeom>
          <a:noFill/>
          <a:ln w="6350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F605C04-978F-40A1-9486-2AFEAA939610}" type="slidenum">
              <a:rPr lang="en-US"/>
              <a:pPr/>
              <a:t>39</a:t>
            </a:fld>
            <a:endParaRPr lang="en-US"/>
          </a:p>
        </p:txBody>
      </p:sp>
      <p:pic>
        <p:nvPicPr>
          <p:cNvPr id="195586"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b="4498"/>
          <a:stretch>
            <a:fillRect/>
          </a:stretch>
        </p:blipFill>
        <p:spPr>
          <a:xfrm>
            <a:off x="1143000" y="1447800"/>
            <a:ext cx="7486650" cy="525780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95587" name="Rectangle 3"/>
          <p:cNvSpPr>
            <a:spLocks noGrp="1" noChangeArrowheads="1"/>
          </p:cNvSpPr>
          <p:nvPr>
            <p:ph type="title"/>
          </p:nvPr>
        </p:nvSpPr>
        <p:spPr/>
        <p:txBody>
          <a:bodyPr/>
          <a:lstStyle/>
          <a:p>
            <a:r>
              <a:rPr lang="en-US"/>
              <a:t>The correlation matrix</a:t>
            </a:r>
          </a:p>
        </p:txBody>
      </p:sp>
      <p:sp>
        <p:nvSpPr>
          <p:cNvPr id="195588" name="AutoShape 4"/>
          <p:cNvSpPr>
            <a:spLocks noChangeArrowheads="1"/>
          </p:cNvSpPr>
          <p:nvPr/>
        </p:nvSpPr>
        <p:spPr bwMode="auto">
          <a:xfrm>
            <a:off x="5105400" y="1371600"/>
            <a:ext cx="3657600" cy="3200400"/>
          </a:xfrm>
          <a:prstGeom prst="wedgeEllipseCallout">
            <a:avLst>
              <a:gd name="adj1" fmla="val -57727"/>
              <a:gd name="adj2" fmla="val 2078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correlations marked with footnote a could not be computed because one of the variables was a constant, i.e. the dichotomous variable has the same value for all cases.  </a:t>
            </a:r>
          </a:p>
          <a:p>
            <a:pPr algn="l">
              <a:lnSpc>
                <a:spcPct val="100000"/>
              </a:lnSpc>
            </a:pPr>
            <a:endParaRPr lang="en-US" sz="1200">
              <a:latin typeface="Verdana" pitchFamily="34" charset="0"/>
            </a:endParaRPr>
          </a:p>
          <a:p>
            <a:pPr algn="l">
              <a:lnSpc>
                <a:spcPct val="100000"/>
              </a:lnSpc>
            </a:pPr>
            <a:r>
              <a:rPr lang="en-US" sz="1200">
                <a:latin typeface="Verdana" pitchFamily="34" charset="0"/>
              </a:rPr>
              <a:t>This happens when one of the valid/missing variables has no missing cases, so that all of the cases have a value of 1 and none have a value of 0.</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BC51AD7-6631-41F0-8F3D-9A3A2CD5BD81}" type="slidenum">
              <a:rPr lang="en-US"/>
              <a:pPr/>
              <a:t>4</a:t>
            </a:fld>
            <a:endParaRPr lang="en-US"/>
          </a:p>
        </p:txBody>
      </p:sp>
      <p:sp>
        <p:nvSpPr>
          <p:cNvPr id="155650" name="Rectangle 2"/>
          <p:cNvSpPr>
            <a:spLocks noGrp="1" noChangeArrowheads="1"/>
          </p:cNvSpPr>
          <p:nvPr>
            <p:ph type="title"/>
          </p:nvPr>
        </p:nvSpPr>
        <p:spPr/>
        <p:txBody>
          <a:bodyPr/>
          <a:lstStyle/>
          <a:p>
            <a:r>
              <a:rPr lang="en-US"/>
              <a:t>Key issues in missing data analysis</a:t>
            </a:r>
          </a:p>
        </p:txBody>
      </p:sp>
      <p:sp>
        <p:nvSpPr>
          <p:cNvPr id="155651" name="Rectangle 3"/>
          <p:cNvSpPr>
            <a:spLocks noGrp="1" noChangeArrowheads="1"/>
          </p:cNvSpPr>
          <p:nvPr>
            <p:ph type="body" idx="1"/>
          </p:nvPr>
        </p:nvSpPr>
        <p:spPr/>
        <p:txBody>
          <a:bodyPr/>
          <a:lstStyle/>
          <a:p>
            <a:r>
              <a:rPr lang="en-US"/>
              <a:t>We will focus on three key issues for evaluating missing data:</a:t>
            </a:r>
          </a:p>
          <a:p>
            <a:pPr lvl="1"/>
            <a:r>
              <a:rPr lang="en-US" sz="2400"/>
              <a:t>The number of cases missing per variable</a:t>
            </a:r>
          </a:p>
          <a:p>
            <a:pPr lvl="1"/>
            <a:r>
              <a:rPr lang="en-US" sz="2400"/>
              <a:t>The number of variables missing per case</a:t>
            </a:r>
          </a:p>
          <a:p>
            <a:pPr lvl="1"/>
            <a:r>
              <a:rPr lang="en-US" sz="2400"/>
              <a:t>The pattern of correlations among variables created to represent missing and valid data.</a:t>
            </a:r>
          </a:p>
          <a:p>
            <a:endParaRPr lang="en-US" sz="2800"/>
          </a:p>
          <a:p>
            <a:r>
              <a:rPr lang="en-US"/>
              <a:t>Further analysis may be required depending on the problems identified in these analyses.</a:t>
            </a: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5E48377-7FAD-4785-A1BC-7FD2082B2723}" type="slidenum">
              <a:rPr lang="en-US"/>
              <a:pPr/>
              <a:t>40</a:t>
            </a:fld>
            <a:endParaRPr lang="en-US"/>
          </a:p>
        </p:txBody>
      </p:sp>
      <p:pic>
        <p:nvPicPr>
          <p:cNvPr id="196610"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b="4498"/>
          <a:stretch>
            <a:fillRect/>
          </a:stretch>
        </p:blipFill>
        <p:spPr>
          <a:xfrm>
            <a:off x="990600" y="1447800"/>
            <a:ext cx="7486650" cy="525780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96611" name="Rectangle 3"/>
          <p:cNvSpPr>
            <a:spLocks noGrp="1" noChangeArrowheads="1"/>
          </p:cNvSpPr>
          <p:nvPr>
            <p:ph type="title"/>
          </p:nvPr>
        </p:nvSpPr>
        <p:spPr/>
        <p:txBody>
          <a:bodyPr/>
          <a:lstStyle/>
          <a:p>
            <a:r>
              <a:rPr lang="en-US"/>
              <a:t>The correlation matrix</a:t>
            </a:r>
          </a:p>
        </p:txBody>
      </p:sp>
      <p:sp>
        <p:nvSpPr>
          <p:cNvPr id="196612" name="AutoShape 4"/>
          <p:cNvSpPr>
            <a:spLocks noChangeArrowheads="1"/>
          </p:cNvSpPr>
          <p:nvPr/>
        </p:nvSpPr>
        <p:spPr bwMode="auto">
          <a:xfrm>
            <a:off x="4572000" y="1447800"/>
            <a:ext cx="4419600" cy="2819400"/>
          </a:xfrm>
          <a:prstGeom prst="wedgeEllipseCallout">
            <a:avLst>
              <a:gd name="adj1" fmla="val -28593"/>
              <a:gd name="adj2" fmla="val 6266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In the cells for which the correlation could be computed, the probabilities indicating significance are 0.437, 0.501, and 0.877.  </a:t>
            </a:r>
          </a:p>
          <a:p>
            <a:pPr algn="l">
              <a:lnSpc>
                <a:spcPct val="100000"/>
              </a:lnSpc>
            </a:pPr>
            <a:endParaRPr lang="en-US" sz="1200">
              <a:latin typeface="Verdana" pitchFamily="34" charset="0"/>
            </a:endParaRPr>
          </a:p>
          <a:p>
            <a:pPr algn="l">
              <a:lnSpc>
                <a:spcPct val="100000"/>
              </a:lnSpc>
            </a:pPr>
            <a:r>
              <a:rPr lang="en-US" sz="1200">
                <a:latin typeface="Verdana" pitchFamily="34" charset="0"/>
              </a:rPr>
              <a:t>None of the correlations are statistically significant.  The answer to the question is </a:t>
            </a:r>
            <a:r>
              <a:rPr lang="en-US" sz="1200" b="1">
                <a:latin typeface="Verdana" pitchFamily="34" charset="0"/>
              </a:rPr>
              <a:t>false</a:t>
            </a:r>
            <a:r>
              <a:rPr lang="en-US" sz="1200">
                <a:latin typeface="Verdana" pitchFamily="34" charset="0"/>
              </a:rPr>
              <a:t>.  We do not need to be concerned about a missing data problem for this set of variables.</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E5C6863-46F0-4580-9401-C5A974778E3A}" type="slidenum">
              <a:rPr lang="en-US"/>
              <a:pPr/>
              <a:t>41</a:t>
            </a:fld>
            <a:endParaRPr lang="en-US"/>
          </a:p>
        </p:txBody>
      </p:sp>
      <p:sp>
        <p:nvSpPr>
          <p:cNvPr id="199682" name="Rectangle 2"/>
          <p:cNvSpPr>
            <a:spLocks noGrp="1" noChangeArrowheads="1"/>
          </p:cNvSpPr>
          <p:nvPr>
            <p:ph type="title"/>
          </p:nvPr>
        </p:nvSpPr>
        <p:spPr/>
        <p:txBody>
          <a:bodyPr/>
          <a:lstStyle/>
          <a:p>
            <a:r>
              <a:rPr lang="en-US"/>
              <a:t>Using scripts</a:t>
            </a:r>
          </a:p>
        </p:txBody>
      </p:sp>
      <p:sp>
        <p:nvSpPr>
          <p:cNvPr id="199683" name="Rectangle 3"/>
          <p:cNvSpPr>
            <a:spLocks noGrp="1" noChangeArrowheads="1"/>
          </p:cNvSpPr>
          <p:nvPr>
            <p:ph type="body" idx="1"/>
          </p:nvPr>
        </p:nvSpPr>
        <p:spPr/>
        <p:txBody>
          <a:bodyPr/>
          <a:lstStyle/>
          <a:p>
            <a:r>
              <a:rPr lang="en-US"/>
              <a:t>The process of evaluating missing data requires numerous SPSS procedures and outputs that are time consuming to produce.  </a:t>
            </a:r>
          </a:p>
          <a:p>
            <a:endParaRPr lang="en-US"/>
          </a:p>
          <a:p>
            <a:r>
              <a:rPr lang="en-US"/>
              <a:t>These procedures can be automated by creating an SPSS script. A script is a program that executes a sequence of SPSS commands.</a:t>
            </a:r>
          </a:p>
          <a:p>
            <a:endParaRPr lang="en-US"/>
          </a:p>
          <a:p>
            <a:r>
              <a:rPr lang="en-US"/>
              <a:t>Thought writing scripts is not part of this course, we can take advantage of scripts that I use to reduce the burdensome tasks of evaluating missing data.</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C3578C2-40A7-44CE-97E4-C6EBB301960B}" type="slidenum">
              <a:rPr lang="en-US"/>
              <a:pPr/>
              <a:t>42</a:t>
            </a:fld>
            <a:endParaRPr lang="en-US"/>
          </a:p>
        </p:txBody>
      </p:sp>
      <p:sp>
        <p:nvSpPr>
          <p:cNvPr id="200706" name="Rectangle 2"/>
          <p:cNvSpPr>
            <a:spLocks noGrp="1" noChangeArrowheads="1"/>
          </p:cNvSpPr>
          <p:nvPr>
            <p:ph type="title"/>
          </p:nvPr>
        </p:nvSpPr>
        <p:spPr/>
        <p:txBody>
          <a:bodyPr/>
          <a:lstStyle/>
          <a:p>
            <a:r>
              <a:rPr lang="en-US"/>
              <a:t>Using a script for missing data</a:t>
            </a:r>
          </a:p>
        </p:txBody>
      </p:sp>
      <p:sp>
        <p:nvSpPr>
          <p:cNvPr id="200707" name="Rectangle 3"/>
          <p:cNvSpPr>
            <a:spLocks noGrp="1" noChangeArrowheads="1"/>
          </p:cNvSpPr>
          <p:nvPr>
            <p:ph type="body" idx="1"/>
          </p:nvPr>
        </p:nvSpPr>
        <p:spPr/>
        <p:txBody>
          <a:bodyPr/>
          <a:lstStyle/>
          <a:p>
            <a:r>
              <a:rPr lang="en-US"/>
              <a:t>The script “MissingDataCheck.sbs” will produce all of the output we have used for evaluating missing data, as well as other outputs described in the textbook.</a:t>
            </a:r>
          </a:p>
          <a:p>
            <a:endParaRPr lang="en-US"/>
          </a:p>
          <a:p>
            <a:r>
              <a:rPr lang="en-US"/>
              <a:t>Navigate to the link “SPSS Scripts and Syntax” on the course web page.</a:t>
            </a:r>
          </a:p>
          <a:p>
            <a:endParaRPr lang="en-US"/>
          </a:p>
          <a:p>
            <a:r>
              <a:rPr lang="en-US"/>
              <a:t>Download the script file “MissingDataCheck.exe” to your computer and install it, following the directions on the web page.</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BDA1F77-A25B-425A-8A7A-D621011CE776}" type="slidenum">
              <a:rPr lang="en-US"/>
              <a:pPr/>
              <a:t>43</a:t>
            </a:fld>
            <a:endParaRPr lang="en-US"/>
          </a:p>
        </p:txBody>
      </p:sp>
      <p:pic>
        <p:nvPicPr>
          <p:cNvPr id="190468"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16738" cy="50879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90466" name="Rectangle 2"/>
          <p:cNvSpPr>
            <a:spLocks noGrp="1" noChangeArrowheads="1"/>
          </p:cNvSpPr>
          <p:nvPr>
            <p:ph type="title"/>
          </p:nvPr>
        </p:nvSpPr>
        <p:spPr/>
        <p:txBody>
          <a:bodyPr/>
          <a:lstStyle/>
          <a:p>
            <a:r>
              <a:rPr lang="en-US"/>
              <a:t>Open the data set in SPSS</a:t>
            </a:r>
          </a:p>
        </p:txBody>
      </p:sp>
      <p:sp>
        <p:nvSpPr>
          <p:cNvPr id="190467" name="AutoShape 3"/>
          <p:cNvSpPr>
            <a:spLocks noChangeArrowheads="1"/>
          </p:cNvSpPr>
          <p:nvPr/>
        </p:nvSpPr>
        <p:spPr bwMode="auto">
          <a:xfrm>
            <a:off x="4876800" y="2514600"/>
            <a:ext cx="3352800" cy="1600200"/>
          </a:xfrm>
          <a:prstGeom prst="wedgeEllipseCallout">
            <a:avLst>
              <a:gd name="adj1" fmla="val -5208"/>
              <a:gd name="adj2" fmla="val -763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Before using a script, a data set should be open in the SPSS data editor.</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F426409-2628-41FB-B096-BE928B4CDA29}" type="slidenum">
              <a:rPr lang="en-US"/>
              <a:pPr/>
              <a:t>44</a:t>
            </a:fld>
            <a:endParaRPr lang="en-US"/>
          </a:p>
        </p:txBody>
      </p:sp>
      <p:pic>
        <p:nvPicPr>
          <p:cNvPr id="201732"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16738" cy="50879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01730" name="Rectangle 2"/>
          <p:cNvSpPr>
            <a:spLocks noGrp="1" noChangeArrowheads="1"/>
          </p:cNvSpPr>
          <p:nvPr>
            <p:ph type="title"/>
          </p:nvPr>
        </p:nvSpPr>
        <p:spPr/>
        <p:txBody>
          <a:bodyPr/>
          <a:lstStyle/>
          <a:p>
            <a:r>
              <a:rPr lang="en-US"/>
              <a:t>Invoke the script</a:t>
            </a:r>
          </a:p>
        </p:txBody>
      </p:sp>
      <p:sp>
        <p:nvSpPr>
          <p:cNvPr id="201731" name="AutoShape 3"/>
          <p:cNvSpPr>
            <a:spLocks noChangeArrowheads="1"/>
          </p:cNvSpPr>
          <p:nvPr/>
        </p:nvSpPr>
        <p:spPr bwMode="auto">
          <a:xfrm>
            <a:off x="5257800" y="3886200"/>
            <a:ext cx="3352800" cy="1371600"/>
          </a:xfrm>
          <a:prstGeom prst="wedgeEllipseCallout">
            <a:avLst>
              <a:gd name="adj1" fmla="val -29685"/>
              <a:gd name="adj2" fmla="val -10011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invoke the script, select the Run Script… command in the Utilities menu.</a:t>
            </a: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5ACE097-E431-4CB1-8D49-1F2713489CF9}" type="slidenum">
              <a:rPr lang="en-US"/>
              <a:pPr/>
              <a:t>45</a:t>
            </a:fld>
            <a:endParaRPr lang="en-US"/>
          </a:p>
        </p:txBody>
      </p:sp>
      <p:pic>
        <p:nvPicPr>
          <p:cNvPr id="202756"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447800" y="2895600"/>
            <a:ext cx="6789738" cy="34718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02754" name="Rectangle 2"/>
          <p:cNvSpPr>
            <a:spLocks noGrp="1" noChangeArrowheads="1"/>
          </p:cNvSpPr>
          <p:nvPr>
            <p:ph type="title"/>
          </p:nvPr>
        </p:nvSpPr>
        <p:spPr/>
        <p:txBody>
          <a:bodyPr/>
          <a:lstStyle/>
          <a:p>
            <a:r>
              <a:rPr lang="en-US"/>
              <a:t>Select the missing data script</a:t>
            </a:r>
          </a:p>
        </p:txBody>
      </p:sp>
      <p:sp>
        <p:nvSpPr>
          <p:cNvPr id="202758" name="AutoShape 6"/>
          <p:cNvSpPr>
            <a:spLocks noChangeArrowheads="1"/>
          </p:cNvSpPr>
          <p:nvPr/>
        </p:nvSpPr>
        <p:spPr bwMode="auto">
          <a:xfrm>
            <a:off x="2514600" y="1371600"/>
            <a:ext cx="6324600" cy="2057400"/>
          </a:xfrm>
          <a:prstGeom prst="wedgeEllipseCallout">
            <a:avLst>
              <a:gd name="adj1" fmla="val -38130"/>
              <a:gd name="adj2" fmla="val 5177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navigate to the folder where you put the script.  If you followed the directions, you will have a file with an ".SBS" extension in the C:\SW388R7 folder.  </a:t>
            </a:r>
          </a:p>
          <a:p>
            <a:pPr algn="l">
              <a:lnSpc>
                <a:spcPct val="100000"/>
              </a:lnSpc>
            </a:pPr>
            <a:endParaRPr lang="en-US" sz="1200">
              <a:latin typeface="Verdana" pitchFamily="34" charset="0"/>
            </a:endParaRPr>
          </a:p>
          <a:p>
            <a:pPr algn="l">
              <a:lnSpc>
                <a:spcPct val="100000"/>
              </a:lnSpc>
            </a:pPr>
            <a:r>
              <a:rPr lang="en-US" sz="1200">
                <a:latin typeface="Verdana" pitchFamily="34" charset="0"/>
              </a:rPr>
              <a:t>If you only see a file with an “.EXE” extension in the folder, you should double click on that file to extract the script file to the C:\SW388R7 folder.</a:t>
            </a:r>
          </a:p>
        </p:txBody>
      </p:sp>
      <p:sp>
        <p:nvSpPr>
          <p:cNvPr id="202759" name="AutoShape 7"/>
          <p:cNvSpPr>
            <a:spLocks noChangeArrowheads="1"/>
          </p:cNvSpPr>
          <p:nvPr/>
        </p:nvSpPr>
        <p:spPr bwMode="auto">
          <a:xfrm>
            <a:off x="6172200" y="5562600"/>
            <a:ext cx="2133600" cy="1143000"/>
          </a:xfrm>
          <a:prstGeom prst="wedgeEllipseCallout">
            <a:avLst>
              <a:gd name="adj1" fmla="val -48287"/>
              <a:gd name="adj2" fmla="val -5513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Third</a:t>
            </a:r>
            <a:r>
              <a:rPr lang="en-US" sz="1200">
                <a:latin typeface="Verdana" pitchFamily="34" charset="0"/>
              </a:rPr>
              <a:t>, click on </a:t>
            </a:r>
            <a:r>
              <a:rPr lang="en-US" sz="1200" i="1">
                <a:latin typeface="Verdana" pitchFamily="34" charset="0"/>
              </a:rPr>
              <a:t>Run</a:t>
            </a:r>
            <a:r>
              <a:rPr lang="en-US" sz="1200">
                <a:latin typeface="Verdana" pitchFamily="34" charset="0"/>
              </a:rPr>
              <a:t> button to start the script.</a:t>
            </a:r>
          </a:p>
        </p:txBody>
      </p:sp>
      <p:sp>
        <p:nvSpPr>
          <p:cNvPr id="202760" name="AutoShape 8"/>
          <p:cNvSpPr>
            <a:spLocks noChangeArrowheads="1"/>
          </p:cNvSpPr>
          <p:nvPr/>
        </p:nvSpPr>
        <p:spPr bwMode="auto">
          <a:xfrm>
            <a:off x="2057400" y="4191000"/>
            <a:ext cx="3124200" cy="1066800"/>
          </a:xfrm>
          <a:prstGeom prst="wedgeEllipseCallout">
            <a:avLst>
              <a:gd name="adj1" fmla="val -35468"/>
              <a:gd name="adj2" fmla="val -7604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script name to highlight it.</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1D94920-28BA-47D1-BA6A-4BF9D3D879C0}" type="slidenum">
              <a:rPr lang="en-US"/>
              <a:pPr/>
              <a:t>46</a:t>
            </a:fld>
            <a:endParaRPr lang="en-US"/>
          </a:p>
        </p:txBody>
      </p:sp>
      <p:sp>
        <p:nvSpPr>
          <p:cNvPr id="203778" name="Rectangle 2"/>
          <p:cNvSpPr>
            <a:spLocks noGrp="1" noChangeArrowheads="1"/>
          </p:cNvSpPr>
          <p:nvPr>
            <p:ph type="title"/>
          </p:nvPr>
        </p:nvSpPr>
        <p:spPr/>
        <p:txBody>
          <a:bodyPr/>
          <a:lstStyle/>
          <a:p>
            <a:r>
              <a:rPr lang="en-US"/>
              <a:t>The script dialog</a:t>
            </a:r>
          </a:p>
        </p:txBody>
      </p:sp>
      <p:pic>
        <p:nvPicPr>
          <p:cNvPr id="203780"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051050" y="1447800"/>
            <a:ext cx="5911850" cy="49958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03779" name="AutoShape 3"/>
          <p:cNvSpPr>
            <a:spLocks noChangeArrowheads="1"/>
          </p:cNvSpPr>
          <p:nvPr/>
        </p:nvSpPr>
        <p:spPr bwMode="auto">
          <a:xfrm>
            <a:off x="5334000" y="2667000"/>
            <a:ext cx="3352800" cy="1981200"/>
          </a:xfrm>
          <a:prstGeom prst="wedgeEllipseCallout">
            <a:avLst>
              <a:gd name="adj1" fmla="val -17093"/>
              <a:gd name="adj2" fmla="val -1787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script dialog box acts similarly to SPSS dialog boxes.  You select the variables to include in the analysis and choose options for the output.</a:t>
            </a: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2317013-2053-4BE1-ADD4-3C2E91ABCB42}" type="slidenum">
              <a:rPr lang="en-US"/>
              <a:pPr/>
              <a:t>47</a:t>
            </a:fld>
            <a:endParaRPr lang="en-US"/>
          </a:p>
        </p:txBody>
      </p:sp>
      <p:sp>
        <p:nvSpPr>
          <p:cNvPr id="204802" name="Rectangle 2"/>
          <p:cNvSpPr>
            <a:spLocks noGrp="1" noChangeArrowheads="1"/>
          </p:cNvSpPr>
          <p:nvPr>
            <p:ph type="title"/>
          </p:nvPr>
        </p:nvSpPr>
        <p:spPr/>
        <p:txBody>
          <a:bodyPr/>
          <a:lstStyle/>
          <a:p>
            <a:r>
              <a:rPr lang="en-US"/>
              <a:t>Complete the specifications</a:t>
            </a:r>
          </a:p>
        </p:txBody>
      </p:sp>
      <p:pic>
        <p:nvPicPr>
          <p:cNvPr id="204804"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051050" y="1524000"/>
            <a:ext cx="5911850" cy="49958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04803" name="AutoShape 3"/>
          <p:cNvSpPr>
            <a:spLocks noChangeArrowheads="1"/>
          </p:cNvSpPr>
          <p:nvPr/>
        </p:nvSpPr>
        <p:spPr bwMode="auto">
          <a:xfrm>
            <a:off x="5334000" y="3505200"/>
            <a:ext cx="3581400" cy="1676400"/>
          </a:xfrm>
          <a:prstGeom prst="wedgeEllipseCallout">
            <a:avLst>
              <a:gd name="adj1" fmla="val -33597"/>
              <a:gd name="adj2" fmla="val -6865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Select the variables for the analysis.  This analysis uses the variables for the example on page 56 in the textbook.</a:t>
            </a:r>
          </a:p>
        </p:txBody>
      </p:sp>
      <p:sp>
        <p:nvSpPr>
          <p:cNvPr id="204806" name="AutoShape 6"/>
          <p:cNvSpPr>
            <a:spLocks noChangeArrowheads="1"/>
          </p:cNvSpPr>
          <p:nvPr/>
        </p:nvSpPr>
        <p:spPr bwMode="auto">
          <a:xfrm>
            <a:off x="6019800" y="5715000"/>
            <a:ext cx="2362200" cy="990600"/>
          </a:xfrm>
          <a:prstGeom prst="wedgeEllipseCallout">
            <a:avLst>
              <a:gd name="adj1" fmla="val -57394"/>
              <a:gd name="adj2" fmla="val -3301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Click on the OK button to produce the output.</a:t>
            </a:r>
          </a:p>
        </p:txBody>
      </p:sp>
      <p:sp>
        <p:nvSpPr>
          <p:cNvPr id="204807" name="AutoShape 7"/>
          <p:cNvSpPr>
            <a:spLocks noChangeArrowheads="1"/>
          </p:cNvSpPr>
          <p:nvPr/>
        </p:nvSpPr>
        <p:spPr bwMode="auto">
          <a:xfrm>
            <a:off x="152400" y="1600200"/>
            <a:ext cx="2209800" cy="3581400"/>
          </a:xfrm>
          <a:prstGeom prst="wedgeEllipseCallout">
            <a:avLst>
              <a:gd name="adj1" fmla="val 48778"/>
              <a:gd name="adj2" fmla="val 4946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checkboxes are marked to produce the output we need for our problems.  The only additional option is to compute the t-tests and chi-square tests for all of the variables.</a:t>
            </a: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6888B67-29F0-4646-B117-475E8DF60533}" type="slidenum">
              <a:rPr lang="en-US"/>
              <a:pPr/>
              <a:t>48</a:t>
            </a:fld>
            <a:endParaRPr lang="en-US"/>
          </a:p>
        </p:txBody>
      </p:sp>
      <p:pic>
        <p:nvPicPr>
          <p:cNvPr id="205828"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505200" y="2971800"/>
            <a:ext cx="2079625" cy="118268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05826" name="Rectangle 2"/>
          <p:cNvSpPr>
            <a:spLocks noGrp="1" noChangeArrowheads="1"/>
          </p:cNvSpPr>
          <p:nvPr>
            <p:ph type="title"/>
          </p:nvPr>
        </p:nvSpPr>
        <p:spPr/>
        <p:txBody>
          <a:bodyPr/>
          <a:lstStyle/>
          <a:p>
            <a:r>
              <a:rPr lang="en-US"/>
              <a:t>The script finishes</a:t>
            </a:r>
          </a:p>
        </p:txBody>
      </p:sp>
      <p:sp>
        <p:nvSpPr>
          <p:cNvPr id="205827" name="AutoShape 3"/>
          <p:cNvSpPr>
            <a:spLocks noChangeArrowheads="1"/>
          </p:cNvSpPr>
          <p:nvPr/>
        </p:nvSpPr>
        <p:spPr bwMode="auto">
          <a:xfrm>
            <a:off x="1219200" y="1371600"/>
            <a:ext cx="3657600" cy="1447800"/>
          </a:xfrm>
          <a:prstGeom prst="wedgeEllipseCallout">
            <a:avLst>
              <a:gd name="adj1" fmla="val -4472"/>
              <a:gd name="adj2" fmla="val -274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If you SPSS output viewer is open, you will see the output produced in that window.</a:t>
            </a:r>
          </a:p>
        </p:txBody>
      </p:sp>
      <p:sp>
        <p:nvSpPr>
          <p:cNvPr id="205830" name="AutoShape 6"/>
          <p:cNvSpPr>
            <a:spLocks noChangeArrowheads="1"/>
          </p:cNvSpPr>
          <p:nvPr/>
        </p:nvSpPr>
        <p:spPr bwMode="auto">
          <a:xfrm>
            <a:off x="5410200" y="2667000"/>
            <a:ext cx="3352800" cy="4038600"/>
          </a:xfrm>
          <a:prstGeom prst="wedgeEllipseCallout">
            <a:avLst>
              <a:gd name="adj1" fmla="val -69412"/>
              <a:gd name="adj2" fmla="val -2012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Since it may take a while to produce the output, and since there are times when it appears that nothing is happening, there is an alert to tell you when the script is finished.  </a:t>
            </a:r>
          </a:p>
          <a:p>
            <a:pPr algn="l">
              <a:lnSpc>
                <a:spcPct val="100000"/>
              </a:lnSpc>
            </a:pPr>
            <a:endParaRPr lang="en-US" sz="1200">
              <a:latin typeface="Verdana" pitchFamily="34" charset="0"/>
            </a:endParaRPr>
          </a:p>
          <a:p>
            <a:pPr algn="l">
              <a:lnSpc>
                <a:spcPct val="100000"/>
              </a:lnSpc>
            </a:pPr>
            <a:r>
              <a:rPr lang="en-US" sz="1200">
                <a:latin typeface="Verdana" pitchFamily="34" charset="0"/>
              </a:rPr>
              <a:t>Unless you are absolutely sure something has gone wrong, let the script run until you see this alert.</a:t>
            </a:r>
          </a:p>
          <a:p>
            <a:pPr algn="l">
              <a:lnSpc>
                <a:spcPct val="100000"/>
              </a:lnSpc>
            </a:pPr>
            <a:endParaRPr lang="en-US" sz="1200">
              <a:latin typeface="Verdana" pitchFamily="34" charset="0"/>
            </a:endParaRPr>
          </a:p>
          <a:p>
            <a:pPr algn="l">
              <a:lnSpc>
                <a:spcPct val="100000"/>
              </a:lnSpc>
            </a:pPr>
            <a:r>
              <a:rPr lang="en-US" sz="1200">
                <a:latin typeface="Verdana" pitchFamily="34" charset="0"/>
              </a:rPr>
              <a:t>When you see this alert, click on the OK button.</a:t>
            </a: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4A48127-25FF-47B6-A8D5-DE6FB6B245D3}" type="slidenum">
              <a:rPr lang="en-US"/>
              <a:pPr/>
              <a:t>49</a:t>
            </a:fld>
            <a:endParaRPr lang="en-US"/>
          </a:p>
        </p:txBody>
      </p:sp>
      <p:pic>
        <p:nvPicPr>
          <p:cNvPr id="206852"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t="13344"/>
          <a:stretch>
            <a:fillRect/>
          </a:stretch>
        </p:blipFill>
        <p:spPr>
          <a:xfrm>
            <a:off x="1676400" y="1447800"/>
            <a:ext cx="6988175" cy="525780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06850" name="Rectangle 2"/>
          <p:cNvSpPr>
            <a:spLocks noGrp="1" noChangeArrowheads="1"/>
          </p:cNvSpPr>
          <p:nvPr>
            <p:ph type="title"/>
          </p:nvPr>
        </p:nvSpPr>
        <p:spPr/>
        <p:txBody>
          <a:bodyPr/>
          <a:lstStyle/>
          <a:p>
            <a:r>
              <a:rPr lang="en-US"/>
              <a:t>Output from the script</a:t>
            </a:r>
          </a:p>
        </p:txBody>
      </p:sp>
      <p:sp>
        <p:nvSpPr>
          <p:cNvPr id="206851" name="AutoShape 3"/>
          <p:cNvSpPr>
            <a:spLocks noChangeArrowheads="1"/>
          </p:cNvSpPr>
          <p:nvPr/>
        </p:nvSpPr>
        <p:spPr bwMode="auto">
          <a:xfrm>
            <a:off x="5334000" y="2743200"/>
            <a:ext cx="3352800" cy="1981200"/>
          </a:xfrm>
          <a:prstGeom prst="wedgeEllipseCallout">
            <a:avLst>
              <a:gd name="adj1" fmla="val -8333"/>
              <a:gd name="adj2" fmla="val -1843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script will produce lots of output.  Additional descriptive material in the titles should help link specific outputs to specific tasks.</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94DE1FE-EA65-4F0D-9A07-A42B8FB24E3E}" type="slidenum">
              <a:rPr lang="en-US"/>
              <a:pPr/>
              <a:t>5</a:t>
            </a:fld>
            <a:endParaRPr lang="en-US"/>
          </a:p>
        </p:txBody>
      </p:sp>
      <p:sp>
        <p:nvSpPr>
          <p:cNvPr id="151554" name="Rectangle 2"/>
          <p:cNvSpPr>
            <a:spLocks noGrp="1" noChangeArrowheads="1"/>
          </p:cNvSpPr>
          <p:nvPr>
            <p:ph type="title"/>
          </p:nvPr>
        </p:nvSpPr>
        <p:spPr/>
        <p:txBody>
          <a:bodyPr/>
          <a:lstStyle/>
          <a:p>
            <a:r>
              <a:rPr lang="en-US"/>
              <a:t>Problem 1</a:t>
            </a:r>
          </a:p>
        </p:txBody>
      </p:sp>
      <p:sp>
        <p:nvSpPr>
          <p:cNvPr id="151555" name="Rectangle 3"/>
          <p:cNvSpPr>
            <a:spLocks noGrp="1" noChangeArrowheads="1"/>
          </p:cNvSpPr>
          <p:nvPr>
            <p:ph type="body" idx="1"/>
          </p:nvPr>
        </p:nvSpPr>
        <p:spPr>
          <a:xfrm>
            <a:off x="1371600" y="1371600"/>
            <a:ext cx="7577138" cy="5334000"/>
          </a:xfrm>
        </p:spPr>
        <p:txBody>
          <a:bodyPr/>
          <a:lstStyle/>
          <a:p>
            <a:pPr marL="4763" indent="6350">
              <a:buFont typeface="Wingdings" pitchFamily="2" charset="2"/>
              <a:buNone/>
            </a:pPr>
            <a:r>
              <a:rPr lang="en-US" sz="2000"/>
              <a:t>1.  Based on a missing data analysis for the variables "employment status," "number of hours worked in the past week," "self employment," "governmental employment," and "occupational prestige score" in the dataset GSS2000.sav, is the following statement true, false, or an incorrect application of a statistic?</a:t>
            </a:r>
          </a:p>
          <a:p>
            <a:pPr marL="4763" indent="6350">
              <a:buFont typeface="Wingdings" pitchFamily="2" charset="2"/>
              <a:buNone/>
            </a:pPr>
            <a:endParaRPr lang="en-US" sz="2000"/>
          </a:p>
          <a:p>
            <a:pPr marL="4763" indent="6350">
              <a:buFont typeface="Wingdings" pitchFamily="2" charset="2"/>
              <a:buNone/>
            </a:pPr>
            <a:r>
              <a:rPr lang="en-US" sz="2000"/>
              <a:t>The variables "number of hours worked in the past week" and "employment status" are missing data for more than half of the cases in the data set and should be examined carefully before deciding how to handle missing data.</a:t>
            </a:r>
          </a:p>
          <a:p>
            <a:pPr marL="4763" indent="6350">
              <a:buFont typeface="Wingdings" pitchFamily="2" charset="2"/>
              <a:buNone/>
            </a:pPr>
            <a:endParaRPr lang="en-US" sz="2000"/>
          </a:p>
          <a:p>
            <a:pPr marL="4763" indent="6350">
              <a:buFont typeface="Wingdings" pitchFamily="2" charset="2"/>
              <a:buNone/>
            </a:pPr>
            <a:r>
              <a:rPr lang="en-US" sz="2000"/>
              <a:t>   1.  True</a:t>
            </a:r>
          </a:p>
          <a:p>
            <a:pPr marL="4763" indent="6350">
              <a:buFont typeface="Wingdings" pitchFamily="2" charset="2"/>
              <a:buNone/>
            </a:pPr>
            <a:r>
              <a:rPr lang="en-US" sz="2000"/>
              <a:t>   2.  True with caution</a:t>
            </a:r>
          </a:p>
          <a:p>
            <a:pPr marL="4763" indent="6350">
              <a:buFont typeface="Wingdings" pitchFamily="2" charset="2"/>
              <a:buNone/>
            </a:pPr>
            <a:r>
              <a:rPr lang="en-US" sz="2000"/>
              <a:t>   3.  False</a:t>
            </a:r>
          </a:p>
          <a:p>
            <a:pPr marL="4763" indent="6350">
              <a:buFont typeface="Wingdings" pitchFamily="2" charset="2"/>
              <a:buNone/>
            </a:pPr>
            <a:r>
              <a:rPr lang="en-US" sz="2000"/>
              <a:t>   4.  Incorrect application of a statistic</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130FCD4-C925-48D3-B49D-A33B92D18AC7}" type="slidenum">
              <a:rPr lang="en-US"/>
              <a:pPr/>
              <a:t>6</a:t>
            </a:fld>
            <a:endParaRPr lang="en-US"/>
          </a:p>
        </p:txBody>
      </p:sp>
      <p:pic>
        <p:nvPicPr>
          <p:cNvPr id="106510" name="Picture 1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371600"/>
            <a:ext cx="6916738" cy="50879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06498" name="Rectangle 2"/>
          <p:cNvSpPr>
            <a:spLocks noGrp="1" noChangeArrowheads="1"/>
          </p:cNvSpPr>
          <p:nvPr>
            <p:ph type="title"/>
          </p:nvPr>
        </p:nvSpPr>
        <p:spPr>
          <a:xfrm>
            <a:off x="1143000" y="304800"/>
            <a:ext cx="7848600" cy="914400"/>
          </a:xfrm>
        </p:spPr>
        <p:txBody>
          <a:bodyPr/>
          <a:lstStyle/>
          <a:p>
            <a:r>
              <a:rPr lang="en-US"/>
              <a:t>Identifying the number of cases in the data set</a:t>
            </a:r>
          </a:p>
        </p:txBody>
      </p:sp>
      <p:sp>
        <p:nvSpPr>
          <p:cNvPr id="106508" name="AutoShape 12"/>
          <p:cNvSpPr>
            <a:spLocks noChangeArrowheads="1"/>
          </p:cNvSpPr>
          <p:nvPr/>
        </p:nvSpPr>
        <p:spPr bwMode="auto">
          <a:xfrm>
            <a:off x="3810000" y="2286000"/>
            <a:ext cx="5105400" cy="4343400"/>
          </a:xfrm>
          <a:prstGeom prst="wedgeEllipseCallout">
            <a:avLst>
              <a:gd name="adj1" fmla="val -63870"/>
              <a:gd name="adj2" fmla="val 1188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This problem wants to know if a variable is missing data for more than half the cases.</a:t>
            </a:r>
          </a:p>
          <a:p>
            <a:pPr algn="l">
              <a:lnSpc>
                <a:spcPct val="100000"/>
              </a:lnSpc>
            </a:pPr>
            <a:endParaRPr lang="en-US" sz="1200">
              <a:latin typeface="Verdana" pitchFamily="34" charset="0"/>
            </a:endParaRPr>
          </a:p>
          <a:p>
            <a:pPr algn="l">
              <a:lnSpc>
                <a:spcPct val="100000"/>
              </a:lnSpc>
            </a:pPr>
            <a:r>
              <a:rPr lang="en-US" sz="1200">
                <a:latin typeface="Verdana" pitchFamily="34" charset="0"/>
              </a:rPr>
              <a:t>Our first task is to identify the number of cases that meets that criterion.</a:t>
            </a:r>
          </a:p>
          <a:p>
            <a:pPr algn="l">
              <a:lnSpc>
                <a:spcPct val="100000"/>
              </a:lnSpc>
            </a:pPr>
            <a:endParaRPr lang="en-US" sz="1200">
              <a:latin typeface="Verdana" pitchFamily="34" charset="0"/>
            </a:endParaRPr>
          </a:p>
          <a:p>
            <a:pPr algn="l">
              <a:lnSpc>
                <a:spcPct val="100000"/>
              </a:lnSpc>
            </a:pPr>
            <a:r>
              <a:rPr lang="en-US" sz="1200">
                <a:latin typeface="Verdana" pitchFamily="34" charset="0"/>
              </a:rPr>
              <a:t>If we scroll to the bottom of the data set, we see than there are 270 cases in the data set.  </a:t>
            </a:r>
          </a:p>
          <a:p>
            <a:pPr algn="l">
              <a:lnSpc>
                <a:spcPct val="100000"/>
              </a:lnSpc>
            </a:pPr>
            <a:endParaRPr lang="en-US" sz="1200">
              <a:latin typeface="Verdana" pitchFamily="34" charset="0"/>
            </a:endParaRPr>
          </a:p>
          <a:p>
            <a:pPr>
              <a:lnSpc>
                <a:spcPct val="100000"/>
              </a:lnSpc>
            </a:pPr>
            <a:r>
              <a:rPr lang="en-US" sz="1200">
                <a:latin typeface="Verdana" pitchFamily="34" charset="0"/>
              </a:rPr>
              <a:t>270 ÷ 2 = 135. </a:t>
            </a:r>
          </a:p>
          <a:p>
            <a:pPr algn="l">
              <a:lnSpc>
                <a:spcPct val="100000"/>
              </a:lnSpc>
            </a:pPr>
            <a:endParaRPr lang="en-US" sz="1200">
              <a:latin typeface="Verdana" pitchFamily="34" charset="0"/>
            </a:endParaRPr>
          </a:p>
          <a:p>
            <a:pPr algn="l">
              <a:lnSpc>
                <a:spcPct val="100000"/>
              </a:lnSpc>
            </a:pPr>
            <a:r>
              <a:rPr lang="en-US" sz="1200">
                <a:latin typeface="Verdana" pitchFamily="34" charset="0"/>
              </a:rPr>
              <a:t>If any variable included in the analysis has more than 135 missing cases, the answer to the problem will be true.</a:t>
            </a:r>
          </a:p>
          <a:p>
            <a:pPr algn="l">
              <a:lnSpc>
                <a:spcPct val="100000"/>
              </a:lnSpc>
            </a:pPr>
            <a:endParaRPr lang="en-US" sz="1200">
              <a:latin typeface="Verdana" pitchFamily="34" charset="0"/>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3AB89B8-C66D-4E71-9E84-259FDE386DFB}" type="slidenum">
              <a:rPr lang="en-US"/>
              <a:pPr/>
              <a:t>7</a:t>
            </a:fld>
            <a:endParaRPr lang="en-US"/>
          </a:p>
        </p:txBody>
      </p:sp>
      <p:pic>
        <p:nvPicPr>
          <p:cNvPr id="157702"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16738" cy="50879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57699" name="Rectangle 3"/>
          <p:cNvSpPr>
            <a:spLocks noGrp="1" noChangeArrowheads="1"/>
          </p:cNvSpPr>
          <p:nvPr>
            <p:ph type="title"/>
          </p:nvPr>
        </p:nvSpPr>
        <p:spPr/>
        <p:txBody>
          <a:bodyPr/>
          <a:lstStyle/>
          <a:p>
            <a:r>
              <a:rPr lang="en-US"/>
              <a:t>Request frequency distributions</a:t>
            </a:r>
          </a:p>
        </p:txBody>
      </p:sp>
      <p:sp>
        <p:nvSpPr>
          <p:cNvPr id="157700" name="AutoShape 4"/>
          <p:cNvSpPr>
            <a:spLocks noChangeArrowheads="1"/>
          </p:cNvSpPr>
          <p:nvPr/>
        </p:nvSpPr>
        <p:spPr bwMode="auto">
          <a:xfrm>
            <a:off x="228600" y="1828800"/>
            <a:ext cx="3352800" cy="1600200"/>
          </a:xfrm>
          <a:prstGeom prst="wedgeEllipseCallout">
            <a:avLst>
              <a:gd name="adj1" fmla="val -20218"/>
              <a:gd name="adj2" fmla="val -2768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We will use the output for frequency distributions to find the number of missing cases for each variable.</a:t>
            </a:r>
          </a:p>
        </p:txBody>
      </p:sp>
      <p:sp>
        <p:nvSpPr>
          <p:cNvPr id="157704" name="AutoShape 8"/>
          <p:cNvSpPr>
            <a:spLocks noChangeArrowheads="1"/>
          </p:cNvSpPr>
          <p:nvPr/>
        </p:nvSpPr>
        <p:spPr bwMode="auto">
          <a:xfrm>
            <a:off x="5334000" y="3124200"/>
            <a:ext cx="3276600" cy="1295400"/>
          </a:xfrm>
          <a:prstGeom prst="wedgeEllipseCallout">
            <a:avLst>
              <a:gd name="adj1" fmla="val -36190"/>
              <a:gd name="adj2" fmla="val -10306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Select the </a:t>
            </a:r>
            <a:r>
              <a:rPr lang="en-US" sz="1200" i="1">
                <a:latin typeface="Verdana" pitchFamily="34" charset="0"/>
              </a:rPr>
              <a:t>Frequencies</a:t>
            </a:r>
            <a:r>
              <a:rPr lang="en-US" sz="1200">
                <a:latin typeface="Verdana" pitchFamily="34" charset="0"/>
              </a:rPr>
              <a:t>… | </a:t>
            </a:r>
            <a:r>
              <a:rPr lang="en-US" sz="1200" i="1">
                <a:latin typeface="Verdana" pitchFamily="34" charset="0"/>
              </a:rPr>
              <a:t>Descriptive Statistics</a:t>
            </a:r>
            <a:r>
              <a:rPr lang="en-US" sz="1200">
                <a:latin typeface="Verdana" pitchFamily="34" charset="0"/>
              </a:rPr>
              <a:t> command from the </a:t>
            </a:r>
            <a:r>
              <a:rPr lang="en-US" sz="1200" i="1">
                <a:latin typeface="Verdana" pitchFamily="34" charset="0"/>
              </a:rPr>
              <a:t>Analyze</a:t>
            </a:r>
            <a:r>
              <a:rPr lang="en-US" sz="1200">
                <a:latin typeface="Verdana" pitchFamily="34" charset="0"/>
              </a:rPr>
              <a:t> menu.</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7161E1B-320A-4330-8F85-E318F7D82244}" type="slidenum">
              <a:rPr lang="en-US"/>
              <a:pPr/>
              <a:t>8</a:t>
            </a:fld>
            <a:endParaRPr lang="en-US"/>
          </a:p>
        </p:txBody>
      </p:sp>
      <p:pic>
        <p:nvPicPr>
          <p:cNvPr id="158724"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09800" y="3184525"/>
            <a:ext cx="4876800" cy="298767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58722" name="Rectangle 2"/>
          <p:cNvSpPr>
            <a:spLocks noGrp="1" noChangeArrowheads="1"/>
          </p:cNvSpPr>
          <p:nvPr>
            <p:ph type="title"/>
          </p:nvPr>
        </p:nvSpPr>
        <p:spPr/>
        <p:txBody>
          <a:bodyPr/>
          <a:lstStyle/>
          <a:p>
            <a:r>
              <a:rPr lang="en-US"/>
              <a:t>Completing the specification for frequencies</a:t>
            </a:r>
          </a:p>
        </p:txBody>
      </p:sp>
      <p:sp>
        <p:nvSpPr>
          <p:cNvPr id="158723" name="AutoShape 3"/>
          <p:cNvSpPr>
            <a:spLocks noChangeArrowheads="1"/>
          </p:cNvSpPr>
          <p:nvPr/>
        </p:nvSpPr>
        <p:spPr bwMode="auto">
          <a:xfrm>
            <a:off x="5562600" y="4708525"/>
            <a:ext cx="2971800" cy="1447800"/>
          </a:xfrm>
          <a:prstGeom prst="wedgeEllipseCallout">
            <a:avLst>
              <a:gd name="adj1" fmla="val -12074"/>
              <a:gd name="adj2" fmla="val -11294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OK button to complete the request for statistical output.</a:t>
            </a:r>
          </a:p>
        </p:txBody>
      </p:sp>
      <p:sp>
        <p:nvSpPr>
          <p:cNvPr id="158726" name="AutoShape 6"/>
          <p:cNvSpPr>
            <a:spLocks noChangeArrowheads="1"/>
          </p:cNvSpPr>
          <p:nvPr/>
        </p:nvSpPr>
        <p:spPr bwMode="auto">
          <a:xfrm>
            <a:off x="1676400" y="1736725"/>
            <a:ext cx="2971800" cy="1447800"/>
          </a:xfrm>
          <a:prstGeom prst="wedgeEllipseCallout">
            <a:avLst>
              <a:gd name="adj1" fmla="val 44870"/>
              <a:gd name="adj2" fmla="val 8223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move the five variables included in the problem statement to the list box for variables.</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C0D536E-DD59-4770-8D96-79E3D6D6A198}" type="slidenum">
              <a:rPr lang="en-US"/>
              <a:pPr/>
              <a:t>9</a:t>
            </a:fld>
            <a:endParaRPr lang="en-US"/>
          </a:p>
        </p:txBody>
      </p:sp>
      <p:pic>
        <p:nvPicPr>
          <p:cNvPr id="159748"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066800" y="1066800"/>
            <a:ext cx="7885113" cy="51117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59746" name="Rectangle 2"/>
          <p:cNvSpPr>
            <a:spLocks noGrp="1" noChangeArrowheads="1"/>
          </p:cNvSpPr>
          <p:nvPr>
            <p:ph type="title"/>
          </p:nvPr>
        </p:nvSpPr>
        <p:spPr>
          <a:xfrm>
            <a:off x="1143000" y="304800"/>
            <a:ext cx="7772400" cy="914400"/>
          </a:xfrm>
        </p:spPr>
        <p:txBody>
          <a:bodyPr/>
          <a:lstStyle/>
          <a:p>
            <a:r>
              <a:rPr lang="en-US"/>
              <a:t>Number of missing cases for each variable</a:t>
            </a:r>
          </a:p>
        </p:txBody>
      </p:sp>
      <p:sp>
        <p:nvSpPr>
          <p:cNvPr id="159747" name="AutoShape 3"/>
          <p:cNvSpPr>
            <a:spLocks noChangeArrowheads="1"/>
          </p:cNvSpPr>
          <p:nvPr/>
        </p:nvSpPr>
        <p:spPr bwMode="auto">
          <a:xfrm>
            <a:off x="5257800" y="1219200"/>
            <a:ext cx="3352800" cy="1981200"/>
          </a:xfrm>
          <a:prstGeom prst="wedgeEllipseCallout">
            <a:avLst>
              <a:gd name="adj1" fmla="val -5208"/>
              <a:gd name="adj2" fmla="val -1778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In the table of statistics at the top of the Frequencies output, there is a table detailing the number of missing cases for each variable in the analysis.</a:t>
            </a:r>
          </a:p>
        </p:txBody>
      </p:sp>
      <p:sp>
        <p:nvSpPr>
          <p:cNvPr id="159750" name="AutoShape 6"/>
          <p:cNvSpPr>
            <a:spLocks noChangeArrowheads="1"/>
          </p:cNvSpPr>
          <p:nvPr/>
        </p:nvSpPr>
        <p:spPr bwMode="auto">
          <a:xfrm>
            <a:off x="838200" y="5562600"/>
            <a:ext cx="7467600" cy="1143000"/>
          </a:xfrm>
          <a:prstGeom prst="wedgeEllipseCallout">
            <a:avLst>
              <a:gd name="adj1" fmla="val 13819"/>
              <a:gd name="adj2" fmla="val -6958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None of the variables has more than 135 missing cases, although number of hours worked in the past week comes close.</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answer to the question is </a:t>
            </a:r>
            <a:r>
              <a:rPr lang="en-US" sz="1200" b="1">
                <a:latin typeface="Verdana" pitchFamily="34" charset="0"/>
              </a:rPr>
              <a:t>false</a:t>
            </a:r>
            <a:r>
              <a:rPr lang="en-US" sz="1200">
                <a:latin typeface="Verdana" pitchFamily="34" charset="0"/>
              </a:rPr>
              <a:t>.</a:t>
            </a:r>
          </a:p>
        </p:txBody>
      </p:sp>
    </p:spTree>
  </p:cSld>
  <p:clrMapOvr>
    <a:masterClrMapping/>
  </p:clrMapOvr>
  <p:transition/>
</p:sld>
</file>

<file path=ppt/theme/theme1.xml><?xml version="1.0" encoding="utf-8"?>
<a:theme xmlns:a="http://schemas.openxmlformats.org/drawingml/2006/main" name="_statTemplate">
  <a:themeElements>
    <a:clrScheme name="">
      <a:dk1>
        <a:srgbClr val="000000"/>
      </a:dk1>
      <a:lt1>
        <a:srgbClr val="FFFFFF"/>
      </a:lt1>
      <a:dk2>
        <a:srgbClr val="000000"/>
      </a:dk2>
      <a:lt2>
        <a:srgbClr val="E3E2C7"/>
      </a:lt2>
      <a:accent1>
        <a:srgbClr val="EAEAEA"/>
      </a:accent1>
      <a:accent2>
        <a:srgbClr val="003366"/>
      </a:accent2>
      <a:accent3>
        <a:srgbClr val="FFFFFF"/>
      </a:accent3>
      <a:accent4>
        <a:srgbClr val="000000"/>
      </a:accent4>
      <a:accent5>
        <a:srgbClr val="F3F3F3"/>
      </a:accent5>
      <a:accent6>
        <a:srgbClr val="002D5C"/>
      </a:accent6>
      <a:hlink>
        <a:srgbClr val="003366"/>
      </a:hlink>
      <a:folHlink>
        <a:srgbClr val="800000"/>
      </a:folHlink>
    </a:clrScheme>
    <a:fontScheme name="_statTemplate">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85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rebuchet MS" pitchFamily="34" charset="0"/>
          </a:defRPr>
        </a:defPPr>
      </a:lstStyle>
    </a:spDef>
    <a:ln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85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rebuchet MS" pitchFamily="34" charset="0"/>
          </a:defRPr>
        </a:defPPr>
      </a:lstStyle>
    </a:lnDef>
  </a:objectDefaults>
  <a:extraClrSchemeLst>
    <a:extraClrScheme>
      <a:clrScheme name="_statTemplate 1">
        <a:dk1>
          <a:srgbClr val="008080"/>
        </a:dk1>
        <a:lt1>
          <a:srgbClr val="FFFFCC"/>
        </a:lt1>
        <a:dk2>
          <a:srgbClr val="009999"/>
        </a:dk2>
        <a:lt2>
          <a:srgbClr val="FFFF99"/>
        </a:lt2>
        <a:accent1>
          <a:srgbClr val="336699"/>
        </a:accent1>
        <a:accent2>
          <a:srgbClr val="FFFF99"/>
        </a:accent2>
        <a:accent3>
          <a:srgbClr val="AACACA"/>
        </a:accent3>
        <a:accent4>
          <a:srgbClr val="DADAAE"/>
        </a:accent4>
        <a:accent5>
          <a:srgbClr val="ADB8CA"/>
        </a:accent5>
        <a:accent6>
          <a:srgbClr val="E7E78A"/>
        </a:accent6>
        <a:hlink>
          <a:srgbClr val="FFFFCC"/>
        </a:hlink>
        <a:folHlink>
          <a:srgbClr val="DDDDDD"/>
        </a:folHlink>
      </a:clrScheme>
      <a:clrMap bg1="dk2" tx1="lt1" bg2="dk1" tx2="lt2" accent1="accent1" accent2="accent2" accent3="accent3" accent4="accent4" accent5="accent5" accent6="accent6" hlink="hlink" folHlink="folHlink"/>
    </a:extraClrScheme>
    <a:extraClrScheme>
      <a:clrScheme name="_statTemplate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clrMap bg1="lt1" tx1="dk1" bg2="lt2" tx2="dk2" accent1="accent1" accent2="accent2" accent3="accent3" accent4="accent4" accent5="accent5" accent6="accent6" hlink="hlink" folHlink="folHlink"/>
    </a:extraClrScheme>
    <a:extraClrScheme>
      <a:clrScheme name="_statTemplate 3">
        <a:dk1>
          <a:srgbClr val="000000"/>
        </a:dk1>
        <a:lt1>
          <a:srgbClr val="FFFFFF"/>
        </a:lt1>
        <a:dk2>
          <a:srgbClr val="000000"/>
        </a:dk2>
        <a:lt2>
          <a:srgbClr val="DDDDDD"/>
        </a:lt2>
        <a:accent1>
          <a:srgbClr val="DDDDDD"/>
        </a:accent1>
        <a:accent2>
          <a:srgbClr val="333333"/>
        </a:accent2>
        <a:accent3>
          <a:srgbClr val="FFFFFF"/>
        </a:accent3>
        <a:accent4>
          <a:srgbClr val="000000"/>
        </a:accent4>
        <a:accent5>
          <a:srgbClr val="EBEBEB"/>
        </a:accent5>
        <a:accent6>
          <a:srgbClr val="2D2D2D"/>
        </a:accent6>
        <a:hlink>
          <a:srgbClr val="808080"/>
        </a:hlink>
        <a:folHlink>
          <a:srgbClr val="808080"/>
        </a:folHlink>
      </a:clrScheme>
      <a:clrMap bg1="lt1" tx1="dk1" bg2="lt2" tx2="dk2" accent1="accent1" accent2="accent2" accent3="accent3" accent4="accent4" accent5="accent5" accent6="accent6" hlink="hlink" folHlink="folHlink"/>
    </a:extraClrScheme>
    <a:extraClrScheme>
      <a:clrScheme name="_statTemplate 4">
        <a:dk1>
          <a:srgbClr val="5F5F5F"/>
        </a:dk1>
        <a:lt1>
          <a:srgbClr val="FFFFFF"/>
        </a:lt1>
        <a:dk2>
          <a:srgbClr val="003366"/>
        </a:dk2>
        <a:lt2>
          <a:srgbClr val="FFFFFF"/>
        </a:lt2>
        <a:accent1>
          <a:srgbClr val="7E003F"/>
        </a:accent1>
        <a:accent2>
          <a:srgbClr val="DDDDDD"/>
        </a:accent2>
        <a:accent3>
          <a:srgbClr val="AAADB8"/>
        </a:accent3>
        <a:accent4>
          <a:srgbClr val="DADADA"/>
        </a:accent4>
        <a:accent5>
          <a:srgbClr val="C0AAAF"/>
        </a:accent5>
        <a:accent6>
          <a:srgbClr val="C8C8C8"/>
        </a:accent6>
        <a:hlink>
          <a:srgbClr val="969696"/>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Settings\js\Application Data\Microsoft\Templates\_statTemplate.pot</Template>
  <TotalTime>4853</TotalTime>
  <Words>3166</Words>
  <Application>Microsoft Office PowerPoint</Application>
  <PresentationFormat>On-screen Show (4:3)</PresentationFormat>
  <Paragraphs>415</Paragraphs>
  <Slides>49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49</vt:i4>
      </vt:variant>
    </vt:vector>
  </HeadingPairs>
  <TitlesOfParts>
    <vt:vector size="54" baseType="lpstr">
      <vt:lpstr>Times New Roman</vt:lpstr>
      <vt:lpstr>Trebuchet MS</vt:lpstr>
      <vt:lpstr>Wingdings</vt:lpstr>
      <vt:lpstr>Verdana</vt:lpstr>
      <vt:lpstr>_statTemplate</vt:lpstr>
      <vt:lpstr>Analyzing Missing Data</vt:lpstr>
      <vt:lpstr>Missing data and data analysis</vt:lpstr>
      <vt:lpstr>Tools for evaluating missing data</vt:lpstr>
      <vt:lpstr>Key issues in missing data analysis</vt:lpstr>
      <vt:lpstr>Problem 1</vt:lpstr>
      <vt:lpstr>Identifying the number of cases in the data set</vt:lpstr>
      <vt:lpstr>Request frequency distributions</vt:lpstr>
      <vt:lpstr>Completing the specification for frequencies</vt:lpstr>
      <vt:lpstr>Number of missing cases for each variable</vt:lpstr>
      <vt:lpstr>Problem 2</vt:lpstr>
      <vt:lpstr>Create a variable that counts missing data</vt:lpstr>
      <vt:lpstr>Enter specifications for new variable</vt:lpstr>
      <vt:lpstr>Enter specifications for new variable</vt:lpstr>
      <vt:lpstr>Enter specifications for new variable</vt:lpstr>
      <vt:lpstr>Complete specifications for new variable</vt:lpstr>
      <vt:lpstr>The nmiss variable in the data editor</vt:lpstr>
      <vt:lpstr>A frequency distribution for nmiss</vt:lpstr>
      <vt:lpstr>Completing the specification for frequencies</vt:lpstr>
      <vt:lpstr>The frequency distribution</vt:lpstr>
      <vt:lpstr>Answering the problem</vt:lpstr>
      <vt:lpstr>Problem 3</vt:lpstr>
      <vt:lpstr>Compute valid/missing dichotomous variables</vt:lpstr>
      <vt:lpstr>Enter specifications for new variable</vt:lpstr>
      <vt:lpstr>Enter specifications for new variable</vt:lpstr>
      <vt:lpstr>Enter specifications for new variable</vt:lpstr>
      <vt:lpstr>Change the value for missing data</vt:lpstr>
      <vt:lpstr>Change the value for valid data</vt:lpstr>
      <vt:lpstr>Complete the value specifications</vt:lpstr>
      <vt:lpstr>Complete the recode specifications</vt:lpstr>
      <vt:lpstr>The dichotomous variable</vt:lpstr>
      <vt:lpstr>Filtering cases with excessive missing variables</vt:lpstr>
      <vt:lpstr>Enter specifications for selecting cases</vt:lpstr>
      <vt:lpstr>Enter specifications for selecting cases</vt:lpstr>
      <vt:lpstr>Complete the specifications for selecting cases</vt:lpstr>
      <vt:lpstr>Cases excluded from further analyses</vt:lpstr>
      <vt:lpstr>Correlating the dichotomous variables</vt:lpstr>
      <vt:lpstr>Specifications for correlations</vt:lpstr>
      <vt:lpstr>The correlation matrix</vt:lpstr>
      <vt:lpstr>The correlation matrix</vt:lpstr>
      <vt:lpstr>The correlation matrix</vt:lpstr>
      <vt:lpstr>Using scripts</vt:lpstr>
      <vt:lpstr>Using a script for missing data</vt:lpstr>
      <vt:lpstr>Open the data set in SPSS</vt:lpstr>
      <vt:lpstr>Invoke the script</vt:lpstr>
      <vt:lpstr>Select the missing data script</vt:lpstr>
      <vt:lpstr>The script dialog</vt:lpstr>
      <vt:lpstr>Complete the specifications</vt:lpstr>
      <vt:lpstr>The script finishes</vt:lpstr>
      <vt:lpstr>Output from the script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Frequency Distributions</dc:title>
  <dc:creator>Michael</dc:creator>
  <cp:lastModifiedBy>Michael</cp:lastModifiedBy>
  <cp:revision>193</cp:revision>
  <cp:lastPrinted>2000-09-01T15:46:21Z</cp:lastPrinted>
  <dcterms:created xsi:type="dcterms:W3CDTF">2000-09-01T15:46:21Z</dcterms:created>
  <dcterms:modified xsi:type="dcterms:W3CDTF">2012-04-15T14:18:57Z</dcterms:modified>
</cp:coreProperties>
</file>