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37"/>
  </p:notesMasterIdLst>
  <p:handoutMasterIdLst>
    <p:handoutMasterId r:id="rId38"/>
  </p:handoutMasterIdLst>
  <p:sldIdLst>
    <p:sldId id="256" r:id="rId2"/>
    <p:sldId id="351" r:id="rId3"/>
    <p:sldId id="352" r:id="rId4"/>
    <p:sldId id="353" r:id="rId5"/>
    <p:sldId id="354" r:id="rId6"/>
    <p:sldId id="325" r:id="rId7"/>
    <p:sldId id="323" r:id="rId8"/>
    <p:sldId id="329" r:id="rId9"/>
    <p:sldId id="330" r:id="rId10"/>
    <p:sldId id="331" r:id="rId11"/>
    <p:sldId id="332" r:id="rId12"/>
    <p:sldId id="334" r:id="rId13"/>
    <p:sldId id="335" r:id="rId14"/>
    <p:sldId id="336" r:id="rId15"/>
    <p:sldId id="337" r:id="rId16"/>
    <p:sldId id="338" r:id="rId17"/>
    <p:sldId id="339" r:id="rId18"/>
    <p:sldId id="340" r:id="rId19"/>
    <p:sldId id="341" r:id="rId20"/>
    <p:sldId id="358" r:id="rId21"/>
    <p:sldId id="359" r:id="rId22"/>
    <p:sldId id="360" r:id="rId23"/>
    <p:sldId id="361" r:id="rId24"/>
    <p:sldId id="328" r:id="rId25"/>
    <p:sldId id="342" r:id="rId26"/>
    <p:sldId id="343" r:id="rId27"/>
    <p:sldId id="344" r:id="rId28"/>
    <p:sldId id="345" r:id="rId29"/>
    <p:sldId id="346" r:id="rId30"/>
    <p:sldId id="347" r:id="rId31"/>
    <p:sldId id="348" r:id="rId32"/>
    <p:sldId id="362" r:id="rId33"/>
    <p:sldId id="349" r:id="rId34"/>
    <p:sldId id="356" r:id="rId35"/>
    <p:sldId id="357" r:id="rId36"/>
  </p:sldIdLst>
  <p:sldSz cx="9144000" cy="6858000" type="screen4x3"/>
  <p:notesSz cx="6858000" cy="9144000"/>
  <p:defaultTextStyle>
    <a:defPPr>
      <a:defRPr lang="en-US"/>
    </a:defPPr>
    <a:lvl1pPr algn="ctr" rtl="0" fontAlgn="base">
      <a:lnSpc>
        <a:spcPct val="85000"/>
      </a:lnSpc>
      <a:spcBef>
        <a:spcPct val="0"/>
      </a:spcBef>
      <a:spcAft>
        <a:spcPct val="0"/>
      </a:spcAft>
      <a:defRPr sz="2400" kern="1200">
        <a:solidFill>
          <a:schemeClr val="tx1"/>
        </a:solidFill>
        <a:latin typeface="Trebuchet MS" pitchFamily="34" charset="0"/>
        <a:ea typeface="+mn-ea"/>
        <a:cs typeface="+mn-cs"/>
      </a:defRPr>
    </a:lvl1pPr>
    <a:lvl2pPr marL="457200" algn="ctr" rtl="0" fontAlgn="base">
      <a:lnSpc>
        <a:spcPct val="85000"/>
      </a:lnSpc>
      <a:spcBef>
        <a:spcPct val="0"/>
      </a:spcBef>
      <a:spcAft>
        <a:spcPct val="0"/>
      </a:spcAft>
      <a:defRPr sz="2400" kern="1200">
        <a:solidFill>
          <a:schemeClr val="tx1"/>
        </a:solidFill>
        <a:latin typeface="Trebuchet MS" pitchFamily="34" charset="0"/>
        <a:ea typeface="+mn-ea"/>
        <a:cs typeface="+mn-cs"/>
      </a:defRPr>
    </a:lvl2pPr>
    <a:lvl3pPr marL="914400" algn="ctr" rtl="0" fontAlgn="base">
      <a:lnSpc>
        <a:spcPct val="85000"/>
      </a:lnSpc>
      <a:spcBef>
        <a:spcPct val="0"/>
      </a:spcBef>
      <a:spcAft>
        <a:spcPct val="0"/>
      </a:spcAft>
      <a:defRPr sz="2400" kern="1200">
        <a:solidFill>
          <a:schemeClr val="tx1"/>
        </a:solidFill>
        <a:latin typeface="Trebuchet MS" pitchFamily="34" charset="0"/>
        <a:ea typeface="+mn-ea"/>
        <a:cs typeface="+mn-cs"/>
      </a:defRPr>
    </a:lvl3pPr>
    <a:lvl4pPr marL="1371600" algn="ctr" rtl="0" fontAlgn="base">
      <a:lnSpc>
        <a:spcPct val="85000"/>
      </a:lnSpc>
      <a:spcBef>
        <a:spcPct val="0"/>
      </a:spcBef>
      <a:spcAft>
        <a:spcPct val="0"/>
      </a:spcAft>
      <a:defRPr sz="2400" kern="1200">
        <a:solidFill>
          <a:schemeClr val="tx1"/>
        </a:solidFill>
        <a:latin typeface="Trebuchet MS" pitchFamily="34" charset="0"/>
        <a:ea typeface="+mn-ea"/>
        <a:cs typeface="+mn-cs"/>
      </a:defRPr>
    </a:lvl4pPr>
    <a:lvl5pPr marL="1828800" algn="ctr" rtl="0" fontAlgn="base">
      <a:lnSpc>
        <a:spcPct val="85000"/>
      </a:lnSpc>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p:scale>
          <a:sx n="86" d="100"/>
          <a:sy n="86" d="100"/>
        </p:scale>
        <p:origin x="-129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r>
              <a:rPr lang="en-US"/>
              <a:t>Class 2</a:t>
            </a: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DDB6D9FB-EB3E-4D91-BD2A-7C4114907F12}" type="slidenum">
              <a:rPr lang="en-US"/>
              <a:pPr/>
              <a:t>‹#›</a:t>
            </a:fld>
            <a:endParaRPr lang="en-US"/>
          </a:p>
        </p:txBody>
      </p:sp>
    </p:spTree>
    <p:extLst>
      <p:ext uri="{BB962C8B-B14F-4D97-AF65-F5344CB8AC3E}">
        <p14:creationId xmlns:p14="http://schemas.microsoft.com/office/powerpoint/2010/main" val="23750247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lnSpc>
                <a:spcPct val="100000"/>
              </a:lnSpc>
              <a:defRPr sz="1200">
                <a:latin typeface="Times New Roman" pitchFamily="18" charset="0"/>
              </a:defRPr>
            </a:lvl1pPr>
          </a:lstStyle>
          <a:p>
            <a:endParaRPr lang="en-US"/>
          </a:p>
        </p:txBody>
      </p:sp>
      <p:sp>
        <p:nvSpPr>
          <p:cNvPr id="1741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0" hangingPunct="0">
              <a:lnSpc>
                <a:spcPct val="100000"/>
              </a:lnSpc>
              <a:defRPr sz="1200">
                <a:latin typeface="Times New Roman" pitchFamily="18" charset="0"/>
              </a:defRPr>
            </a:lvl1pPr>
          </a:lstStyle>
          <a:p>
            <a:endParaRPr lang="en-US"/>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lnSpc>
                <a:spcPct val="100000"/>
              </a:lnSpc>
              <a:defRPr sz="1200">
                <a:latin typeface="Times New Roman" pitchFamily="18" charset="0"/>
              </a:defRPr>
            </a:lvl1pPr>
          </a:lstStyle>
          <a:p>
            <a:fld id="{78D36376-69E2-4B82-BBEA-9B5B00F479EE}" type="slidenum">
              <a:rPr lang="en-US"/>
              <a:pPr/>
              <a:t>‹#›</a:t>
            </a:fld>
            <a:endParaRPr lang="en-US"/>
          </a:p>
        </p:txBody>
      </p:sp>
    </p:spTree>
    <p:extLst>
      <p:ext uri="{BB962C8B-B14F-4D97-AF65-F5344CB8AC3E}">
        <p14:creationId xmlns:p14="http://schemas.microsoft.com/office/powerpoint/2010/main" val="9272149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C74F69-8D04-4B06-B5F4-2A4778F165B2}" type="slidenum">
              <a:rPr lang="en-US"/>
              <a:pPr/>
              <a:t>1</a:t>
            </a:fld>
            <a:endParaRPr lang="en-US"/>
          </a:p>
        </p:txBody>
      </p:sp>
      <p:sp>
        <p:nvSpPr>
          <p:cNvPr id="43010" name="Rectangle 2"/>
          <p:cNvSpPr>
            <a:spLocks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08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899" name="Rectangle 3"/>
          <p:cNvSpPr>
            <a:spLocks noGrp="1" noChangeArrowheads="1"/>
          </p:cNvSpPr>
          <p:nvPr>
            <p:ph type="ctrTitle"/>
          </p:nvPr>
        </p:nvSpPr>
        <p:spPr>
          <a:xfrm>
            <a:off x="1143000" y="304800"/>
            <a:ext cx="7543800" cy="1012825"/>
          </a:xfrm>
        </p:spPr>
        <p:txBody>
          <a:bodyPr/>
          <a:lstStyle>
            <a:lvl1pPr>
              <a:defRPr/>
            </a:lvl1pPr>
          </a:lstStyle>
          <a:p>
            <a:pPr lvl="0"/>
            <a:r>
              <a:rPr lang="en-US" noProof="0" smtClean="0"/>
              <a:t>Click to edit Master title</a:t>
            </a:r>
          </a:p>
        </p:txBody>
      </p:sp>
      <p:sp>
        <p:nvSpPr>
          <p:cNvPr id="80900" name="Rectangle 4"/>
          <p:cNvSpPr>
            <a:spLocks noGrp="1" noChangeArrowheads="1"/>
          </p:cNvSpPr>
          <p:nvPr>
            <p:ph type="subTitle" idx="1"/>
          </p:nvPr>
        </p:nvSpPr>
        <p:spPr>
          <a:xfrm>
            <a:off x="1219200" y="1600200"/>
            <a:ext cx="7391400" cy="5029200"/>
          </a:xfrm>
        </p:spPr>
        <p:txBody>
          <a:bodyPr/>
          <a:lstStyle>
            <a:lvl1pPr marL="0" indent="0" algn="ctr">
              <a:buFont typeface="Wingdings" pitchFamily="2" charset="2"/>
              <a:buNone/>
              <a:defRPr sz="2000"/>
            </a:lvl1pPr>
          </a:lstStyle>
          <a:p>
            <a:pPr lvl="0"/>
            <a:r>
              <a:rPr lang="en-US" noProof="0" smtClean="0"/>
              <a:t>Click to edit Master subtitle style</a:t>
            </a:r>
          </a:p>
        </p:txBody>
      </p:sp>
      <p:sp>
        <p:nvSpPr>
          <p:cNvPr id="80913" name="Rectangle 17"/>
          <p:cNvSpPr>
            <a:spLocks noGrp="1" noChangeArrowheads="1"/>
          </p:cNvSpPr>
          <p:nvPr>
            <p:ph type="sldNum" sz="quarter" idx="4"/>
          </p:nvPr>
        </p:nvSpPr>
        <p:spPr/>
        <p:txBody>
          <a:bodyPr/>
          <a:lstStyle>
            <a:lvl1pPr>
              <a:defRPr/>
            </a:lvl1pPr>
          </a:lstStyle>
          <a:p>
            <a:r>
              <a:rPr lang="en-US"/>
              <a:t>SW388R7</a:t>
            </a:r>
          </a:p>
          <a:p>
            <a:r>
              <a:rPr lang="en-US"/>
              <a:t>Data Analysis &amp; Computers II</a:t>
            </a:r>
          </a:p>
          <a:p>
            <a:endParaRPr lang="en-US"/>
          </a:p>
          <a:p>
            <a:r>
              <a:rPr lang="en-US"/>
              <a:t>Slide </a:t>
            </a:r>
            <a:fld id="{BF449B91-AD23-4498-9F38-A49E88764092}"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8D0B5003-DC6E-4237-89B1-FEBC33F3565E}" type="slidenum">
              <a:rPr lang="en-US"/>
              <a:pPr/>
              <a:t>‹#›</a:t>
            </a:fld>
            <a:endParaRPr lang="en-US"/>
          </a:p>
        </p:txBody>
      </p:sp>
    </p:spTree>
    <p:extLst>
      <p:ext uri="{BB962C8B-B14F-4D97-AF65-F5344CB8AC3E}">
        <p14:creationId xmlns:p14="http://schemas.microsoft.com/office/powerpoint/2010/main" val="52897013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8650" y="304800"/>
            <a:ext cx="1970088"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75945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E25DA0E1-615B-4CE3-9BF7-8C4C6B9580B7}" type="slidenum">
              <a:rPr lang="en-US"/>
              <a:pPr/>
              <a:t>‹#›</a:t>
            </a:fld>
            <a:endParaRPr lang="en-US"/>
          </a:p>
        </p:txBody>
      </p:sp>
    </p:spTree>
    <p:extLst>
      <p:ext uri="{BB962C8B-B14F-4D97-AF65-F5344CB8AC3E}">
        <p14:creationId xmlns:p14="http://schemas.microsoft.com/office/powerpoint/2010/main" val="202153628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D8629431-EAF5-4459-B17F-A988337EB579}" type="slidenum">
              <a:rPr lang="en-US"/>
              <a:pPr/>
              <a:t>‹#›</a:t>
            </a:fld>
            <a:endParaRPr lang="en-US"/>
          </a:p>
        </p:txBody>
      </p:sp>
    </p:spTree>
    <p:extLst>
      <p:ext uri="{BB962C8B-B14F-4D97-AF65-F5344CB8AC3E}">
        <p14:creationId xmlns:p14="http://schemas.microsoft.com/office/powerpoint/2010/main" val="214559768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DBE19F9E-7EDA-476F-AE8E-49347EA62E53}" type="slidenum">
              <a:rPr lang="en-US"/>
              <a:pPr/>
              <a:t>‹#›</a:t>
            </a:fld>
            <a:endParaRPr lang="en-US"/>
          </a:p>
        </p:txBody>
      </p:sp>
    </p:spTree>
    <p:extLst>
      <p:ext uri="{BB962C8B-B14F-4D97-AF65-F5344CB8AC3E}">
        <p14:creationId xmlns:p14="http://schemas.microsoft.com/office/powerpoint/2010/main" val="265445157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676400"/>
            <a:ext cx="3863975"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83175" y="1676400"/>
            <a:ext cx="3865563"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8D96A442-0747-4063-B4A0-ADF58FA9B2CD}" type="slidenum">
              <a:rPr lang="en-US"/>
              <a:pPr/>
              <a:t>‹#›</a:t>
            </a:fld>
            <a:endParaRPr lang="en-US"/>
          </a:p>
        </p:txBody>
      </p:sp>
    </p:spTree>
    <p:extLst>
      <p:ext uri="{BB962C8B-B14F-4D97-AF65-F5344CB8AC3E}">
        <p14:creationId xmlns:p14="http://schemas.microsoft.com/office/powerpoint/2010/main" val="4022870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E97FCF0A-DE0D-4BAD-995C-101CFC2FFE7C}" type="slidenum">
              <a:rPr lang="en-US"/>
              <a:pPr/>
              <a:t>‹#›</a:t>
            </a:fld>
            <a:endParaRPr lang="en-US"/>
          </a:p>
        </p:txBody>
      </p:sp>
    </p:spTree>
    <p:extLst>
      <p:ext uri="{BB962C8B-B14F-4D97-AF65-F5344CB8AC3E}">
        <p14:creationId xmlns:p14="http://schemas.microsoft.com/office/powerpoint/2010/main" val="398878315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01391402-EAEA-4974-834C-0BF12E18F6A7}" type="slidenum">
              <a:rPr lang="en-US"/>
              <a:pPr/>
              <a:t>‹#›</a:t>
            </a:fld>
            <a:endParaRPr lang="en-US"/>
          </a:p>
        </p:txBody>
      </p:sp>
    </p:spTree>
    <p:extLst>
      <p:ext uri="{BB962C8B-B14F-4D97-AF65-F5344CB8AC3E}">
        <p14:creationId xmlns:p14="http://schemas.microsoft.com/office/powerpoint/2010/main" val="153416866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5A9BC0E2-B091-4311-A767-0A181A86E405}" type="slidenum">
              <a:rPr lang="en-US"/>
              <a:pPr/>
              <a:t>‹#›</a:t>
            </a:fld>
            <a:endParaRPr lang="en-US"/>
          </a:p>
        </p:txBody>
      </p:sp>
    </p:spTree>
    <p:extLst>
      <p:ext uri="{BB962C8B-B14F-4D97-AF65-F5344CB8AC3E}">
        <p14:creationId xmlns:p14="http://schemas.microsoft.com/office/powerpoint/2010/main" val="403381127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68E3CF94-0BD9-4EE6-8637-027A5978C718}" type="slidenum">
              <a:rPr lang="en-US"/>
              <a:pPr/>
              <a:t>‹#›</a:t>
            </a:fld>
            <a:endParaRPr lang="en-US"/>
          </a:p>
        </p:txBody>
      </p:sp>
    </p:spTree>
    <p:extLst>
      <p:ext uri="{BB962C8B-B14F-4D97-AF65-F5344CB8AC3E}">
        <p14:creationId xmlns:p14="http://schemas.microsoft.com/office/powerpoint/2010/main" val="307533200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SW388R7</a:t>
            </a:r>
          </a:p>
          <a:p>
            <a:r>
              <a:rPr lang="en-US"/>
              <a:t>Data Analysis &amp; Computers II</a:t>
            </a:r>
          </a:p>
          <a:p>
            <a:endParaRPr lang="en-US"/>
          </a:p>
          <a:p>
            <a:r>
              <a:rPr lang="en-US"/>
              <a:t>Slide </a:t>
            </a:r>
            <a:fld id="{C3AAFF24-ACDF-4F3E-8FF5-CE88C42BD908}" type="slidenum">
              <a:rPr lang="en-US"/>
              <a:pPr/>
              <a:t>‹#›</a:t>
            </a:fld>
            <a:endParaRPr lang="en-US"/>
          </a:p>
        </p:txBody>
      </p:sp>
    </p:spTree>
    <p:extLst>
      <p:ext uri="{BB962C8B-B14F-4D97-AF65-F5344CB8AC3E}">
        <p14:creationId xmlns:p14="http://schemas.microsoft.com/office/powerpoint/2010/main" val="247566023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987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4300" y="0"/>
            <a:ext cx="9029700" cy="675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9875" name="Rectangle 3"/>
          <p:cNvSpPr>
            <a:spLocks noGrp="1" noChangeArrowheads="1"/>
          </p:cNvSpPr>
          <p:nvPr>
            <p:ph type="body" idx="1"/>
          </p:nvPr>
        </p:nvSpPr>
        <p:spPr bwMode="auto">
          <a:xfrm>
            <a:off x="1066800" y="1676400"/>
            <a:ext cx="7881938"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9876" name="Rectangle 4"/>
          <p:cNvSpPr>
            <a:spLocks noGrp="1" noChangeArrowheads="1"/>
          </p:cNvSpPr>
          <p:nvPr>
            <p:ph type="title"/>
          </p:nvPr>
        </p:nvSpPr>
        <p:spPr bwMode="auto">
          <a:xfrm>
            <a:off x="1143000" y="304800"/>
            <a:ext cx="7543800" cy="914400"/>
          </a:xfrm>
          <a:prstGeom prst="rect">
            <a:avLst/>
          </a:prstGeom>
          <a:noFill/>
          <a:ln>
            <a:noFill/>
          </a:ln>
          <a:effectLst/>
          <a:extLst>
            <a:ext uri="{909E8E84-426E-40DD-AFC4-6F175D3DCCD1}">
              <a14:hiddenFill xmlns:a14="http://schemas.microsoft.com/office/drawing/2010/main">
                <a:solidFill>
                  <a:srgbClr val="0033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slide title</a:t>
            </a:r>
          </a:p>
        </p:txBody>
      </p:sp>
      <p:sp>
        <p:nvSpPr>
          <p:cNvPr id="79882" name="Rectangle 10"/>
          <p:cNvSpPr>
            <a:spLocks noGrp="1" noChangeArrowheads="1"/>
          </p:cNvSpPr>
          <p:nvPr>
            <p:ph type="sldNum" sz="quarter" idx="4"/>
          </p:nvPr>
        </p:nvSpPr>
        <p:spPr bwMode="auto">
          <a:xfrm>
            <a:off x="0" y="304800"/>
            <a:ext cx="114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defRPr sz="1000"/>
            </a:lvl1pPr>
          </a:lstStyle>
          <a:p>
            <a:r>
              <a:rPr lang="en-US"/>
              <a:t>SW388R7</a:t>
            </a:r>
          </a:p>
          <a:p>
            <a:r>
              <a:rPr lang="en-US"/>
              <a:t>Data Analysis &amp; Computers II</a:t>
            </a:r>
          </a:p>
          <a:p>
            <a:endParaRPr lang="en-US"/>
          </a:p>
          <a:p>
            <a:r>
              <a:rPr lang="en-US"/>
              <a:t>Slide </a:t>
            </a:r>
            <a:fld id="{F9CDEC8F-5469-4FC8-9A3A-25D03A4D449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hf hdr="0" ftr="0" dt="0"/>
  <p:txStyles>
    <p:titleStyle>
      <a:lvl1pPr algn="ctr" rtl="0" fontAlgn="base">
        <a:lnSpc>
          <a:spcPct val="85000"/>
        </a:lnSpc>
        <a:spcBef>
          <a:spcPct val="0"/>
        </a:spcBef>
        <a:spcAft>
          <a:spcPct val="0"/>
        </a:spcAft>
        <a:defRPr sz="2800">
          <a:solidFill>
            <a:schemeClr val="tx2"/>
          </a:solidFill>
          <a:latin typeface="+mj-lt"/>
          <a:ea typeface="+mj-ea"/>
          <a:cs typeface="+mj-cs"/>
        </a:defRPr>
      </a:lvl1pPr>
      <a:lvl2pPr algn="ctr" rtl="0" fontAlgn="base">
        <a:lnSpc>
          <a:spcPct val="85000"/>
        </a:lnSpc>
        <a:spcBef>
          <a:spcPct val="0"/>
        </a:spcBef>
        <a:spcAft>
          <a:spcPct val="0"/>
        </a:spcAft>
        <a:defRPr sz="2800">
          <a:solidFill>
            <a:schemeClr val="tx2"/>
          </a:solidFill>
          <a:latin typeface="Trebuchet MS" pitchFamily="34" charset="0"/>
        </a:defRPr>
      </a:lvl2pPr>
      <a:lvl3pPr algn="ctr" rtl="0" fontAlgn="base">
        <a:lnSpc>
          <a:spcPct val="85000"/>
        </a:lnSpc>
        <a:spcBef>
          <a:spcPct val="0"/>
        </a:spcBef>
        <a:spcAft>
          <a:spcPct val="0"/>
        </a:spcAft>
        <a:defRPr sz="2800">
          <a:solidFill>
            <a:schemeClr val="tx2"/>
          </a:solidFill>
          <a:latin typeface="Trebuchet MS" pitchFamily="34" charset="0"/>
        </a:defRPr>
      </a:lvl3pPr>
      <a:lvl4pPr algn="ctr" rtl="0" fontAlgn="base">
        <a:lnSpc>
          <a:spcPct val="85000"/>
        </a:lnSpc>
        <a:spcBef>
          <a:spcPct val="0"/>
        </a:spcBef>
        <a:spcAft>
          <a:spcPct val="0"/>
        </a:spcAft>
        <a:defRPr sz="2800">
          <a:solidFill>
            <a:schemeClr val="tx2"/>
          </a:solidFill>
          <a:latin typeface="Trebuchet MS" pitchFamily="34" charset="0"/>
        </a:defRPr>
      </a:lvl4pPr>
      <a:lvl5pPr algn="ctr" rtl="0" fontAlgn="base">
        <a:lnSpc>
          <a:spcPct val="85000"/>
        </a:lnSpc>
        <a:spcBef>
          <a:spcPct val="0"/>
        </a:spcBef>
        <a:spcAft>
          <a:spcPct val="0"/>
        </a:spcAft>
        <a:defRPr sz="2800">
          <a:solidFill>
            <a:schemeClr val="tx2"/>
          </a:solidFill>
          <a:latin typeface="Trebuchet MS" pitchFamily="34" charset="0"/>
        </a:defRPr>
      </a:lvl5pPr>
      <a:lvl6pPr marL="457200" algn="ctr" rtl="0" fontAlgn="base">
        <a:lnSpc>
          <a:spcPct val="85000"/>
        </a:lnSpc>
        <a:spcBef>
          <a:spcPct val="0"/>
        </a:spcBef>
        <a:spcAft>
          <a:spcPct val="0"/>
        </a:spcAft>
        <a:defRPr sz="2800">
          <a:solidFill>
            <a:schemeClr val="tx2"/>
          </a:solidFill>
          <a:latin typeface="Trebuchet MS" pitchFamily="34" charset="0"/>
        </a:defRPr>
      </a:lvl6pPr>
      <a:lvl7pPr marL="914400" algn="ctr" rtl="0" fontAlgn="base">
        <a:lnSpc>
          <a:spcPct val="85000"/>
        </a:lnSpc>
        <a:spcBef>
          <a:spcPct val="0"/>
        </a:spcBef>
        <a:spcAft>
          <a:spcPct val="0"/>
        </a:spcAft>
        <a:defRPr sz="2800">
          <a:solidFill>
            <a:schemeClr val="tx2"/>
          </a:solidFill>
          <a:latin typeface="Trebuchet MS" pitchFamily="34" charset="0"/>
        </a:defRPr>
      </a:lvl7pPr>
      <a:lvl8pPr marL="1371600" algn="ctr" rtl="0" fontAlgn="base">
        <a:lnSpc>
          <a:spcPct val="85000"/>
        </a:lnSpc>
        <a:spcBef>
          <a:spcPct val="0"/>
        </a:spcBef>
        <a:spcAft>
          <a:spcPct val="0"/>
        </a:spcAft>
        <a:defRPr sz="2800">
          <a:solidFill>
            <a:schemeClr val="tx2"/>
          </a:solidFill>
          <a:latin typeface="Trebuchet MS" pitchFamily="34" charset="0"/>
        </a:defRPr>
      </a:lvl8pPr>
      <a:lvl9pPr marL="1828800" algn="ctr" rtl="0" fontAlgn="base">
        <a:lnSpc>
          <a:spcPct val="85000"/>
        </a:lnSpc>
        <a:spcBef>
          <a:spcPct val="0"/>
        </a:spcBef>
        <a:spcAft>
          <a:spcPct val="0"/>
        </a:spcAft>
        <a:defRPr sz="2800">
          <a:solidFill>
            <a:schemeClr val="tx2"/>
          </a:solidFill>
          <a:latin typeface="Trebuchet MS" pitchFamily="34" charset="0"/>
        </a:defRPr>
      </a:lvl9pPr>
    </p:titleStyle>
    <p:bodyStyle>
      <a:lvl1pPr marL="342900" indent="-342900" algn="l" rtl="0" fontAlgn="base">
        <a:spcBef>
          <a:spcPct val="20000"/>
        </a:spcBef>
        <a:spcAft>
          <a:spcPct val="0"/>
        </a:spcAft>
        <a:buClr>
          <a:schemeClr val="tx1"/>
        </a:buClr>
        <a:buSzPct val="65000"/>
        <a:buFont typeface="Wingdings" pitchFamily="2" charset="2"/>
        <a:buChar char="Ø"/>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SzPct val="65000"/>
        <a:buFont typeface="Wingdings" pitchFamily="2" charset="2"/>
        <a:buChar char="Ø"/>
        <a:defRPr sz="2000">
          <a:solidFill>
            <a:schemeClr val="tx1"/>
          </a:solidFill>
          <a:latin typeface="+mn-lt"/>
        </a:defRPr>
      </a:lvl2pPr>
      <a:lvl3pPr marL="1085850" indent="-228600" algn="l" rtl="0" fontAlgn="base">
        <a:spcBef>
          <a:spcPct val="20000"/>
        </a:spcBef>
        <a:spcAft>
          <a:spcPct val="0"/>
        </a:spcAft>
        <a:buClr>
          <a:schemeClr val="tx1"/>
        </a:buClr>
        <a:buSzPct val="65000"/>
        <a:buFont typeface="Wingdings" pitchFamily="2" charset="2"/>
        <a:buChar char="Ø"/>
        <a:defRPr>
          <a:solidFill>
            <a:schemeClr val="tx1"/>
          </a:solidFill>
          <a:latin typeface="+mn-lt"/>
        </a:defRPr>
      </a:lvl3pPr>
      <a:lvl4pPr marL="1428750" indent="-228600" algn="l" rtl="0" fontAlgn="base">
        <a:spcBef>
          <a:spcPct val="20000"/>
        </a:spcBef>
        <a:spcAft>
          <a:spcPct val="0"/>
        </a:spcAft>
        <a:buClr>
          <a:schemeClr val="tx1"/>
        </a:buClr>
        <a:buSzPct val="65000"/>
        <a:buFont typeface="Wingdings" pitchFamily="2" charset="2"/>
        <a:buChar char="Ø"/>
        <a:defRPr sz="1600">
          <a:solidFill>
            <a:schemeClr val="tx1"/>
          </a:solidFill>
          <a:latin typeface="+mn-lt"/>
        </a:defRPr>
      </a:lvl4pPr>
      <a:lvl5pPr marL="17716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5pPr>
      <a:lvl6pPr marL="22288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6pPr>
      <a:lvl7pPr marL="26860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7pPr>
      <a:lvl8pPr marL="31432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8pPr>
      <a:lvl9pPr marL="3600450" indent="-228600" algn="l" rtl="0" fontAlgn="base">
        <a:spcBef>
          <a:spcPct val="20000"/>
        </a:spcBef>
        <a:spcAft>
          <a:spcPct val="0"/>
        </a:spcAft>
        <a:buClr>
          <a:schemeClr val="tx1"/>
        </a:buClr>
        <a:buSzPct val="65000"/>
        <a:buFont typeface="Wingdings" pitchFamily="2" charset="2"/>
        <a:buChar char="Ø"/>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8.wmf"/></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4.emf"/></Relationships>
</file>

<file path=ppt/slides/_rels/slide31.x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7"/>
          <p:cNvSpPr>
            <a:spLocks noGrp="1" noChangeArrowheads="1"/>
          </p:cNvSpPr>
          <p:nvPr>
            <p:ph type="sldNum" sz="quarter" idx="4"/>
          </p:nvPr>
        </p:nvSpPr>
        <p:spPr/>
        <p:txBody>
          <a:bodyPr/>
          <a:lstStyle/>
          <a:p>
            <a:r>
              <a:rPr lang="en-US"/>
              <a:t>SW388R7</a:t>
            </a:r>
          </a:p>
          <a:p>
            <a:r>
              <a:rPr lang="en-US"/>
              <a:t>Data Analysis &amp; Computers II</a:t>
            </a:r>
          </a:p>
          <a:p>
            <a:endParaRPr lang="en-US"/>
          </a:p>
          <a:p>
            <a:r>
              <a:rPr lang="en-US"/>
              <a:t>Slide </a:t>
            </a:r>
            <a:fld id="{951DA003-1566-476B-8C8A-EE72BE8180FC}" type="slidenum">
              <a:rPr lang="en-US"/>
              <a:pPr/>
              <a:t>1</a:t>
            </a:fld>
            <a:endParaRPr lang="en-US"/>
          </a:p>
        </p:txBody>
      </p:sp>
      <p:sp>
        <p:nvSpPr>
          <p:cNvPr id="4100" name="Rectangle 4"/>
          <p:cNvSpPr>
            <a:spLocks noGrp="1" noChangeArrowheads="1"/>
          </p:cNvSpPr>
          <p:nvPr>
            <p:ph type="ctrTitle"/>
          </p:nvPr>
        </p:nvSpPr>
        <p:spPr>
          <a:xfrm>
            <a:off x="1219200" y="304800"/>
            <a:ext cx="7467600" cy="914400"/>
          </a:xfrm>
        </p:spPr>
        <p:txBody>
          <a:bodyPr/>
          <a:lstStyle/>
          <a:p>
            <a:r>
              <a:rPr lang="en-US" sz="3200"/>
              <a:t>Assumption of Homoscedasticity</a:t>
            </a:r>
          </a:p>
        </p:txBody>
      </p:sp>
      <p:sp>
        <p:nvSpPr>
          <p:cNvPr id="4101" name="Rectangle 5"/>
          <p:cNvSpPr>
            <a:spLocks noGrp="1" noChangeArrowheads="1"/>
          </p:cNvSpPr>
          <p:nvPr>
            <p:ph type="subTitle" idx="1"/>
          </p:nvPr>
        </p:nvSpPr>
        <p:spPr/>
        <p:txBody>
          <a:bodyPr/>
          <a:lstStyle/>
          <a:p>
            <a:endParaRPr lang="en-US" sz="2400"/>
          </a:p>
          <a:p>
            <a:endParaRPr lang="en-US" sz="2400"/>
          </a:p>
          <a:p>
            <a:r>
              <a:rPr lang="en-US" sz="2400"/>
              <a:t>Homoscedasticity</a:t>
            </a:r>
          </a:p>
          <a:p>
            <a:r>
              <a:rPr lang="en-US" sz="2400"/>
              <a:t>(also referred to as homogeneity of variance)</a:t>
            </a:r>
          </a:p>
          <a:p>
            <a:r>
              <a:rPr lang="en-US" sz="2400"/>
              <a:t>(also referred to as uniformity of variance)</a:t>
            </a:r>
          </a:p>
          <a:p>
            <a:endParaRPr lang="en-US" sz="2400"/>
          </a:p>
          <a:p>
            <a:r>
              <a:rPr lang="en-US" sz="2400"/>
              <a:t>Transformations</a:t>
            </a:r>
          </a:p>
          <a:p>
            <a:endParaRPr lang="en-US" sz="2400"/>
          </a:p>
          <a:p>
            <a:r>
              <a:rPr lang="en-US" sz="2400"/>
              <a:t>Assumption of normality script</a:t>
            </a:r>
          </a:p>
          <a:p>
            <a:endParaRPr lang="en-US" sz="2400"/>
          </a:p>
          <a:p>
            <a:r>
              <a:rPr lang="en-US" sz="2400"/>
              <a:t>Practice problems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61C76EF-274B-4117-AEBA-DAA20013D476}" type="slidenum">
              <a:rPr lang="en-US"/>
              <a:pPr/>
              <a:t>10</a:t>
            </a:fld>
            <a:endParaRPr lang="en-US"/>
          </a:p>
        </p:txBody>
      </p:sp>
      <p:pic>
        <p:nvPicPr>
          <p:cNvPr id="1577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905000"/>
            <a:ext cx="4992688" cy="2655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7698" name="Rectangle 2"/>
          <p:cNvSpPr>
            <a:spLocks noGrp="1" noChangeArrowheads="1"/>
          </p:cNvSpPr>
          <p:nvPr>
            <p:ph type="title"/>
          </p:nvPr>
        </p:nvSpPr>
        <p:spPr/>
        <p:txBody>
          <a:bodyPr/>
          <a:lstStyle/>
          <a:p>
            <a:r>
              <a:rPr lang="en-US"/>
              <a:t>Specify the independent variable</a:t>
            </a:r>
          </a:p>
        </p:txBody>
      </p:sp>
      <p:sp>
        <p:nvSpPr>
          <p:cNvPr id="157701" name="AutoShape 5"/>
          <p:cNvSpPr>
            <a:spLocks noChangeArrowheads="1"/>
          </p:cNvSpPr>
          <p:nvPr/>
        </p:nvSpPr>
        <p:spPr bwMode="auto">
          <a:xfrm>
            <a:off x="1524000" y="4267200"/>
            <a:ext cx="2514600" cy="1295400"/>
          </a:xfrm>
          <a:prstGeom prst="wedgeEllipseCallout">
            <a:avLst>
              <a:gd name="adj1" fmla="val 25440"/>
              <a:gd name="adj2" fmla="val -9081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independent variable to highlight it.</a:t>
            </a:r>
          </a:p>
        </p:txBody>
      </p:sp>
      <p:sp>
        <p:nvSpPr>
          <p:cNvPr id="157702" name="AutoShape 6"/>
          <p:cNvSpPr>
            <a:spLocks noChangeArrowheads="1"/>
          </p:cNvSpPr>
          <p:nvPr/>
        </p:nvSpPr>
        <p:spPr bwMode="auto">
          <a:xfrm>
            <a:off x="4953000" y="4038600"/>
            <a:ext cx="3352800" cy="1219200"/>
          </a:xfrm>
          <a:prstGeom prst="wedgeEllipseCallout">
            <a:avLst>
              <a:gd name="adj1" fmla="val -53171"/>
              <a:gd name="adj2" fmla="val -11224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right arrow button to move the independent variable to the </a:t>
            </a:r>
            <a:r>
              <a:rPr lang="en-US" sz="1200" i="1">
                <a:latin typeface="Verdana" pitchFamily="34" charset="0"/>
              </a:rPr>
              <a:t>Category Axis</a:t>
            </a:r>
            <a:r>
              <a:rPr lang="en-US" sz="1200">
                <a:latin typeface="Verdana" pitchFamily="34" charset="0"/>
              </a:rPr>
              <a:t> text box.</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3B159DF-27F1-4F40-A792-C46C145EDBDC}" type="slidenum">
              <a:rPr lang="en-US"/>
              <a:pPr/>
              <a:t>11</a:t>
            </a:fld>
            <a:endParaRPr lang="en-US"/>
          </a:p>
        </p:txBody>
      </p:sp>
      <p:pic>
        <p:nvPicPr>
          <p:cNvPr id="1587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752600"/>
            <a:ext cx="4992688" cy="2655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8722" name="Rectangle 2"/>
          <p:cNvSpPr>
            <a:spLocks noGrp="1" noChangeArrowheads="1"/>
          </p:cNvSpPr>
          <p:nvPr>
            <p:ph type="title"/>
          </p:nvPr>
        </p:nvSpPr>
        <p:spPr/>
        <p:txBody>
          <a:bodyPr/>
          <a:lstStyle/>
          <a:p>
            <a:r>
              <a:rPr lang="en-US"/>
              <a:t>Complete the request for the boxplot</a:t>
            </a:r>
          </a:p>
        </p:txBody>
      </p:sp>
      <p:sp>
        <p:nvSpPr>
          <p:cNvPr id="158723" name="AutoShape 3"/>
          <p:cNvSpPr>
            <a:spLocks noChangeArrowheads="1"/>
          </p:cNvSpPr>
          <p:nvPr/>
        </p:nvSpPr>
        <p:spPr bwMode="auto">
          <a:xfrm>
            <a:off x="6477000" y="2819400"/>
            <a:ext cx="2209800" cy="1600200"/>
          </a:xfrm>
          <a:prstGeom prst="wedgeEllipseCallout">
            <a:avLst>
              <a:gd name="adj1" fmla="val -37500"/>
              <a:gd name="adj2" fmla="val -7916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complete the request for the boxplot, click on the OK button.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53CE12F-BD99-42F2-879B-E8C73CE38B28}" type="slidenum">
              <a:rPr lang="en-US"/>
              <a:pPr/>
              <a:t>12</a:t>
            </a:fld>
            <a:endParaRPr lang="en-US"/>
          </a:p>
        </p:txBody>
      </p:sp>
      <p:graphicFrame>
        <p:nvGraphicFramePr>
          <p:cNvPr id="160774" name="Object 6"/>
          <p:cNvGraphicFramePr>
            <a:graphicFrameLocks noChangeAspect="1"/>
          </p:cNvGraphicFramePr>
          <p:nvPr/>
        </p:nvGraphicFramePr>
        <p:xfrm>
          <a:off x="1143000" y="2743200"/>
          <a:ext cx="5226050" cy="3844925"/>
        </p:xfrm>
        <a:graphic>
          <a:graphicData uri="http://schemas.openxmlformats.org/presentationml/2006/ole">
            <mc:AlternateContent xmlns:mc="http://schemas.openxmlformats.org/markup-compatibility/2006">
              <mc:Choice xmlns:v="urn:schemas-microsoft-com:vml" Requires="v">
                <p:oleObj spid="_x0000_s160777" name="Picture" r:id="rId3" imgW="4319280" imgH="3178080" progId="StaticMetafile">
                  <p:embed/>
                </p:oleObj>
              </mc:Choice>
              <mc:Fallback>
                <p:oleObj name="Picture" r:id="rId3" imgW="4319280" imgH="3178080" progId="StaticMetafile">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743200"/>
                        <a:ext cx="5226050" cy="38449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0770" name="Rectangle 2"/>
          <p:cNvSpPr>
            <a:spLocks noGrp="1" noChangeArrowheads="1"/>
          </p:cNvSpPr>
          <p:nvPr>
            <p:ph type="title"/>
          </p:nvPr>
        </p:nvSpPr>
        <p:spPr/>
        <p:txBody>
          <a:bodyPr/>
          <a:lstStyle/>
          <a:p>
            <a:r>
              <a:rPr lang="en-US"/>
              <a:t>The boxplot</a:t>
            </a:r>
          </a:p>
        </p:txBody>
      </p:sp>
      <p:sp>
        <p:nvSpPr>
          <p:cNvPr id="160771" name="AutoShape 3"/>
          <p:cNvSpPr>
            <a:spLocks noChangeArrowheads="1"/>
          </p:cNvSpPr>
          <p:nvPr/>
        </p:nvSpPr>
        <p:spPr bwMode="auto">
          <a:xfrm>
            <a:off x="990600" y="1371600"/>
            <a:ext cx="3810000" cy="1371600"/>
          </a:xfrm>
          <a:prstGeom prst="wedgeEllipseCallout">
            <a:avLst>
              <a:gd name="adj1" fmla="val 6583"/>
              <a:gd name="adj2" fmla="val 1203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Each red box shows the middle 50% of the cases for the group, indicating how spread out the group of scores is. </a:t>
            </a:r>
          </a:p>
        </p:txBody>
      </p:sp>
      <p:sp>
        <p:nvSpPr>
          <p:cNvPr id="160776" name="AutoShape 8"/>
          <p:cNvSpPr>
            <a:spLocks noChangeArrowheads="1"/>
          </p:cNvSpPr>
          <p:nvPr/>
        </p:nvSpPr>
        <p:spPr bwMode="auto">
          <a:xfrm>
            <a:off x="5867400" y="1371600"/>
            <a:ext cx="2971800" cy="5257800"/>
          </a:xfrm>
          <a:prstGeom prst="wedgeEllipseCallout">
            <a:avLst>
              <a:gd name="adj1" fmla="val 21366"/>
              <a:gd name="adj2" fmla="val -1838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If the variance across the groups is equal, the height of the red boxes will be similar across the groups.  </a:t>
            </a:r>
          </a:p>
          <a:p>
            <a:pPr algn="l">
              <a:lnSpc>
                <a:spcPct val="100000"/>
              </a:lnSpc>
            </a:pPr>
            <a:endParaRPr lang="en-US" sz="1200">
              <a:latin typeface="Verdana" pitchFamily="34" charset="0"/>
            </a:endParaRPr>
          </a:p>
          <a:p>
            <a:pPr algn="l">
              <a:lnSpc>
                <a:spcPct val="100000"/>
              </a:lnSpc>
            </a:pPr>
            <a:r>
              <a:rPr lang="en-US" sz="1200">
                <a:latin typeface="Verdana" pitchFamily="34" charset="0"/>
              </a:rPr>
              <a:t>If the heights of the red boxes are different, the plot suggests that the variance across groups is not homogeneous.</a:t>
            </a:r>
          </a:p>
          <a:p>
            <a:pPr algn="l">
              <a:lnSpc>
                <a:spcPct val="100000"/>
              </a:lnSpc>
            </a:pPr>
            <a:endParaRPr lang="en-US" sz="1200">
              <a:latin typeface="Verdana" pitchFamily="34" charset="0"/>
            </a:endParaRPr>
          </a:p>
          <a:p>
            <a:pPr algn="l">
              <a:lnSpc>
                <a:spcPct val="100000"/>
              </a:lnSpc>
            </a:pPr>
            <a:r>
              <a:rPr lang="en-US" sz="1200">
                <a:latin typeface="Verdana" pitchFamily="34" charset="0"/>
              </a:rPr>
              <a:t>The married group is more spread out than the other groups, suggesting unequal variance.</a:t>
            </a:r>
          </a:p>
          <a:p>
            <a:pPr algn="l">
              <a:lnSpc>
                <a:spcPct val="100000"/>
              </a:lnSpc>
            </a:pPr>
            <a:endParaRPr lang="en-US" sz="1200">
              <a:latin typeface="Verdana" pitchFamily="34" charset="0"/>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983D84D-252D-4A27-B9FB-908F96496147}" type="slidenum">
              <a:rPr lang="en-US"/>
              <a:pPr/>
              <a:t>13</a:t>
            </a:fld>
            <a:endParaRPr lang="en-US"/>
          </a:p>
        </p:txBody>
      </p:sp>
      <p:pic>
        <p:nvPicPr>
          <p:cNvPr id="1617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4838" cy="5159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1794" name="Rectangle 2"/>
          <p:cNvSpPr>
            <a:spLocks noGrp="1" noChangeArrowheads="1"/>
          </p:cNvSpPr>
          <p:nvPr>
            <p:ph type="title"/>
          </p:nvPr>
        </p:nvSpPr>
        <p:spPr/>
        <p:txBody>
          <a:bodyPr/>
          <a:lstStyle/>
          <a:p>
            <a:r>
              <a:rPr lang="en-US"/>
              <a:t>Request the test for homogeneity of variance</a:t>
            </a:r>
          </a:p>
        </p:txBody>
      </p:sp>
      <p:sp>
        <p:nvSpPr>
          <p:cNvPr id="161795" name="AutoShape 3"/>
          <p:cNvSpPr>
            <a:spLocks noChangeArrowheads="1"/>
          </p:cNvSpPr>
          <p:nvPr/>
        </p:nvSpPr>
        <p:spPr bwMode="auto">
          <a:xfrm>
            <a:off x="5257800" y="4267200"/>
            <a:ext cx="3657600" cy="1981200"/>
          </a:xfrm>
          <a:prstGeom prst="wedgeEllipseCallout">
            <a:avLst>
              <a:gd name="adj1" fmla="val -31380"/>
              <a:gd name="adj2" fmla="val -846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the Levene test for homogeneity of variance, select the </a:t>
            </a:r>
            <a:r>
              <a:rPr lang="en-US" sz="1200" i="1">
                <a:latin typeface="Verdana" pitchFamily="34" charset="0"/>
              </a:rPr>
              <a:t>Compare Means |</a:t>
            </a:r>
            <a:r>
              <a:rPr lang="en-US" sz="1200">
                <a:latin typeface="Verdana" pitchFamily="34" charset="0"/>
              </a:rPr>
              <a:t> </a:t>
            </a:r>
            <a:r>
              <a:rPr lang="en-US" sz="1200" i="1">
                <a:latin typeface="Verdana" pitchFamily="34" charset="0"/>
              </a:rPr>
              <a:t>One-Way ANOVA…</a:t>
            </a:r>
            <a:r>
              <a:rPr lang="en-US" sz="1200">
                <a:latin typeface="Verdana" pitchFamily="34" charset="0"/>
              </a:rPr>
              <a:t> command from the </a:t>
            </a:r>
            <a:r>
              <a:rPr lang="en-US" sz="1200" i="1">
                <a:latin typeface="Verdana" pitchFamily="34" charset="0"/>
              </a:rPr>
              <a:t>Analyze</a:t>
            </a:r>
            <a:r>
              <a:rPr lang="en-US" sz="1200">
                <a:latin typeface="Verdana" pitchFamily="34" charset="0"/>
              </a:rPr>
              <a:t> menu.</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3E12166-3C9B-4D1F-98DB-8B6DAB044BFA}" type="slidenum">
              <a:rPr lang="en-US"/>
              <a:pPr/>
              <a:t>14</a:t>
            </a:fld>
            <a:endParaRPr lang="en-US"/>
          </a:p>
        </p:txBody>
      </p:sp>
      <p:sp>
        <p:nvSpPr>
          <p:cNvPr id="162825" name="Rectangle 9"/>
          <p:cNvSpPr>
            <a:spLocks noGrp="1" noChangeArrowheads="1"/>
          </p:cNvSpPr>
          <p:nvPr>
            <p:ph type="title"/>
          </p:nvPr>
        </p:nvSpPr>
        <p:spPr/>
        <p:txBody>
          <a:bodyPr/>
          <a:lstStyle/>
          <a:p>
            <a:r>
              <a:rPr lang="en-US"/>
              <a:t>Specify the independent variable</a:t>
            </a:r>
          </a:p>
        </p:txBody>
      </p:sp>
      <p:pic>
        <p:nvPicPr>
          <p:cNvPr id="1628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1676400"/>
            <a:ext cx="4956175" cy="2773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2822" name="AutoShape 6"/>
          <p:cNvSpPr>
            <a:spLocks noChangeArrowheads="1"/>
          </p:cNvSpPr>
          <p:nvPr/>
        </p:nvSpPr>
        <p:spPr bwMode="auto">
          <a:xfrm>
            <a:off x="1600200" y="4419600"/>
            <a:ext cx="2514600" cy="1295400"/>
          </a:xfrm>
          <a:prstGeom prst="wedgeEllipseCallout">
            <a:avLst>
              <a:gd name="adj1" fmla="val 25440"/>
              <a:gd name="adj2" fmla="val -13786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independent variable to highlight it.</a:t>
            </a:r>
          </a:p>
        </p:txBody>
      </p:sp>
      <p:sp>
        <p:nvSpPr>
          <p:cNvPr id="162823" name="AutoShape 7"/>
          <p:cNvSpPr>
            <a:spLocks noChangeArrowheads="1"/>
          </p:cNvSpPr>
          <p:nvPr/>
        </p:nvSpPr>
        <p:spPr bwMode="auto">
          <a:xfrm>
            <a:off x="4953000" y="4495800"/>
            <a:ext cx="3352800" cy="1219200"/>
          </a:xfrm>
          <a:prstGeom prst="wedgeEllipseCallout">
            <a:avLst>
              <a:gd name="adj1" fmla="val -52130"/>
              <a:gd name="adj2" fmla="val -117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right arrow button to move the independent variable to the </a:t>
            </a:r>
            <a:r>
              <a:rPr lang="en-US" sz="1200" i="1">
                <a:latin typeface="Verdana" pitchFamily="34" charset="0"/>
              </a:rPr>
              <a:t>Factor</a:t>
            </a:r>
            <a:r>
              <a:rPr lang="en-US" sz="1200">
                <a:latin typeface="Verdana" pitchFamily="34" charset="0"/>
              </a:rPr>
              <a:t> text box.</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E5625AA-7AF7-4682-B04E-9BB11E77B4AA}" type="slidenum">
              <a:rPr lang="en-US"/>
              <a:pPr/>
              <a:t>15</a:t>
            </a:fld>
            <a:endParaRPr lang="en-US"/>
          </a:p>
        </p:txBody>
      </p:sp>
      <p:pic>
        <p:nvPicPr>
          <p:cNvPr id="16384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2025" y="3170238"/>
            <a:ext cx="4956175" cy="27733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3842" name="Rectangle 2"/>
          <p:cNvSpPr>
            <a:spLocks noGrp="1" noChangeArrowheads="1"/>
          </p:cNvSpPr>
          <p:nvPr>
            <p:ph type="title"/>
          </p:nvPr>
        </p:nvSpPr>
        <p:spPr/>
        <p:txBody>
          <a:bodyPr/>
          <a:lstStyle/>
          <a:p>
            <a:r>
              <a:rPr lang="en-US"/>
              <a:t>Specify the dependent variable</a:t>
            </a:r>
          </a:p>
        </p:txBody>
      </p:sp>
      <p:sp>
        <p:nvSpPr>
          <p:cNvPr id="163847" name="AutoShape 7"/>
          <p:cNvSpPr>
            <a:spLocks noChangeArrowheads="1"/>
          </p:cNvSpPr>
          <p:nvPr/>
        </p:nvSpPr>
        <p:spPr bwMode="auto">
          <a:xfrm>
            <a:off x="1444625" y="1951038"/>
            <a:ext cx="2514600" cy="1295400"/>
          </a:xfrm>
          <a:prstGeom prst="wedgeEllipseCallout">
            <a:avLst>
              <a:gd name="adj1" fmla="val 41477"/>
              <a:gd name="adj2" fmla="val 15367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dependent variable to highlight it.</a:t>
            </a:r>
          </a:p>
        </p:txBody>
      </p:sp>
      <p:sp>
        <p:nvSpPr>
          <p:cNvPr id="163848" name="AutoShape 8"/>
          <p:cNvSpPr>
            <a:spLocks noChangeArrowheads="1"/>
          </p:cNvSpPr>
          <p:nvPr/>
        </p:nvSpPr>
        <p:spPr bwMode="auto">
          <a:xfrm>
            <a:off x="4568825" y="1798638"/>
            <a:ext cx="3352800" cy="1219200"/>
          </a:xfrm>
          <a:prstGeom prst="wedgeEllipseCallout">
            <a:avLst>
              <a:gd name="adj1" fmla="val -22727"/>
              <a:gd name="adj2" fmla="val 11536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right arrow button to move the dependent variable to the </a:t>
            </a:r>
            <a:r>
              <a:rPr lang="en-US" sz="1200" i="1">
                <a:latin typeface="Verdana" pitchFamily="34" charset="0"/>
              </a:rPr>
              <a:t>Dependent List</a:t>
            </a:r>
            <a:r>
              <a:rPr lang="en-US" sz="1200">
                <a:latin typeface="Verdana" pitchFamily="34" charset="0"/>
              </a:rPr>
              <a:t> text box.</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BFBA7A8-9E28-4F0F-A790-2E1C56EDB82D}" type="slidenum">
              <a:rPr lang="en-US"/>
              <a:pPr/>
              <a:t>16</a:t>
            </a:fld>
            <a:endParaRPr lang="en-US"/>
          </a:p>
        </p:txBody>
      </p:sp>
      <p:pic>
        <p:nvPicPr>
          <p:cNvPr id="16486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1905000"/>
            <a:ext cx="4956175" cy="2773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4866" name="Rectangle 2"/>
          <p:cNvSpPr>
            <a:spLocks noGrp="1" noChangeArrowheads="1"/>
          </p:cNvSpPr>
          <p:nvPr>
            <p:ph type="title"/>
          </p:nvPr>
        </p:nvSpPr>
        <p:spPr>
          <a:xfrm>
            <a:off x="1143000" y="304800"/>
            <a:ext cx="7848600" cy="914400"/>
          </a:xfrm>
        </p:spPr>
        <p:txBody>
          <a:bodyPr/>
          <a:lstStyle/>
          <a:p>
            <a:r>
              <a:rPr lang="en-US"/>
              <a:t>The  homogeneity of variance test is an option</a:t>
            </a:r>
          </a:p>
        </p:txBody>
      </p:sp>
      <p:sp>
        <p:nvSpPr>
          <p:cNvPr id="164867" name="AutoShape 3"/>
          <p:cNvSpPr>
            <a:spLocks noChangeArrowheads="1"/>
          </p:cNvSpPr>
          <p:nvPr/>
        </p:nvSpPr>
        <p:spPr bwMode="auto">
          <a:xfrm>
            <a:off x="5334000" y="4876800"/>
            <a:ext cx="3352800" cy="1143000"/>
          </a:xfrm>
          <a:prstGeom prst="wedgeEllipseCallout">
            <a:avLst>
              <a:gd name="adj1" fmla="val -26231"/>
              <a:gd name="adj2" fmla="val -869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Click on the Options… button to open the options dialog box.</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BAE0F20-1EFC-4F64-818A-C1FD30B323CE}" type="slidenum">
              <a:rPr lang="en-US"/>
              <a:pPr/>
              <a:t>17</a:t>
            </a:fld>
            <a:endParaRPr lang="en-US"/>
          </a:p>
        </p:txBody>
      </p:sp>
      <p:pic>
        <p:nvPicPr>
          <p:cNvPr id="1658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1752600"/>
            <a:ext cx="3211513" cy="30575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5890" name="Rectangle 2"/>
          <p:cNvSpPr>
            <a:spLocks noGrp="1" noChangeArrowheads="1"/>
          </p:cNvSpPr>
          <p:nvPr>
            <p:ph type="title"/>
          </p:nvPr>
        </p:nvSpPr>
        <p:spPr/>
        <p:txBody>
          <a:bodyPr/>
          <a:lstStyle/>
          <a:p>
            <a:r>
              <a:rPr lang="en-US"/>
              <a:t>Specify the homogeneity of variance test</a:t>
            </a:r>
          </a:p>
        </p:txBody>
      </p:sp>
      <p:sp>
        <p:nvSpPr>
          <p:cNvPr id="165893" name="AutoShape 5"/>
          <p:cNvSpPr>
            <a:spLocks noChangeArrowheads="1"/>
          </p:cNvSpPr>
          <p:nvPr/>
        </p:nvSpPr>
        <p:spPr bwMode="auto">
          <a:xfrm>
            <a:off x="1295400" y="3124200"/>
            <a:ext cx="2667000" cy="2133600"/>
          </a:xfrm>
          <a:prstGeom prst="wedgeEllipseCallout">
            <a:avLst>
              <a:gd name="adj1" fmla="val 54287"/>
              <a:gd name="adj2" fmla="val -5811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mark the checkbox for the </a:t>
            </a:r>
            <a:r>
              <a:rPr lang="en-US" sz="1200" i="1">
                <a:latin typeface="Verdana" pitchFamily="34" charset="0"/>
              </a:rPr>
              <a:t>Homogeneity of variance test</a:t>
            </a:r>
            <a:r>
              <a:rPr lang="en-US" sz="1200">
                <a:latin typeface="Verdana" pitchFamily="34" charset="0"/>
              </a:rPr>
              <a:t>.  All of the other checkboxes can be cleared.</a:t>
            </a:r>
          </a:p>
        </p:txBody>
      </p:sp>
      <p:sp>
        <p:nvSpPr>
          <p:cNvPr id="165894" name="AutoShape 6"/>
          <p:cNvSpPr>
            <a:spLocks noChangeArrowheads="1"/>
          </p:cNvSpPr>
          <p:nvPr/>
        </p:nvSpPr>
        <p:spPr bwMode="auto">
          <a:xfrm>
            <a:off x="6019800" y="3200400"/>
            <a:ext cx="2438400" cy="1219200"/>
          </a:xfrm>
          <a:prstGeom prst="wedgeEllipseCallout">
            <a:avLst>
              <a:gd name="adj1" fmla="val -31056"/>
              <a:gd name="adj2" fmla="val -11757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Continue</a:t>
            </a:r>
            <a:r>
              <a:rPr lang="en-US" sz="1200">
                <a:latin typeface="Verdana" pitchFamily="34" charset="0"/>
              </a:rPr>
              <a:t> button to close the options dialog box.</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F20CDB07-2628-4F73-809C-8C580CA18B1D}" type="slidenum">
              <a:rPr lang="en-US"/>
              <a:pPr/>
              <a:t>18</a:t>
            </a:fld>
            <a:endParaRPr lang="en-US"/>
          </a:p>
        </p:txBody>
      </p:sp>
      <p:pic>
        <p:nvPicPr>
          <p:cNvPr id="1669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752600"/>
            <a:ext cx="4956175" cy="2773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6914" name="Rectangle 2"/>
          <p:cNvSpPr>
            <a:spLocks noGrp="1" noChangeArrowheads="1"/>
          </p:cNvSpPr>
          <p:nvPr>
            <p:ph type="title"/>
          </p:nvPr>
        </p:nvSpPr>
        <p:spPr/>
        <p:txBody>
          <a:bodyPr/>
          <a:lstStyle/>
          <a:p>
            <a:r>
              <a:rPr lang="en-US"/>
              <a:t>Complete the request for output</a:t>
            </a:r>
          </a:p>
        </p:txBody>
      </p:sp>
      <p:sp>
        <p:nvSpPr>
          <p:cNvPr id="166915" name="AutoShape 3"/>
          <p:cNvSpPr>
            <a:spLocks noChangeArrowheads="1"/>
          </p:cNvSpPr>
          <p:nvPr/>
        </p:nvSpPr>
        <p:spPr bwMode="auto">
          <a:xfrm>
            <a:off x="5562600" y="3048000"/>
            <a:ext cx="3352800" cy="1600200"/>
          </a:xfrm>
          <a:prstGeom prst="wedgeEllipseCallout">
            <a:avLst>
              <a:gd name="adj1" fmla="val -29685"/>
              <a:gd name="adj2" fmla="val -9295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Click on the OK button to complete the request for the homogeneity of variance test through the one-way anova procedure.</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CBC58DB-7093-4EA0-B834-EB5A8BC8BB5A}" type="slidenum">
              <a:rPr lang="en-US"/>
              <a:pPr/>
              <a:t>19</a:t>
            </a:fld>
            <a:endParaRPr lang="en-US"/>
          </a:p>
        </p:txBody>
      </p:sp>
      <p:pic>
        <p:nvPicPr>
          <p:cNvPr id="16794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371600"/>
            <a:ext cx="3543300" cy="13160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7938" name="Rectangle 2"/>
          <p:cNvSpPr>
            <a:spLocks noGrp="1" noChangeArrowheads="1"/>
          </p:cNvSpPr>
          <p:nvPr>
            <p:ph type="title"/>
          </p:nvPr>
        </p:nvSpPr>
        <p:spPr/>
        <p:txBody>
          <a:bodyPr/>
          <a:lstStyle/>
          <a:p>
            <a:r>
              <a:rPr lang="en-US"/>
              <a:t>Interpreting the homogeneity of variance test</a:t>
            </a:r>
          </a:p>
        </p:txBody>
      </p:sp>
      <p:sp>
        <p:nvSpPr>
          <p:cNvPr id="167942" name="AutoShape 6"/>
          <p:cNvSpPr>
            <a:spLocks noChangeArrowheads="1"/>
          </p:cNvSpPr>
          <p:nvPr/>
        </p:nvSpPr>
        <p:spPr bwMode="auto">
          <a:xfrm>
            <a:off x="1905000" y="2971800"/>
            <a:ext cx="6477000" cy="3581400"/>
          </a:xfrm>
          <a:prstGeom prst="wedgeEllipseCallout">
            <a:avLst>
              <a:gd name="adj1" fmla="val -46690"/>
              <a:gd name="adj2" fmla="val 11259"/>
            </a:avLst>
          </a:prstGeom>
          <a:solidFill>
            <a:srgbClr val="FFFFCC"/>
          </a:solidFill>
          <a:ln w="381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90000"/>
              </a:lnSpc>
              <a:spcBef>
                <a:spcPct val="20000"/>
              </a:spcBef>
              <a:buClr>
                <a:schemeClr val="tx1"/>
              </a:buClr>
              <a:buSzPct val="65000"/>
              <a:buFont typeface="Wingdings" pitchFamily="2" charset="2"/>
              <a:buNone/>
            </a:pPr>
            <a:r>
              <a:rPr lang="en-US" sz="1200">
                <a:latin typeface="Verdana" pitchFamily="34" charset="0"/>
              </a:rPr>
              <a:t>The null hypothesis for the  test of homogeneity of variance states that the variance  of the dependent variable is equal across groups defined by the independent variable, i.e., the variance is homogeneous.  </a:t>
            </a:r>
          </a:p>
          <a:p>
            <a:pPr algn="l">
              <a:lnSpc>
                <a:spcPct val="90000"/>
              </a:lnSpc>
              <a:spcBef>
                <a:spcPct val="20000"/>
              </a:spcBef>
              <a:buClr>
                <a:schemeClr val="tx1"/>
              </a:buClr>
              <a:buSzPct val="65000"/>
              <a:buFont typeface="Wingdings" pitchFamily="2" charset="2"/>
              <a:buNone/>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Since the probability associated with the Levene Statistic (&lt;0.001) is less than or equal to the level of significance, we reject the null hypothesis and conclude that the variance  is not homogeneous.</a:t>
            </a:r>
          </a:p>
          <a:p>
            <a:pPr algn="l">
              <a:lnSpc>
                <a:spcPct val="90000"/>
              </a:lnSpc>
              <a:spcBef>
                <a:spcPct val="20000"/>
              </a:spcBef>
              <a:buClr>
                <a:schemeClr val="tx1"/>
              </a:buClr>
              <a:buSzPct val="65000"/>
              <a:buFont typeface="Wingdings" pitchFamily="2" charset="2"/>
              <a:buNone/>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The answer to the question is </a:t>
            </a:r>
            <a:r>
              <a:rPr lang="en-US" sz="1200" b="1">
                <a:latin typeface="Verdana" pitchFamily="34" charset="0"/>
              </a:rPr>
              <a:t>false</a:t>
            </a:r>
            <a:r>
              <a:rPr lang="en-US" sz="1200">
                <a:latin typeface="Verdana" pitchFamily="34" charset="0"/>
              </a:rPr>
              <a:t>.</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D4F4667-5549-45B4-84FE-2EEC828205EF}" type="slidenum">
              <a:rPr lang="en-US"/>
              <a:pPr/>
              <a:t>2</a:t>
            </a:fld>
            <a:endParaRPr lang="en-US"/>
          </a:p>
        </p:txBody>
      </p:sp>
      <p:sp>
        <p:nvSpPr>
          <p:cNvPr id="178178" name="Rectangle 2"/>
          <p:cNvSpPr>
            <a:spLocks noGrp="1" noChangeArrowheads="1"/>
          </p:cNvSpPr>
          <p:nvPr>
            <p:ph type="title"/>
          </p:nvPr>
        </p:nvSpPr>
        <p:spPr/>
        <p:txBody>
          <a:bodyPr/>
          <a:lstStyle/>
          <a:p>
            <a:r>
              <a:rPr lang="en-US"/>
              <a:t>Assumption of </a:t>
            </a:r>
            <a:r>
              <a:rPr lang="en-US" sz="3200"/>
              <a:t>Homoscedasticity</a:t>
            </a:r>
            <a:endParaRPr lang="en-US"/>
          </a:p>
        </p:txBody>
      </p:sp>
      <p:sp>
        <p:nvSpPr>
          <p:cNvPr id="178179" name="Rectangle 3"/>
          <p:cNvSpPr>
            <a:spLocks noGrp="1" noChangeArrowheads="1"/>
          </p:cNvSpPr>
          <p:nvPr>
            <p:ph type="body" idx="1"/>
          </p:nvPr>
        </p:nvSpPr>
        <p:spPr>
          <a:xfrm>
            <a:off x="1066800" y="1447800"/>
            <a:ext cx="7881938" cy="5257800"/>
          </a:xfrm>
        </p:spPr>
        <p:txBody>
          <a:bodyPr/>
          <a:lstStyle/>
          <a:p>
            <a:r>
              <a:rPr lang="en-US"/>
              <a:t>Homoscedasticity refers to the assumption that that the dependent variable exhibits similar amounts of variance across the range of values for an independent variable.</a:t>
            </a:r>
          </a:p>
          <a:p>
            <a:endParaRPr lang="en-US"/>
          </a:p>
          <a:p>
            <a:r>
              <a:rPr lang="en-US"/>
              <a:t>While it applies to independent variables at all three measurement levels, the methods that we will use to evaluation homoscedasticity requires that the independent variable be non-metric (nominal or ordinal) and the dependent variable be metric (ordinal or interval).  When both variables are metric, the assumption is evaluated as part of the residual analysis in multiple regression.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F4AF64E-3C4A-4F50-9745-5387F254DABE}" type="slidenum">
              <a:rPr lang="en-US"/>
              <a:pPr/>
              <a:t>20</a:t>
            </a:fld>
            <a:endParaRPr lang="en-US"/>
          </a:p>
        </p:txBody>
      </p:sp>
      <p:pic>
        <p:nvPicPr>
          <p:cNvPr id="185346" name="Picture 2"/>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6916738" cy="5087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85347" name="Rectangle 3"/>
          <p:cNvSpPr>
            <a:spLocks noGrp="1" noChangeArrowheads="1"/>
          </p:cNvSpPr>
          <p:nvPr>
            <p:ph type="title"/>
          </p:nvPr>
        </p:nvSpPr>
        <p:spPr/>
        <p:txBody>
          <a:bodyPr/>
          <a:lstStyle/>
          <a:p>
            <a:r>
              <a:rPr lang="en-US"/>
              <a:t>The assumption of homoscedasticity script</a:t>
            </a:r>
          </a:p>
        </p:txBody>
      </p:sp>
      <p:sp>
        <p:nvSpPr>
          <p:cNvPr id="185348" name="AutoShape 4"/>
          <p:cNvSpPr>
            <a:spLocks noChangeArrowheads="1"/>
          </p:cNvSpPr>
          <p:nvPr/>
        </p:nvSpPr>
        <p:spPr bwMode="auto">
          <a:xfrm>
            <a:off x="990600" y="1828800"/>
            <a:ext cx="3581400" cy="2438400"/>
          </a:xfrm>
          <a:prstGeom prst="wedgeEllipseCallout">
            <a:avLst>
              <a:gd name="adj1" fmla="val 8157"/>
              <a:gd name="adj2" fmla="val -1445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An SPSS script to produce all of the output that we have produced manually is available on the course web site.</a:t>
            </a:r>
          </a:p>
          <a:p>
            <a:pPr algn="l">
              <a:lnSpc>
                <a:spcPct val="100000"/>
              </a:lnSpc>
            </a:pPr>
            <a:endParaRPr lang="en-US" sz="1200">
              <a:latin typeface="Verdana" pitchFamily="34" charset="0"/>
            </a:endParaRPr>
          </a:p>
          <a:p>
            <a:pPr algn="l">
              <a:lnSpc>
                <a:spcPct val="100000"/>
              </a:lnSpc>
            </a:pPr>
            <a:r>
              <a:rPr lang="en-US" sz="1200">
                <a:latin typeface="Verdana" pitchFamily="34" charset="0"/>
              </a:rPr>
              <a:t>After downloading the script, run it to test the assumption of linearity.</a:t>
            </a:r>
          </a:p>
        </p:txBody>
      </p:sp>
      <p:sp>
        <p:nvSpPr>
          <p:cNvPr id="185349" name="AutoShape 5"/>
          <p:cNvSpPr>
            <a:spLocks noChangeArrowheads="1"/>
          </p:cNvSpPr>
          <p:nvPr/>
        </p:nvSpPr>
        <p:spPr bwMode="auto">
          <a:xfrm>
            <a:off x="6019800" y="3505200"/>
            <a:ext cx="2438400" cy="1219200"/>
          </a:xfrm>
          <a:prstGeom prst="wedgeEllipseCallout">
            <a:avLst>
              <a:gd name="adj1" fmla="val -44662"/>
              <a:gd name="adj2" fmla="val -7265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Select </a:t>
            </a:r>
            <a:r>
              <a:rPr lang="en-US" sz="1200" i="1">
                <a:latin typeface="Verdana" pitchFamily="34" charset="0"/>
              </a:rPr>
              <a:t>Run Script…</a:t>
            </a:r>
            <a:r>
              <a:rPr lang="en-US" sz="1200">
                <a:latin typeface="Verdana" pitchFamily="34" charset="0"/>
              </a:rPr>
              <a:t> from the Utilities menu.</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1C018F1-10E2-4272-AB47-D6399A328D00}" type="slidenum">
              <a:rPr lang="en-US"/>
              <a:pPr/>
              <a:t>21</a:t>
            </a:fld>
            <a:endParaRPr lang="en-US"/>
          </a:p>
        </p:txBody>
      </p:sp>
      <p:pic>
        <p:nvPicPr>
          <p:cNvPr id="186375" name="Picture 7"/>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2624138"/>
            <a:ext cx="6789738" cy="3471862"/>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6371" name="Rectangle 3"/>
          <p:cNvSpPr>
            <a:spLocks noGrp="1" noChangeArrowheads="1"/>
          </p:cNvSpPr>
          <p:nvPr>
            <p:ph type="title"/>
          </p:nvPr>
        </p:nvSpPr>
        <p:spPr/>
        <p:txBody>
          <a:bodyPr/>
          <a:lstStyle/>
          <a:p>
            <a:r>
              <a:rPr lang="en-US"/>
              <a:t>Selecting the assumption of homoscedasticity script</a:t>
            </a:r>
          </a:p>
        </p:txBody>
      </p:sp>
      <p:sp>
        <p:nvSpPr>
          <p:cNvPr id="186372" name="AutoShape 4"/>
          <p:cNvSpPr>
            <a:spLocks noChangeArrowheads="1"/>
          </p:cNvSpPr>
          <p:nvPr/>
        </p:nvSpPr>
        <p:spPr bwMode="auto">
          <a:xfrm>
            <a:off x="3352800" y="1524000"/>
            <a:ext cx="5486400" cy="1219200"/>
          </a:xfrm>
          <a:prstGeom prst="wedgeEllipseCallout">
            <a:avLst>
              <a:gd name="adj1" fmla="val -22426"/>
              <a:gd name="adj2" fmla="val 1093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navigate to the folder containing your scripts and highlight the script: </a:t>
            </a:r>
            <a:r>
              <a:rPr lang="en-US" sz="1200"/>
              <a:t>HomoscedasticityAssumptionAndTransformations.SBS</a:t>
            </a:r>
            <a:endParaRPr lang="en-US" sz="1200">
              <a:latin typeface="Verdana" pitchFamily="34" charset="0"/>
            </a:endParaRPr>
          </a:p>
        </p:txBody>
      </p:sp>
      <p:sp>
        <p:nvSpPr>
          <p:cNvPr id="186373" name="AutoShape 5"/>
          <p:cNvSpPr>
            <a:spLocks noChangeArrowheads="1"/>
          </p:cNvSpPr>
          <p:nvPr/>
        </p:nvSpPr>
        <p:spPr bwMode="auto">
          <a:xfrm>
            <a:off x="3352800" y="5410200"/>
            <a:ext cx="2438400" cy="1219200"/>
          </a:xfrm>
          <a:prstGeom prst="wedgeEllipseCallout">
            <a:avLst>
              <a:gd name="adj1" fmla="val 56773"/>
              <a:gd name="adj2" fmla="val -5065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Run</a:t>
            </a:r>
            <a:r>
              <a:rPr lang="en-US" sz="1200">
                <a:latin typeface="Verdana" pitchFamily="34" charset="0"/>
              </a:rPr>
              <a:t> button to activate the script.</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C40072E-13F7-4126-B4C3-20B2AC1EB654}" type="slidenum">
              <a:rPr lang="en-US"/>
              <a:pPr/>
              <a:t>22</a:t>
            </a:fld>
            <a:endParaRPr lang="en-US"/>
          </a:p>
        </p:txBody>
      </p:sp>
      <p:pic>
        <p:nvPicPr>
          <p:cNvPr id="187400" name="Picture 8"/>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1524000"/>
            <a:ext cx="7154863" cy="4948238"/>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7395" name="Rectangle 3"/>
          <p:cNvSpPr>
            <a:spLocks noGrp="1" noChangeArrowheads="1"/>
          </p:cNvSpPr>
          <p:nvPr>
            <p:ph type="title"/>
          </p:nvPr>
        </p:nvSpPr>
        <p:spPr/>
        <p:txBody>
          <a:bodyPr/>
          <a:lstStyle/>
          <a:p>
            <a:r>
              <a:rPr lang="en-US"/>
              <a:t>Specifications for homoscedasticity script</a:t>
            </a:r>
          </a:p>
        </p:txBody>
      </p:sp>
      <p:sp>
        <p:nvSpPr>
          <p:cNvPr id="187396" name="AutoShape 4"/>
          <p:cNvSpPr>
            <a:spLocks noChangeArrowheads="1"/>
          </p:cNvSpPr>
          <p:nvPr/>
        </p:nvSpPr>
        <p:spPr bwMode="auto">
          <a:xfrm>
            <a:off x="838200" y="5257800"/>
            <a:ext cx="4953000" cy="1447800"/>
          </a:xfrm>
          <a:prstGeom prst="wedgeEllipseCallout">
            <a:avLst>
              <a:gd name="adj1" fmla="val -16829"/>
              <a:gd name="adj2" fmla="val -6414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default output is to do all of the transformations of the variable.  To exclude some transformations from the calculations, clear the checkboxes.</a:t>
            </a:r>
          </a:p>
        </p:txBody>
      </p:sp>
      <p:sp>
        <p:nvSpPr>
          <p:cNvPr id="187397" name="AutoShape 5"/>
          <p:cNvSpPr>
            <a:spLocks noChangeArrowheads="1"/>
          </p:cNvSpPr>
          <p:nvPr/>
        </p:nvSpPr>
        <p:spPr bwMode="auto">
          <a:xfrm>
            <a:off x="6096000" y="5715000"/>
            <a:ext cx="2895600" cy="914400"/>
          </a:xfrm>
          <a:prstGeom prst="wedgeEllipseCallout">
            <a:avLst>
              <a:gd name="adj1" fmla="val -24833"/>
              <a:gd name="adj2" fmla="val -6493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a:t>
            </a:r>
            <a:r>
              <a:rPr lang="en-US" sz="1200" i="1">
                <a:latin typeface="Verdana" pitchFamily="34" charset="0"/>
              </a:rPr>
              <a:t>OK</a:t>
            </a:r>
            <a:r>
              <a:rPr lang="en-US" sz="1200">
                <a:latin typeface="Verdana" pitchFamily="34" charset="0"/>
              </a:rPr>
              <a:t> button to run the script.</a:t>
            </a:r>
          </a:p>
        </p:txBody>
      </p:sp>
      <p:sp>
        <p:nvSpPr>
          <p:cNvPr id="187398" name="AutoShape 6"/>
          <p:cNvSpPr>
            <a:spLocks noChangeArrowheads="1"/>
          </p:cNvSpPr>
          <p:nvPr/>
        </p:nvSpPr>
        <p:spPr bwMode="auto">
          <a:xfrm>
            <a:off x="5486400" y="1219200"/>
            <a:ext cx="3352800" cy="990600"/>
          </a:xfrm>
          <a:prstGeom prst="wedgeEllipseCallout">
            <a:avLst>
              <a:gd name="adj1" fmla="val -852"/>
              <a:gd name="adj2" fmla="val 6650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move the dependent variable to the </a:t>
            </a:r>
            <a:r>
              <a:rPr lang="en-US" sz="1200" i="1">
                <a:latin typeface="Verdana" pitchFamily="34" charset="0"/>
              </a:rPr>
              <a:t>Dependent (Y) Variable</a:t>
            </a:r>
            <a:r>
              <a:rPr lang="en-US" sz="1200">
                <a:latin typeface="Verdana" pitchFamily="34" charset="0"/>
              </a:rPr>
              <a:t> text box.</a:t>
            </a:r>
          </a:p>
        </p:txBody>
      </p:sp>
      <p:sp>
        <p:nvSpPr>
          <p:cNvPr id="187401" name="AutoShape 9"/>
          <p:cNvSpPr>
            <a:spLocks noChangeArrowheads="1"/>
          </p:cNvSpPr>
          <p:nvPr/>
        </p:nvSpPr>
        <p:spPr bwMode="auto">
          <a:xfrm>
            <a:off x="5105400" y="3276600"/>
            <a:ext cx="3886200" cy="1219200"/>
          </a:xfrm>
          <a:prstGeom prst="wedgeEllipseCallout">
            <a:avLst>
              <a:gd name="adj1" fmla="val -28880"/>
              <a:gd name="adj2" fmla="val -544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move the independent variable to the </a:t>
            </a:r>
            <a:r>
              <a:rPr lang="en-US" sz="1200" i="1">
                <a:latin typeface="Verdana" pitchFamily="34" charset="0"/>
              </a:rPr>
              <a:t>Independent (X) Variables</a:t>
            </a:r>
            <a:r>
              <a:rPr lang="en-US" sz="1200">
                <a:latin typeface="Verdana" pitchFamily="34" charset="0"/>
              </a:rPr>
              <a:t> text box.</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9704266-6DE9-42C8-B067-C158F3E2716B}" type="slidenum">
              <a:rPr lang="en-US"/>
              <a:pPr/>
              <a:t>23</a:t>
            </a:fld>
            <a:endParaRPr lang="en-US"/>
          </a:p>
        </p:txBody>
      </p:sp>
      <p:pic>
        <p:nvPicPr>
          <p:cNvPr id="188421" name="Picture 5"/>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371600" y="1447800"/>
            <a:ext cx="7532688" cy="5313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88419" name="Rectangle 3"/>
          <p:cNvSpPr>
            <a:spLocks noGrp="1" noChangeArrowheads="1"/>
          </p:cNvSpPr>
          <p:nvPr>
            <p:ph type="title"/>
          </p:nvPr>
        </p:nvSpPr>
        <p:spPr/>
        <p:txBody>
          <a:bodyPr/>
          <a:lstStyle/>
          <a:p>
            <a:r>
              <a:rPr lang="en-US"/>
              <a:t>The test of homogeneity of variance</a:t>
            </a:r>
          </a:p>
        </p:txBody>
      </p:sp>
      <p:sp>
        <p:nvSpPr>
          <p:cNvPr id="188420" name="AutoShape 4"/>
          <p:cNvSpPr>
            <a:spLocks noChangeArrowheads="1"/>
          </p:cNvSpPr>
          <p:nvPr/>
        </p:nvSpPr>
        <p:spPr bwMode="auto">
          <a:xfrm>
            <a:off x="2590800" y="4953000"/>
            <a:ext cx="5334000" cy="1295400"/>
          </a:xfrm>
          <a:prstGeom prst="wedgeEllipseCallout">
            <a:avLst>
              <a:gd name="adj1" fmla="val 36431"/>
              <a:gd name="adj2" fmla="val -8100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script produces the same output that we computed manually, in this example, the test of homogeneity of variances.</a:t>
            </a:r>
          </a:p>
          <a:p>
            <a:pPr algn="l">
              <a:lnSpc>
                <a:spcPct val="100000"/>
              </a:lnSpc>
            </a:pPr>
            <a:endParaRPr lang="en-US" sz="1200">
              <a:latin typeface="Verdana" pitchFamily="34" charset="0"/>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9BF4D4A3-E9A6-4692-8B09-612B7FDDA2B0}" type="slidenum">
              <a:rPr lang="en-US"/>
              <a:pPr/>
              <a:t>24</a:t>
            </a:fld>
            <a:endParaRPr lang="en-US"/>
          </a:p>
        </p:txBody>
      </p:sp>
      <p:sp>
        <p:nvSpPr>
          <p:cNvPr id="154626" name="Rectangle 2"/>
          <p:cNvSpPr>
            <a:spLocks noGrp="1" noChangeArrowheads="1"/>
          </p:cNvSpPr>
          <p:nvPr>
            <p:ph type="title"/>
          </p:nvPr>
        </p:nvSpPr>
        <p:spPr/>
        <p:txBody>
          <a:bodyPr/>
          <a:lstStyle/>
          <a:p>
            <a:r>
              <a:rPr lang="en-US"/>
              <a:t>Problem 2</a:t>
            </a:r>
          </a:p>
        </p:txBody>
      </p:sp>
      <p:sp>
        <p:nvSpPr>
          <p:cNvPr id="154627" name="Rectangle 3"/>
          <p:cNvSpPr>
            <a:spLocks noGrp="1" noChangeArrowheads="1"/>
          </p:cNvSpPr>
          <p:nvPr>
            <p:ph type="body" idx="1"/>
          </p:nvPr>
        </p:nvSpPr>
        <p:spPr>
          <a:xfrm>
            <a:off x="1371600" y="1447800"/>
            <a:ext cx="7577138" cy="5257800"/>
          </a:xfrm>
        </p:spPr>
        <p:txBody>
          <a:bodyPr/>
          <a:lstStyle/>
          <a:p>
            <a:pPr marL="4763" indent="6350">
              <a:buFont typeface="Wingdings" pitchFamily="2" charset="2"/>
              <a:buNone/>
            </a:pPr>
            <a:r>
              <a:rPr lang="en-US" sz="2000"/>
              <a:t>In the dataset GSS2000.sav, is the following statement true, false, or an incorrect application of a statistic?</a:t>
            </a:r>
          </a:p>
          <a:p>
            <a:pPr marL="4763" indent="6350">
              <a:buFont typeface="Wingdings" pitchFamily="2" charset="2"/>
              <a:buNone/>
            </a:pPr>
            <a:endParaRPr lang="en-US" sz="800"/>
          </a:p>
          <a:p>
            <a:pPr marL="4763" indent="6350">
              <a:buFont typeface="Wingdings" pitchFamily="2" charset="2"/>
              <a:buNone/>
            </a:pPr>
            <a:r>
              <a:rPr lang="en-US" sz="2000"/>
              <a:t>Based on a diagnostic hypothesis test for homogeneity of variance, the variance in "highest academic degree" is not homogeneous for the categories of "marital status." However, the variance in the logarithmic transformation of "highest academic degree" is homogeneous for the categories of "marital status."</a:t>
            </a:r>
          </a:p>
          <a:p>
            <a:pPr marL="4763" indent="6350">
              <a:buFont typeface="Wingdings" pitchFamily="2" charset="2"/>
              <a:buNone/>
            </a:pPr>
            <a:endParaRPr lang="en-US" sz="800"/>
          </a:p>
          <a:p>
            <a:pPr marL="4763" indent="6350">
              <a:buFont typeface="Wingdings" pitchFamily="2" charset="2"/>
              <a:buNone/>
            </a:pPr>
            <a:r>
              <a:rPr lang="en-US" sz="2000"/>
              <a:t>1.   True</a:t>
            </a:r>
          </a:p>
          <a:p>
            <a:pPr marL="4763" indent="6350">
              <a:buFont typeface="Wingdings" pitchFamily="2" charset="2"/>
              <a:buNone/>
            </a:pPr>
            <a:r>
              <a:rPr lang="en-US" sz="2000"/>
              <a:t>2.   True with caution</a:t>
            </a:r>
          </a:p>
          <a:p>
            <a:pPr marL="4763" indent="6350">
              <a:buFont typeface="Wingdings" pitchFamily="2" charset="2"/>
              <a:buNone/>
            </a:pPr>
            <a:r>
              <a:rPr lang="en-US" sz="2000"/>
              <a:t>3.   False</a:t>
            </a:r>
          </a:p>
          <a:p>
            <a:pPr marL="4763" indent="6350">
              <a:buFont typeface="Wingdings" pitchFamily="2" charset="2"/>
              <a:buNone/>
            </a:pPr>
            <a:r>
              <a:rPr lang="en-US" sz="2000"/>
              <a:t>4.   Incorrect application of a statistic</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BABA999-169E-4F38-9430-29F943992862}" type="slidenum">
              <a:rPr lang="en-US"/>
              <a:pPr/>
              <a:t>25</a:t>
            </a:fld>
            <a:endParaRPr lang="en-US"/>
          </a:p>
        </p:txBody>
      </p:sp>
      <p:pic>
        <p:nvPicPr>
          <p:cNvPr id="1689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4838" cy="5159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8963" name="Rectangle 3"/>
          <p:cNvSpPr>
            <a:spLocks noGrp="1" noChangeArrowheads="1"/>
          </p:cNvSpPr>
          <p:nvPr>
            <p:ph type="title"/>
          </p:nvPr>
        </p:nvSpPr>
        <p:spPr/>
        <p:txBody>
          <a:bodyPr/>
          <a:lstStyle/>
          <a:p>
            <a:r>
              <a:rPr lang="en-US"/>
              <a:t>Computing the logarithmic transformation</a:t>
            </a:r>
          </a:p>
        </p:txBody>
      </p:sp>
      <p:sp>
        <p:nvSpPr>
          <p:cNvPr id="168964" name="AutoShape 4"/>
          <p:cNvSpPr>
            <a:spLocks noChangeArrowheads="1"/>
          </p:cNvSpPr>
          <p:nvPr/>
        </p:nvSpPr>
        <p:spPr bwMode="auto">
          <a:xfrm>
            <a:off x="3429000" y="2895600"/>
            <a:ext cx="4038600" cy="1600200"/>
          </a:xfrm>
          <a:prstGeom prst="wedgeEllipseCallout">
            <a:avLst>
              <a:gd name="adj1" fmla="val -31958"/>
              <a:gd name="adj2" fmla="val -9434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compute the logarithmic transformation for the variable, we select the </a:t>
            </a:r>
            <a:r>
              <a:rPr lang="en-US" sz="1200" i="1">
                <a:latin typeface="Verdana" pitchFamily="34" charset="0"/>
              </a:rPr>
              <a:t>Compute</a:t>
            </a:r>
            <a:r>
              <a:rPr lang="en-US" sz="1200">
                <a:latin typeface="Verdana" pitchFamily="34" charset="0"/>
              </a:rPr>
              <a:t>… command from the </a:t>
            </a:r>
            <a:r>
              <a:rPr lang="en-US" sz="1200" i="1">
                <a:latin typeface="Verdana" pitchFamily="34" charset="0"/>
              </a:rPr>
              <a:t>Transform</a:t>
            </a:r>
            <a:r>
              <a:rPr lang="en-US" sz="1200">
                <a:latin typeface="Verdana" pitchFamily="34" charset="0"/>
              </a:rPr>
              <a:t> menu.</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4925F5D4-CD57-483D-947A-9B449AFF255A}" type="slidenum">
              <a:rPr lang="en-US"/>
              <a:pPr/>
              <a:t>26</a:t>
            </a:fld>
            <a:endParaRPr lang="en-US"/>
          </a:p>
        </p:txBody>
      </p:sp>
      <p:pic>
        <p:nvPicPr>
          <p:cNvPr id="16999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462213"/>
            <a:ext cx="6007100" cy="34813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9987" name="Rectangle 3"/>
          <p:cNvSpPr>
            <a:spLocks noGrp="1" noChangeArrowheads="1"/>
          </p:cNvSpPr>
          <p:nvPr>
            <p:ph type="title"/>
          </p:nvPr>
        </p:nvSpPr>
        <p:spPr/>
        <p:txBody>
          <a:bodyPr/>
          <a:lstStyle/>
          <a:p>
            <a:r>
              <a:rPr lang="en-US"/>
              <a:t>Specifying the variable name and function</a:t>
            </a:r>
          </a:p>
        </p:txBody>
      </p:sp>
      <p:sp>
        <p:nvSpPr>
          <p:cNvPr id="169988" name="AutoShape 4"/>
          <p:cNvSpPr>
            <a:spLocks noChangeArrowheads="1"/>
          </p:cNvSpPr>
          <p:nvPr/>
        </p:nvSpPr>
        <p:spPr bwMode="auto">
          <a:xfrm>
            <a:off x="1600200" y="1676400"/>
            <a:ext cx="5943600" cy="838200"/>
          </a:xfrm>
          <a:prstGeom prst="wedgeEllipseCallout">
            <a:avLst>
              <a:gd name="adj1" fmla="val -32745"/>
              <a:gd name="adj2" fmla="val 101894"/>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in the target variable text box, type the name for the log transformation variable “logdegre“. </a:t>
            </a:r>
          </a:p>
        </p:txBody>
      </p:sp>
      <p:sp>
        <p:nvSpPr>
          <p:cNvPr id="169989" name="AutoShape 5"/>
          <p:cNvSpPr>
            <a:spLocks noChangeArrowheads="1"/>
          </p:cNvSpPr>
          <p:nvPr/>
        </p:nvSpPr>
        <p:spPr bwMode="auto">
          <a:xfrm>
            <a:off x="1524000" y="4876800"/>
            <a:ext cx="5105400" cy="1600200"/>
          </a:xfrm>
          <a:prstGeom prst="wedgeEllipseCallout">
            <a:avLst>
              <a:gd name="adj1" fmla="val 28454"/>
              <a:gd name="adj2" fmla="val -7400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scroll down the list of functions to find LG10, which calculates logarithmic values use a base of 10.  (The logarithmic values are the power to which 10 is raised to produce the original number.)</a:t>
            </a:r>
          </a:p>
        </p:txBody>
      </p:sp>
      <p:sp>
        <p:nvSpPr>
          <p:cNvPr id="169990" name="AutoShape 6"/>
          <p:cNvSpPr>
            <a:spLocks noChangeArrowheads="1"/>
          </p:cNvSpPr>
          <p:nvPr/>
        </p:nvSpPr>
        <p:spPr bwMode="auto">
          <a:xfrm>
            <a:off x="7086600" y="3733800"/>
            <a:ext cx="1752600" cy="2514600"/>
          </a:xfrm>
          <a:prstGeom prst="wedgeEllipseCallout">
            <a:avLst>
              <a:gd name="adj1" fmla="val -87593"/>
              <a:gd name="adj2" fmla="val -4356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Third</a:t>
            </a:r>
            <a:r>
              <a:rPr lang="en-US" sz="1200">
                <a:latin typeface="Verdana" pitchFamily="34" charset="0"/>
              </a:rPr>
              <a:t>, click on the up arrow button to move the highlighted function to the Numeric Expression text box.</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6644226-3665-4267-80B4-274B0CD63FFE}" type="slidenum">
              <a:rPr lang="en-US"/>
              <a:pPr/>
              <a:t>27</a:t>
            </a:fld>
            <a:endParaRPr lang="en-US"/>
          </a:p>
        </p:txBody>
      </p:sp>
      <p:pic>
        <p:nvPicPr>
          <p:cNvPr id="17101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3500" y="1752600"/>
            <a:ext cx="6007100" cy="34813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1011" name="Rectangle 3"/>
          <p:cNvSpPr>
            <a:spLocks noGrp="1" noChangeArrowheads="1"/>
          </p:cNvSpPr>
          <p:nvPr>
            <p:ph type="title"/>
          </p:nvPr>
        </p:nvSpPr>
        <p:spPr>
          <a:xfrm>
            <a:off x="1143000" y="304800"/>
            <a:ext cx="7848600" cy="914400"/>
          </a:xfrm>
        </p:spPr>
        <p:txBody>
          <a:bodyPr/>
          <a:lstStyle/>
          <a:p>
            <a:r>
              <a:rPr lang="en-US"/>
              <a:t>Adding the variable name to the function</a:t>
            </a:r>
          </a:p>
        </p:txBody>
      </p:sp>
      <p:sp>
        <p:nvSpPr>
          <p:cNvPr id="171012" name="AutoShape 4"/>
          <p:cNvSpPr>
            <a:spLocks noChangeArrowheads="1"/>
          </p:cNvSpPr>
          <p:nvPr/>
        </p:nvSpPr>
        <p:spPr bwMode="auto">
          <a:xfrm>
            <a:off x="838200" y="4724400"/>
            <a:ext cx="3581400" cy="1752600"/>
          </a:xfrm>
          <a:prstGeom prst="wedgeEllipseCallout">
            <a:avLst>
              <a:gd name="adj1" fmla="val 15912"/>
              <a:gd name="adj2" fmla="val -6666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scroll down the list of variables to locate the variable we want to transform.  Click on its name so that it is highlighted.</a:t>
            </a:r>
          </a:p>
        </p:txBody>
      </p:sp>
      <p:sp>
        <p:nvSpPr>
          <p:cNvPr id="171013" name="AutoShape 5"/>
          <p:cNvSpPr>
            <a:spLocks noChangeArrowheads="1"/>
          </p:cNvSpPr>
          <p:nvPr/>
        </p:nvSpPr>
        <p:spPr bwMode="auto">
          <a:xfrm>
            <a:off x="4876800" y="3733800"/>
            <a:ext cx="3962400" cy="1752600"/>
          </a:xfrm>
          <a:prstGeom prst="wedgeEllipseCallout">
            <a:avLst>
              <a:gd name="adj1" fmla="val -56569"/>
              <a:gd name="adj2" fmla="val -91759"/>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right arrow button.  SPSS will replace the highlighted text in the function (?) with the name of the variable.</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AB0727A-E2FE-4DA6-9723-1F51C2DCE6DA}" type="slidenum">
              <a:rPr lang="en-US"/>
              <a:pPr/>
              <a:t>28</a:t>
            </a:fld>
            <a:endParaRPr lang="en-US"/>
          </a:p>
        </p:txBody>
      </p:sp>
      <p:pic>
        <p:nvPicPr>
          <p:cNvPr id="17203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995613"/>
            <a:ext cx="6007100" cy="34813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2035" name="Rectangle 3"/>
          <p:cNvSpPr>
            <a:spLocks noGrp="1" noChangeArrowheads="1"/>
          </p:cNvSpPr>
          <p:nvPr>
            <p:ph type="title"/>
          </p:nvPr>
        </p:nvSpPr>
        <p:spPr/>
        <p:txBody>
          <a:bodyPr/>
          <a:lstStyle/>
          <a:p>
            <a:r>
              <a:rPr lang="en-US"/>
              <a:t>Preventing illegal logarithmic values</a:t>
            </a:r>
          </a:p>
        </p:txBody>
      </p:sp>
      <p:sp>
        <p:nvSpPr>
          <p:cNvPr id="172036" name="AutoShape 4"/>
          <p:cNvSpPr>
            <a:spLocks noChangeArrowheads="1"/>
          </p:cNvSpPr>
          <p:nvPr/>
        </p:nvSpPr>
        <p:spPr bwMode="auto">
          <a:xfrm>
            <a:off x="5791200" y="2438400"/>
            <a:ext cx="3048000" cy="1371600"/>
          </a:xfrm>
          <a:prstGeom prst="wedgeEllipseCallout">
            <a:avLst>
              <a:gd name="adj1" fmla="val -60051"/>
              <a:gd name="adj2" fmla="val 30903"/>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To solve this problem, we add + 1 to the degree variable in the function.</a:t>
            </a:r>
          </a:p>
        </p:txBody>
      </p:sp>
      <p:sp>
        <p:nvSpPr>
          <p:cNvPr id="172037" name="AutoShape 5"/>
          <p:cNvSpPr>
            <a:spLocks noChangeArrowheads="1"/>
          </p:cNvSpPr>
          <p:nvPr/>
        </p:nvSpPr>
        <p:spPr bwMode="auto">
          <a:xfrm>
            <a:off x="762000" y="1371600"/>
            <a:ext cx="5791200" cy="1447800"/>
          </a:xfrm>
          <a:prstGeom prst="wedgeEllipseCallout">
            <a:avLst>
              <a:gd name="adj1" fmla="val -139"/>
              <a:gd name="adj2" fmla="val -3212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log of zero is not defined mathematically.  If we have zeros for the data values of some cases as we do for this variable, we add a constant to all cases so that no case will have a value of zero.</a:t>
            </a:r>
          </a:p>
        </p:txBody>
      </p:sp>
      <p:sp>
        <p:nvSpPr>
          <p:cNvPr id="172038" name="AutoShape 6"/>
          <p:cNvSpPr>
            <a:spLocks noChangeArrowheads="1"/>
          </p:cNvSpPr>
          <p:nvPr/>
        </p:nvSpPr>
        <p:spPr bwMode="auto">
          <a:xfrm>
            <a:off x="4953000" y="5029200"/>
            <a:ext cx="2590800" cy="1066800"/>
          </a:xfrm>
          <a:prstGeom prst="wedgeEllipseCallout">
            <a:avLst>
              <a:gd name="adj1" fmla="val -51102"/>
              <a:gd name="adj2" fmla="val 5506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Click on the OK button to complete the compute request.</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9EC2918-B2D3-42A5-82E7-289120AA3D03}" type="slidenum">
              <a:rPr lang="en-US"/>
              <a:pPr/>
              <a:t>29</a:t>
            </a:fld>
            <a:endParaRPr lang="en-US"/>
          </a:p>
        </p:txBody>
      </p:sp>
      <p:pic>
        <p:nvPicPr>
          <p:cNvPr id="17306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524000"/>
            <a:ext cx="6954838" cy="5159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3059" name="Rectangle 3"/>
          <p:cNvSpPr>
            <a:spLocks noGrp="1" noChangeArrowheads="1"/>
          </p:cNvSpPr>
          <p:nvPr>
            <p:ph type="title"/>
          </p:nvPr>
        </p:nvSpPr>
        <p:spPr/>
        <p:txBody>
          <a:bodyPr/>
          <a:lstStyle/>
          <a:p>
            <a:r>
              <a:rPr lang="en-US"/>
              <a:t>The transformed variable</a:t>
            </a:r>
          </a:p>
        </p:txBody>
      </p:sp>
      <p:sp>
        <p:nvSpPr>
          <p:cNvPr id="173060" name="AutoShape 4"/>
          <p:cNvSpPr>
            <a:spLocks noChangeArrowheads="1"/>
          </p:cNvSpPr>
          <p:nvPr/>
        </p:nvSpPr>
        <p:spPr bwMode="auto">
          <a:xfrm>
            <a:off x="838200" y="3124200"/>
            <a:ext cx="4876800" cy="1524000"/>
          </a:xfrm>
          <a:prstGeom prst="wedgeEllipseCallout">
            <a:avLst>
              <a:gd name="adj1" fmla="val 48176"/>
              <a:gd name="adj2" fmla="val -66875"/>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transformed variable which we requested SPSS compute is shown in the data editor in a column to the right of the other variables in the dataset.</a:t>
            </a:r>
          </a:p>
        </p:txBody>
      </p:sp>
      <p:sp>
        <p:nvSpPr>
          <p:cNvPr id="173061" name="AutoShape 5"/>
          <p:cNvSpPr>
            <a:spLocks noChangeArrowheads="1"/>
          </p:cNvSpPr>
          <p:nvPr/>
        </p:nvSpPr>
        <p:spPr bwMode="auto">
          <a:xfrm>
            <a:off x="3886200" y="5105400"/>
            <a:ext cx="4419600" cy="1371600"/>
          </a:xfrm>
          <a:prstGeom prst="wedgeEllipseCallout">
            <a:avLst>
              <a:gd name="adj1" fmla="val 11819"/>
              <a:gd name="adj2" fmla="val -16551"/>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Once we have the transformation variable computed, we repeat the “Boxplot” analysis using this variable.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7477512-0CFF-4B48-A039-DBFB225AA763}" type="slidenum">
              <a:rPr lang="en-US"/>
              <a:pPr/>
              <a:t>3</a:t>
            </a:fld>
            <a:endParaRPr lang="en-US"/>
          </a:p>
        </p:txBody>
      </p:sp>
      <p:sp>
        <p:nvSpPr>
          <p:cNvPr id="179202" name="Rectangle 2"/>
          <p:cNvSpPr>
            <a:spLocks noGrp="1" noChangeArrowheads="1"/>
          </p:cNvSpPr>
          <p:nvPr>
            <p:ph type="title"/>
          </p:nvPr>
        </p:nvSpPr>
        <p:spPr/>
        <p:txBody>
          <a:bodyPr/>
          <a:lstStyle/>
          <a:p>
            <a:r>
              <a:rPr lang="en-US"/>
              <a:t>Evaluating homoscedasticity </a:t>
            </a:r>
          </a:p>
        </p:txBody>
      </p:sp>
      <p:sp>
        <p:nvSpPr>
          <p:cNvPr id="179203" name="Rectangle 3"/>
          <p:cNvSpPr>
            <a:spLocks noGrp="1" noChangeArrowheads="1"/>
          </p:cNvSpPr>
          <p:nvPr>
            <p:ph type="body" idx="1"/>
          </p:nvPr>
        </p:nvSpPr>
        <p:spPr/>
        <p:txBody>
          <a:bodyPr/>
          <a:lstStyle/>
          <a:p>
            <a:pPr>
              <a:lnSpc>
                <a:spcPct val="90000"/>
              </a:lnSpc>
            </a:pPr>
            <a:r>
              <a:rPr lang="en-US"/>
              <a:t>Homoscedasticity is evaluated for pairs of variables.</a:t>
            </a:r>
          </a:p>
          <a:p>
            <a:pPr>
              <a:lnSpc>
                <a:spcPct val="90000"/>
              </a:lnSpc>
            </a:pPr>
            <a:endParaRPr lang="en-US"/>
          </a:p>
          <a:p>
            <a:pPr>
              <a:lnSpc>
                <a:spcPct val="90000"/>
              </a:lnSpc>
            </a:pPr>
            <a:r>
              <a:rPr lang="en-US"/>
              <a:t>There are both graphical and statistical methods for evaluating homoscedasticity .</a:t>
            </a:r>
          </a:p>
          <a:p>
            <a:pPr>
              <a:lnSpc>
                <a:spcPct val="90000"/>
              </a:lnSpc>
            </a:pPr>
            <a:endParaRPr lang="en-US"/>
          </a:p>
          <a:p>
            <a:pPr>
              <a:lnSpc>
                <a:spcPct val="90000"/>
              </a:lnSpc>
            </a:pPr>
            <a:r>
              <a:rPr lang="en-US"/>
              <a:t>The graphical method is called a boxplot.</a:t>
            </a:r>
          </a:p>
          <a:p>
            <a:pPr>
              <a:lnSpc>
                <a:spcPct val="90000"/>
              </a:lnSpc>
            </a:pPr>
            <a:endParaRPr lang="en-US"/>
          </a:p>
          <a:p>
            <a:pPr>
              <a:lnSpc>
                <a:spcPct val="90000"/>
              </a:lnSpc>
            </a:pPr>
            <a:r>
              <a:rPr lang="en-US"/>
              <a:t>The statistical method is the Levene statistic which SPSS computes for the test of homogeneity of variances.</a:t>
            </a:r>
          </a:p>
          <a:p>
            <a:pPr>
              <a:lnSpc>
                <a:spcPct val="90000"/>
              </a:lnSpc>
            </a:pPr>
            <a:endParaRPr lang="en-US"/>
          </a:p>
          <a:p>
            <a:pPr>
              <a:lnSpc>
                <a:spcPct val="90000"/>
              </a:lnSpc>
            </a:pPr>
            <a:r>
              <a:rPr lang="en-US"/>
              <a:t>Neither of the methods is absolutely definitive.</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22A942D-C602-4F78-AE9E-F5166556628D}" type="slidenum">
              <a:rPr lang="en-US"/>
              <a:pPr/>
              <a:t>30</a:t>
            </a:fld>
            <a:endParaRPr lang="en-US"/>
          </a:p>
        </p:txBody>
      </p:sp>
      <p:graphicFrame>
        <p:nvGraphicFramePr>
          <p:cNvPr id="174086" name="Object 6"/>
          <p:cNvGraphicFramePr>
            <a:graphicFrameLocks noChangeAspect="1"/>
          </p:cNvGraphicFramePr>
          <p:nvPr/>
        </p:nvGraphicFramePr>
        <p:xfrm>
          <a:off x="2209800" y="2209800"/>
          <a:ext cx="5532438" cy="4430713"/>
        </p:xfrm>
        <a:graphic>
          <a:graphicData uri="http://schemas.openxmlformats.org/presentationml/2006/ole">
            <mc:AlternateContent xmlns:mc="http://schemas.openxmlformats.org/markup-compatibility/2006">
              <mc:Choice xmlns:v="urn:schemas-microsoft-com:vml" Requires="v">
                <p:oleObj spid="_x0000_s193536" name="Picture" r:id="rId3" imgW="4572381" imgH="3661258" progId="StaticEnhancedMetafile">
                  <p:embed/>
                </p:oleObj>
              </mc:Choice>
              <mc:Fallback>
                <p:oleObj name="Picture" r:id="rId3" imgW="4572381" imgH="3661258" progId="StaticEnhancedMetafile">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209800"/>
                        <a:ext cx="5532438" cy="4430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083" name="Rectangle 3"/>
          <p:cNvSpPr>
            <a:spLocks noGrp="1" noChangeArrowheads="1"/>
          </p:cNvSpPr>
          <p:nvPr>
            <p:ph type="title"/>
          </p:nvPr>
        </p:nvSpPr>
        <p:spPr/>
        <p:txBody>
          <a:bodyPr/>
          <a:lstStyle/>
          <a:p>
            <a:r>
              <a:rPr lang="en-US"/>
              <a:t>The boxplot</a:t>
            </a:r>
          </a:p>
        </p:txBody>
      </p:sp>
      <p:sp>
        <p:nvSpPr>
          <p:cNvPr id="174085" name="AutoShape 5"/>
          <p:cNvSpPr>
            <a:spLocks noChangeArrowheads="1"/>
          </p:cNvSpPr>
          <p:nvPr/>
        </p:nvSpPr>
        <p:spPr bwMode="auto">
          <a:xfrm>
            <a:off x="1752600" y="1066800"/>
            <a:ext cx="6781800" cy="1676400"/>
          </a:xfrm>
          <a:prstGeom prst="wedgeEllipseCallout">
            <a:avLst>
              <a:gd name="adj1" fmla="val 6671"/>
              <a:gd name="adj2" fmla="val 2196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In this boxplot, the spread is the same for 3 of the 5 groups, which is an improvement over the original boxplot.</a:t>
            </a:r>
          </a:p>
          <a:p>
            <a:pPr algn="l">
              <a:lnSpc>
                <a:spcPct val="100000"/>
              </a:lnSpc>
            </a:pPr>
            <a:endParaRPr lang="en-US" sz="1200">
              <a:latin typeface="Verdana" pitchFamily="34" charset="0"/>
            </a:endParaRPr>
          </a:p>
          <a:p>
            <a:pPr algn="l">
              <a:lnSpc>
                <a:spcPct val="100000"/>
              </a:lnSpc>
            </a:pPr>
            <a:r>
              <a:rPr lang="en-US" sz="1200">
                <a:latin typeface="Verdana" pitchFamily="34" charset="0"/>
              </a:rPr>
              <a:t>However, it is difficult to judge whether or not the problem is solved based solely on the graphic.</a:t>
            </a:r>
          </a:p>
          <a:p>
            <a:pPr algn="l">
              <a:lnSpc>
                <a:spcPct val="100000"/>
              </a:lnSpc>
            </a:pPr>
            <a:endParaRPr lang="en-US" sz="1200">
              <a:latin typeface="Verdana" pitchFamily="34" charset="0"/>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63DE66E1-F71C-4F53-8034-7AC463CE4F66}" type="slidenum">
              <a:rPr lang="en-US"/>
              <a:pPr/>
              <a:t>31</a:t>
            </a:fld>
            <a:endParaRPr lang="en-US"/>
          </a:p>
        </p:txBody>
      </p:sp>
      <p:pic>
        <p:nvPicPr>
          <p:cNvPr id="17510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1447800"/>
            <a:ext cx="3541713" cy="13398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5107" name="Rectangle 3"/>
          <p:cNvSpPr>
            <a:spLocks noGrp="1" noChangeArrowheads="1"/>
          </p:cNvSpPr>
          <p:nvPr>
            <p:ph type="title"/>
          </p:nvPr>
        </p:nvSpPr>
        <p:spPr/>
        <p:txBody>
          <a:bodyPr/>
          <a:lstStyle/>
          <a:p>
            <a:r>
              <a:rPr lang="en-US"/>
              <a:t>The homogeneity of variance test</a:t>
            </a:r>
          </a:p>
        </p:txBody>
      </p:sp>
      <p:sp>
        <p:nvSpPr>
          <p:cNvPr id="175108" name="AutoShape 4"/>
          <p:cNvSpPr>
            <a:spLocks noChangeArrowheads="1"/>
          </p:cNvSpPr>
          <p:nvPr/>
        </p:nvSpPr>
        <p:spPr bwMode="auto">
          <a:xfrm>
            <a:off x="1905000" y="2971800"/>
            <a:ext cx="6477000" cy="3581400"/>
          </a:xfrm>
          <a:prstGeom prst="wedgeEllipseCallout">
            <a:avLst>
              <a:gd name="adj1" fmla="val -46690"/>
              <a:gd name="adj2" fmla="val 11259"/>
            </a:avLst>
          </a:prstGeom>
          <a:solidFill>
            <a:srgbClr val="FFFFCC"/>
          </a:solidFill>
          <a:ln w="381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eaLnBrk="0" hangingPunct="0">
              <a:lnSpc>
                <a:spcPct val="100000"/>
              </a:lnSpc>
            </a:pPr>
            <a:r>
              <a:rPr lang="en-US" sz="1200">
                <a:latin typeface="Verdana" pitchFamily="34" charset="0"/>
              </a:rPr>
              <a:t>The null hypothesis for the  test of homogeneity of variance states that the variance  of the transformed dependent variable is equal across groups defined by the independent variable, i.e., the variance is homogeneous.  </a:t>
            </a:r>
          </a:p>
          <a:p>
            <a:pPr algn="l" eaLnBrk="0" hangingPunct="0">
              <a:lnSpc>
                <a:spcPct val="100000"/>
              </a:lnSpc>
            </a:pPr>
            <a:endParaRPr lang="en-US" sz="1200">
              <a:latin typeface="Verdana" pitchFamily="34" charset="0"/>
            </a:endParaRPr>
          </a:p>
          <a:p>
            <a:pPr algn="l" eaLnBrk="0" hangingPunct="0">
              <a:lnSpc>
                <a:spcPct val="100000"/>
              </a:lnSpc>
            </a:pPr>
            <a:r>
              <a:rPr lang="en-US" sz="1200">
                <a:latin typeface="Verdana" pitchFamily="34" charset="0"/>
              </a:rPr>
              <a:t>Since the probability associated with the Levene Statistic (0.075) is greater than the level of significance, we fail to reject the null hypothesis and conclude that the variance  is homogeneous.</a:t>
            </a:r>
          </a:p>
          <a:p>
            <a:pPr algn="l" eaLnBrk="0" hangingPunct="0">
              <a:lnSpc>
                <a:spcPct val="100000"/>
              </a:lnSpc>
            </a:pPr>
            <a:endParaRPr lang="en-US" sz="1200">
              <a:latin typeface="Verdana" pitchFamily="34" charset="0"/>
            </a:endParaRPr>
          </a:p>
          <a:p>
            <a:pPr algn="l">
              <a:lnSpc>
                <a:spcPct val="90000"/>
              </a:lnSpc>
              <a:spcBef>
                <a:spcPct val="20000"/>
              </a:spcBef>
              <a:buClr>
                <a:schemeClr val="tx1"/>
              </a:buClr>
              <a:buSzPct val="65000"/>
              <a:buFont typeface="Wingdings" pitchFamily="2" charset="2"/>
              <a:buNone/>
            </a:pPr>
            <a:r>
              <a:rPr lang="en-US" sz="1200">
                <a:latin typeface="Verdana" pitchFamily="34" charset="0"/>
              </a:rPr>
              <a:t>The answer to the question is </a:t>
            </a:r>
            <a:r>
              <a:rPr lang="en-US" sz="1200" b="1">
                <a:latin typeface="Verdana" pitchFamily="34" charset="0"/>
              </a:rPr>
              <a:t>true with caution</a:t>
            </a:r>
            <a:r>
              <a:rPr lang="en-US" sz="1200">
                <a:latin typeface="Verdana" pitchFamily="34" charset="0"/>
              </a:rPr>
              <a:t>.</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36812EEE-E105-41D2-8A1D-AF8677A220FF}" type="slidenum">
              <a:rPr lang="en-US"/>
              <a:pPr/>
              <a:t>32</a:t>
            </a:fld>
            <a:endParaRPr lang="en-US"/>
          </a:p>
        </p:txBody>
      </p:sp>
      <p:pic>
        <p:nvPicPr>
          <p:cNvPr id="191493" name="Picture 5"/>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95400" y="1447800"/>
            <a:ext cx="7532688" cy="5313363"/>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cap="flat" cmpd="sng">
                <a:solidFill>
                  <a:schemeClr val="tx1"/>
                </a:solidFill>
                <a:prstDash val="solid"/>
                <a:miter lim="800000"/>
                <a:headEnd/>
                <a:tailEnd/>
              </a14:hiddenLine>
            </a:ext>
          </a:extLst>
        </p:spPr>
      </p:pic>
      <p:sp>
        <p:nvSpPr>
          <p:cNvPr id="191491" name="Rectangle 3"/>
          <p:cNvSpPr>
            <a:spLocks noGrp="1" noChangeArrowheads="1"/>
          </p:cNvSpPr>
          <p:nvPr>
            <p:ph type="title"/>
          </p:nvPr>
        </p:nvSpPr>
        <p:spPr>
          <a:xfrm>
            <a:off x="1143000" y="304800"/>
            <a:ext cx="7848600" cy="914400"/>
          </a:xfrm>
        </p:spPr>
        <p:txBody>
          <a:bodyPr/>
          <a:lstStyle/>
          <a:p>
            <a:r>
              <a:rPr lang="en-US"/>
              <a:t>Homogeneity of variance test from the script</a:t>
            </a:r>
          </a:p>
        </p:txBody>
      </p:sp>
      <p:sp>
        <p:nvSpPr>
          <p:cNvPr id="191492" name="AutoShape 4"/>
          <p:cNvSpPr>
            <a:spLocks noChangeArrowheads="1"/>
          </p:cNvSpPr>
          <p:nvPr/>
        </p:nvSpPr>
        <p:spPr bwMode="auto">
          <a:xfrm>
            <a:off x="3352800" y="4953000"/>
            <a:ext cx="5029200" cy="1371600"/>
          </a:xfrm>
          <a:prstGeom prst="wedgeEllipseCallout">
            <a:avLst>
              <a:gd name="adj1" fmla="val 25472"/>
              <a:gd name="adj2" fmla="val -78009"/>
            </a:avLst>
          </a:prstGeom>
          <a:solidFill>
            <a:srgbClr val="FFFFCC"/>
          </a:solidFill>
          <a:ln w="381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eaLnBrk="0" hangingPunct="0">
              <a:lnSpc>
                <a:spcPct val="100000"/>
              </a:lnSpc>
            </a:pPr>
            <a:r>
              <a:rPr lang="en-US" sz="1200">
                <a:latin typeface="Verdana" pitchFamily="34" charset="0"/>
              </a:rPr>
              <a:t>The script for homoscedasticity creates the transformed dependent variables and tests them for homogeneity of variance.</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DABBAF0-19DF-470F-8F28-761C1CAEFACB}" type="slidenum">
              <a:rPr lang="en-US"/>
              <a:pPr/>
              <a:t>33</a:t>
            </a:fld>
            <a:endParaRPr lang="en-US"/>
          </a:p>
        </p:txBody>
      </p:sp>
      <p:sp>
        <p:nvSpPr>
          <p:cNvPr id="176130" name="Rectangle 2"/>
          <p:cNvSpPr>
            <a:spLocks noGrp="1" noChangeArrowheads="1"/>
          </p:cNvSpPr>
          <p:nvPr>
            <p:ph type="title"/>
          </p:nvPr>
        </p:nvSpPr>
        <p:spPr>
          <a:xfrm>
            <a:off x="990600" y="304800"/>
            <a:ext cx="8001000" cy="914400"/>
          </a:xfrm>
        </p:spPr>
        <p:txBody>
          <a:bodyPr/>
          <a:lstStyle/>
          <a:p>
            <a:r>
              <a:rPr lang="en-US"/>
              <a:t>Other problems on homoscedasticity assumption</a:t>
            </a:r>
          </a:p>
        </p:txBody>
      </p:sp>
      <p:sp>
        <p:nvSpPr>
          <p:cNvPr id="176131" name="Rectangle 3"/>
          <p:cNvSpPr>
            <a:spLocks noGrp="1" noChangeArrowheads="1"/>
          </p:cNvSpPr>
          <p:nvPr>
            <p:ph type="body" idx="1"/>
          </p:nvPr>
        </p:nvSpPr>
        <p:spPr>
          <a:xfrm>
            <a:off x="990600" y="1295400"/>
            <a:ext cx="8153400" cy="5334000"/>
          </a:xfrm>
        </p:spPr>
        <p:txBody>
          <a:bodyPr/>
          <a:lstStyle/>
          <a:p>
            <a:pPr>
              <a:lnSpc>
                <a:spcPct val="90000"/>
              </a:lnSpc>
            </a:pPr>
            <a:r>
              <a:rPr lang="en-US"/>
              <a:t>A problem may ask about the assumption of homoscedasticity for a nominal level </a:t>
            </a:r>
            <a:r>
              <a:rPr lang="en-US" u="sng"/>
              <a:t>dependent</a:t>
            </a:r>
            <a:r>
              <a:rPr lang="en-US"/>
              <a:t> variable.  The answer will be “An inappropriate application of a statistic” since variance is not computed for a nominal variable.  Similarly, an ANOVA cannot be calculated if the </a:t>
            </a:r>
            <a:r>
              <a:rPr lang="en-US" u="sng"/>
              <a:t>independent</a:t>
            </a:r>
            <a:r>
              <a:rPr lang="en-US"/>
              <a:t> variable is interval level and the answer will be “An inappropriate application of a statistic.” </a:t>
            </a:r>
          </a:p>
          <a:p>
            <a:pPr>
              <a:lnSpc>
                <a:spcPct val="90000"/>
              </a:lnSpc>
            </a:pPr>
            <a:endParaRPr lang="en-US"/>
          </a:p>
          <a:p>
            <a:pPr>
              <a:lnSpc>
                <a:spcPct val="90000"/>
              </a:lnSpc>
            </a:pPr>
            <a:r>
              <a:rPr lang="en-US"/>
              <a:t>A problem may ask about the assumption of homoscedasticity for an ordinal level </a:t>
            </a:r>
            <a:r>
              <a:rPr lang="en-US" u="sng"/>
              <a:t>dependent</a:t>
            </a:r>
            <a:r>
              <a:rPr lang="en-US"/>
              <a:t> variable.  If the variable or transformed variable satisfies the assumption of homogeneity of variance, the correct answer to the question is “True with caution” since we may be required to defend treating ordinal variables as metric.</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E561907B-D6B7-4249-9093-0D826DB2D615}" type="slidenum">
              <a:rPr lang="en-US"/>
              <a:pPr/>
              <a:t>34</a:t>
            </a:fld>
            <a:endParaRPr lang="en-US"/>
          </a:p>
        </p:txBody>
      </p:sp>
      <p:sp>
        <p:nvSpPr>
          <p:cNvPr id="183298" name="Rectangle 2"/>
          <p:cNvSpPr>
            <a:spLocks noGrp="1" noChangeArrowheads="1"/>
          </p:cNvSpPr>
          <p:nvPr>
            <p:ph type="title"/>
          </p:nvPr>
        </p:nvSpPr>
        <p:spPr>
          <a:xfrm>
            <a:off x="1143000" y="304800"/>
            <a:ext cx="7848600" cy="914400"/>
          </a:xfrm>
        </p:spPr>
        <p:txBody>
          <a:bodyPr/>
          <a:lstStyle/>
          <a:p>
            <a:r>
              <a:rPr lang="en-US"/>
              <a:t>Steps in answering questions about the assumption of </a:t>
            </a:r>
            <a:r>
              <a:rPr lang="en-US">
                <a:solidFill>
                  <a:schemeClr val="tx1"/>
                </a:solidFill>
              </a:rPr>
              <a:t>homoscedasticity – question 1</a:t>
            </a:r>
            <a:r>
              <a:rPr lang="en-US"/>
              <a:t> </a:t>
            </a:r>
          </a:p>
        </p:txBody>
      </p:sp>
      <p:sp>
        <p:nvSpPr>
          <p:cNvPr id="183299" name="Rectangle 3"/>
          <p:cNvSpPr>
            <a:spLocks noChangeArrowheads="1"/>
          </p:cNvSpPr>
          <p:nvPr/>
        </p:nvSpPr>
        <p:spPr bwMode="auto">
          <a:xfrm>
            <a:off x="1447800" y="1447800"/>
            <a:ext cx="7543800"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problems about the </a:t>
            </a:r>
            <a:r>
              <a:rPr lang="en-US" sz="1800"/>
              <a:t>homoscedasticity</a:t>
            </a:r>
            <a:r>
              <a:rPr lang="en-US"/>
              <a:t> </a:t>
            </a:r>
            <a:r>
              <a:rPr lang="en-US" sz="1800">
                <a:latin typeface="Verdana" pitchFamily="34" charset="0"/>
              </a:rPr>
              <a:t>of a variable:</a:t>
            </a:r>
            <a:r>
              <a:rPr lang="en-US" sz="2000">
                <a:latin typeface="Verdana" pitchFamily="34" charset="0"/>
              </a:rPr>
              <a:t> </a:t>
            </a:r>
          </a:p>
        </p:txBody>
      </p:sp>
      <p:sp>
        <p:nvSpPr>
          <p:cNvPr id="183300" name="AutoShape 4"/>
          <p:cNvSpPr>
            <a:spLocks noChangeArrowheads="1"/>
          </p:cNvSpPr>
          <p:nvPr/>
        </p:nvSpPr>
        <p:spPr bwMode="auto">
          <a:xfrm>
            <a:off x="2779713" y="3678238"/>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Does the Levene statistic support the assumption of homoscedasticity?</a:t>
            </a:r>
          </a:p>
        </p:txBody>
      </p:sp>
      <p:grpSp>
        <p:nvGrpSpPr>
          <p:cNvPr id="183301" name="Group 5"/>
          <p:cNvGrpSpPr>
            <a:grpSpLocks/>
          </p:cNvGrpSpPr>
          <p:nvPr/>
        </p:nvGrpSpPr>
        <p:grpSpPr bwMode="auto">
          <a:xfrm>
            <a:off x="4662488" y="4700588"/>
            <a:ext cx="466725" cy="423862"/>
            <a:chOff x="4464" y="3456"/>
            <a:chExt cx="294" cy="267"/>
          </a:xfrm>
        </p:grpSpPr>
        <p:sp>
          <p:nvSpPr>
            <p:cNvPr id="183302" name="Line 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3303" name="Text Box 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183304" name="Group 8"/>
          <p:cNvGrpSpPr>
            <a:grpSpLocks/>
          </p:cNvGrpSpPr>
          <p:nvPr/>
        </p:nvGrpSpPr>
        <p:grpSpPr bwMode="auto">
          <a:xfrm>
            <a:off x="6523038" y="3875088"/>
            <a:ext cx="679450" cy="304800"/>
            <a:chOff x="3792" y="2832"/>
            <a:chExt cx="428" cy="192"/>
          </a:xfrm>
        </p:grpSpPr>
        <p:sp>
          <p:nvSpPr>
            <p:cNvPr id="183305" name="Line 9"/>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3306" name="Text Box 10"/>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183307" name="Group 11"/>
          <p:cNvGrpSpPr>
            <a:grpSpLocks/>
          </p:cNvGrpSpPr>
          <p:nvPr/>
        </p:nvGrpSpPr>
        <p:grpSpPr bwMode="auto">
          <a:xfrm>
            <a:off x="2833688" y="2209800"/>
            <a:ext cx="6157912" cy="1457325"/>
            <a:chOff x="1440" y="1776"/>
            <a:chExt cx="3879" cy="918"/>
          </a:xfrm>
        </p:grpSpPr>
        <p:sp>
          <p:nvSpPr>
            <p:cNvPr id="183308" name="Line 12"/>
            <p:cNvSpPr>
              <a:spLocks noChangeShapeType="1"/>
            </p:cNvSpPr>
            <p:nvPr/>
          </p:nvSpPr>
          <p:spPr bwMode="auto">
            <a:xfrm flipH="1">
              <a:off x="2578" y="2427"/>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3309" name="Line 13"/>
            <p:cNvSpPr>
              <a:spLocks noChangeShapeType="1"/>
            </p:cNvSpPr>
            <p:nvPr/>
          </p:nvSpPr>
          <p:spPr bwMode="auto">
            <a:xfrm>
              <a:off x="3733" y="2102"/>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3310" name="Text Box 14"/>
            <p:cNvSpPr txBox="1">
              <a:spLocks noChangeArrowheads="1"/>
            </p:cNvSpPr>
            <p:nvPr/>
          </p:nvSpPr>
          <p:spPr bwMode="auto">
            <a:xfrm>
              <a:off x="4211" y="1901"/>
              <a:ext cx="11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183311" name="Text Box 15"/>
            <p:cNvSpPr txBox="1">
              <a:spLocks noChangeArrowheads="1"/>
            </p:cNvSpPr>
            <p:nvPr/>
          </p:nvSpPr>
          <p:spPr bwMode="auto">
            <a:xfrm>
              <a:off x="2640" y="2448"/>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83312" name="Text Box 16"/>
            <p:cNvSpPr txBox="1">
              <a:spLocks noChangeArrowheads="1"/>
            </p:cNvSpPr>
            <p:nvPr/>
          </p:nvSpPr>
          <p:spPr bwMode="auto">
            <a:xfrm>
              <a:off x="3775" y="192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183313" name="AutoShape 17"/>
            <p:cNvSpPr>
              <a:spLocks noChangeArrowheads="1"/>
            </p:cNvSpPr>
            <p:nvPr/>
          </p:nvSpPr>
          <p:spPr bwMode="auto">
            <a:xfrm>
              <a:off x="1440" y="1776"/>
              <a:ext cx="2280" cy="642"/>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Independent variable is non-metric? Dependent is metric?</a:t>
              </a:r>
            </a:p>
            <a:p>
              <a:pPr algn="l">
                <a:lnSpc>
                  <a:spcPct val="100000"/>
                </a:lnSpc>
              </a:pPr>
              <a:endParaRPr lang="en-US" sz="1000">
                <a:latin typeface="Verdana" pitchFamily="34" charset="0"/>
              </a:endParaRPr>
            </a:p>
          </p:txBody>
        </p:sp>
      </p:grpSp>
      <p:sp>
        <p:nvSpPr>
          <p:cNvPr id="183314" name="Text Box 18"/>
          <p:cNvSpPr txBox="1">
            <a:spLocks noChangeArrowheads="1"/>
          </p:cNvSpPr>
          <p:nvPr/>
        </p:nvSpPr>
        <p:spPr bwMode="auto">
          <a:xfrm>
            <a:off x="7239000" y="4102100"/>
            <a:ext cx="1524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183315" name="AutoShape 19"/>
          <p:cNvSpPr>
            <a:spLocks noChangeArrowheads="1"/>
          </p:cNvSpPr>
          <p:nvPr/>
        </p:nvSpPr>
        <p:spPr bwMode="auto">
          <a:xfrm>
            <a:off x="2743200" y="5186363"/>
            <a:ext cx="3810000" cy="7143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latin typeface="Verdana" pitchFamily="34" charset="0"/>
              </a:rPr>
              <a:t>Is the dependent variable ordinal level?</a:t>
            </a:r>
          </a:p>
        </p:txBody>
      </p:sp>
      <p:grpSp>
        <p:nvGrpSpPr>
          <p:cNvPr id="183316" name="Group 20"/>
          <p:cNvGrpSpPr>
            <a:grpSpLocks/>
          </p:cNvGrpSpPr>
          <p:nvPr/>
        </p:nvGrpSpPr>
        <p:grpSpPr bwMode="auto">
          <a:xfrm>
            <a:off x="4648200" y="5894388"/>
            <a:ext cx="466725" cy="423862"/>
            <a:chOff x="4464" y="3456"/>
            <a:chExt cx="294" cy="267"/>
          </a:xfrm>
        </p:grpSpPr>
        <p:sp>
          <p:nvSpPr>
            <p:cNvPr id="183317" name="Line 21"/>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3318" name="Text Box 22"/>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183319" name="Text Box 23"/>
          <p:cNvSpPr txBox="1">
            <a:spLocks noChangeArrowheads="1"/>
          </p:cNvSpPr>
          <p:nvPr/>
        </p:nvSpPr>
        <p:spPr bwMode="auto">
          <a:xfrm>
            <a:off x="7315200" y="5349875"/>
            <a:ext cx="609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a:t>
            </a:r>
          </a:p>
        </p:txBody>
      </p:sp>
      <p:grpSp>
        <p:nvGrpSpPr>
          <p:cNvPr id="183320" name="Group 24"/>
          <p:cNvGrpSpPr>
            <a:grpSpLocks/>
          </p:cNvGrpSpPr>
          <p:nvPr/>
        </p:nvGrpSpPr>
        <p:grpSpPr bwMode="auto">
          <a:xfrm>
            <a:off x="6553200" y="5230813"/>
            <a:ext cx="679450" cy="304800"/>
            <a:chOff x="3792" y="2832"/>
            <a:chExt cx="428" cy="192"/>
          </a:xfrm>
        </p:grpSpPr>
        <p:sp>
          <p:nvSpPr>
            <p:cNvPr id="183321" name="Line 25"/>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3322" name="Text Box 26"/>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sp>
        <p:nvSpPr>
          <p:cNvPr id="183323" name="Text Box 27"/>
          <p:cNvSpPr txBox="1">
            <a:spLocks noChangeArrowheads="1"/>
          </p:cNvSpPr>
          <p:nvPr/>
        </p:nvSpPr>
        <p:spPr bwMode="auto">
          <a:xfrm>
            <a:off x="3810000" y="6284913"/>
            <a:ext cx="15240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lide Number Placeholder 2"/>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77060960-EB23-45AD-BE57-861550040094}" type="slidenum">
              <a:rPr lang="en-US"/>
              <a:pPr/>
              <a:t>35</a:t>
            </a:fld>
            <a:endParaRPr lang="en-US"/>
          </a:p>
        </p:txBody>
      </p:sp>
      <p:sp>
        <p:nvSpPr>
          <p:cNvPr id="184322" name="Rectangle 2"/>
          <p:cNvSpPr>
            <a:spLocks noGrp="1" noChangeArrowheads="1"/>
          </p:cNvSpPr>
          <p:nvPr>
            <p:ph type="title"/>
          </p:nvPr>
        </p:nvSpPr>
        <p:spPr>
          <a:xfrm>
            <a:off x="1143000" y="304800"/>
            <a:ext cx="7848600" cy="914400"/>
          </a:xfrm>
        </p:spPr>
        <p:txBody>
          <a:bodyPr/>
          <a:lstStyle/>
          <a:p>
            <a:r>
              <a:rPr lang="en-US"/>
              <a:t>Steps in answering questions about the assumption of </a:t>
            </a:r>
            <a:r>
              <a:rPr lang="en-US">
                <a:solidFill>
                  <a:schemeClr val="tx1"/>
                </a:solidFill>
              </a:rPr>
              <a:t>homoscedasticity – question 2</a:t>
            </a:r>
          </a:p>
        </p:txBody>
      </p:sp>
      <p:sp>
        <p:nvSpPr>
          <p:cNvPr id="184323" name="Rectangle 3"/>
          <p:cNvSpPr>
            <a:spLocks noChangeArrowheads="1"/>
          </p:cNvSpPr>
          <p:nvPr/>
        </p:nvSpPr>
        <p:spPr bwMode="auto">
          <a:xfrm>
            <a:off x="1447800" y="1447800"/>
            <a:ext cx="7543800" cy="69532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0800" indent="4763" algn="l">
              <a:lnSpc>
                <a:spcPct val="100000"/>
              </a:lnSpc>
            </a:pPr>
            <a:r>
              <a:rPr lang="en-US" sz="1800">
                <a:latin typeface="Verdana" pitchFamily="34" charset="0"/>
              </a:rPr>
              <a:t>The following is a guide to the decision process for answering </a:t>
            </a:r>
          </a:p>
          <a:p>
            <a:pPr marL="50800" indent="4763" algn="l">
              <a:lnSpc>
                <a:spcPct val="100000"/>
              </a:lnSpc>
            </a:pPr>
            <a:r>
              <a:rPr lang="en-US" sz="1800">
                <a:latin typeface="Verdana" pitchFamily="34" charset="0"/>
              </a:rPr>
              <a:t>problems about the homoscedasticity of a transformation:</a:t>
            </a:r>
            <a:r>
              <a:rPr lang="en-US" sz="2000">
                <a:latin typeface="Verdana" pitchFamily="34" charset="0"/>
              </a:rPr>
              <a:t> </a:t>
            </a:r>
          </a:p>
        </p:txBody>
      </p:sp>
      <p:sp>
        <p:nvSpPr>
          <p:cNvPr id="184324" name="AutoShape 4"/>
          <p:cNvSpPr>
            <a:spLocks noChangeArrowheads="1"/>
          </p:cNvSpPr>
          <p:nvPr/>
        </p:nvSpPr>
        <p:spPr bwMode="auto">
          <a:xfrm>
            <a:off x="152400" y="3657600"/>
            <a:ext cx="3733800" cy="10191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Does the Levene statistic support the assumption of homoscedasticity?</a:t>
            </a:r>
            <a:endParaRPr lang="en-US" sz="1000">
              <a:latin typeface="Verdana" pitchFamily="34" charset="0"/>
            </a:endParaRPr>
          </a:p>
        </p:txBody>
      </p:sp>
      <p:grpSp>
        <p:nvGrpSpPr>
          <p:cNvPr id="184325" name="Group 5"/>
          <p:cNvGrpSpPr>
            <a:grpSpLocks/>
          </p:cNvGrpSpPr>
          <p:nvPr/>
        </p:nvGrpSpPr>
        <p:grpSpPr bwMode="auto">
          <a:xfrm>
            <a:off x="6124575" y="4757738"/>
            <a:ext cx="466725" cy="423862"/>
            <a:chOff x="4464" y="3456"/>
            <a:chExt cx="294" cy="267"/>
          </a:xfrm>
        </p:grpSpPr>
        <p:sp>
          <p:nvSpPr>
            <p:cNvPr id="184326" name="Line 6"/>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4327" name="Text Box 7"/>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grpSp>
        <p:nvGrpSpPr>
          <p:cNvPr id="184328" name="Group 8"/>
          <p:cNvGrpSpPr>
            <a:grpSpLocks/>
          </p:cNvGrpSpPr>
          <p:nvPr/>
        </p:nvGrpSpPr>
        <p:grpSpPr bwMode="auto">
          <a:xfrm>
            <a:off x="3884613" y="3863975"/>
            <a:ext cx="679450" cy="304800"/>
            <a:chOff x="3792" y="2832"/>
            <a:chExt cx="428" cy="192"/>
          </a:xfrm>
        </p:grpSpPr>
        <p:sp>
          <p:nvSpPr>
            <p:cNvPr id="184329" name="Line 9"/>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4330" name="Text Box 10"/>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184331" name="Group 11"/>
          <p:cNvGrpSpPr>
            <a:grpSpLocks/>
          </p:cNvGrpSpPr>
          <p:nvPr/>
        </p:nvGrpSpPr>
        <p:grpSpPr bwMode="auto">
          <a:xfrm>
            <a:off x="195263" y="2209800"/>
            <a:ext cx="6157912" cy="1457325"/>
            <a:chOff x="1440" y="1776"/>
            <a:chExt cx="3879" cy="918"/>
          </a:xfrm>
        </p:grpSpPr>
        <p:sp>
          <p:nvSpPr>
            <p:cNvPr id="184332" name="Line 12"/>
            <p:cNvSpPr>
              <a:spLocks noChangeShapeType="1"/>
            </p:cNvSpPr>
            <p:nvPr/>
          </p:nvSpPr>
          <p:spPr bwMode="auto">
            <a:xfrm flipH="1">
              <a:off x="2578" y="2427"/>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4333" name="Line 13"/>
            <p:cNvSpPr>
              <a:spLocks noChangeShapeType="1"/>
            </p:cNvSpPr>
            <p:nvPr/>
          </p:nvSpPr>
          <p:spPr bwMode="auto">
            <a:xfrm>
              <a:off x="3733" y="2102"/>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4334" name="Text Box 14"/>
            <p:cNvSpPr txBox="1">
              <a:spLocks noChangeArrowheads="1"/>
            </p:cNvSpPr>
            <p:nvPr/>
          </p:nvSpPr>
          <p:spPr bwMode="auto">
            <a:xfrm>
              <a:off x="4211" y="1901"/>
              <a:ext cx="110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Incorrect application of a statistic</a:t>
              </a:r>
            </a:p>
          </p:txBody>
        </p:sp>
        <p:sp>
          <p:nvSpPr>
            <p:cNvPr id="184335" name="Text Box 15"/>
            <p:cNvSpPr txBox="1">
              <a:spLocks noChangeArrowheads="1"/>
            </p:cNvSpPr>
            <p:nvPr/>
          </p:nvSpPr>
          <p:spPr bwMode="auto">
            <a:xfrm>
              <a:off x="2640" y="2448"/>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sp>
          <p:nvSpPr>
            <p:cNvPr id="184336" name="Text Box 16"/>
            <p:cNvSpPr txBox="1">
              <a:spLocks noChangeArrowheads="1"/>
            </p:cNvSpPr>
            <p:nvPr/>
          </p:nvSpPr>
          <p:spPr bwMode="auto">
            <a:xfrm>
              <a:off x="3775" y="192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sp>
          <p:nvSpPr>
            <p:cNvPr id="184337" name="AutoShape 17"/>
            <p:cNvSpPr>
              <a:spLocks noChangeArrowheads="1"/>
            </p:cNvSpPr>
            <p:nvPr/>
          </p:nvSpPr>
          <p:spPr bwMode="auto">
            <a:xfrm>
              <a:off x="1440" y="1776"/>
              <a:ext cx="2280" cy="642"/>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Independent variable is non-metric? Dependent is metric?</a:t>
              </a:r>
              <a:endParaRPr lang="en-US" sz="1000">
                <a:latin typeface="Verdana" pitchFamily="34" charset="0"/>
              </a:endParaRPr>
            </a:p>
            <a:p>
              <a:pPr algn="l">
                <a:lnSpc>
                  <a:spcPct val="100000"/>
                </a:lnSpc>
              </a:pPr>
              <a:endParaRPr lang="en-US" sz="1000">
                <a:latin typeface="Verdana" pitchFamily="34" charset="0"/>
              </a:endParaRPr>
            </a:p>
          </p:txBody>
        </p:sp>
      </p:grpSp>
      <p:sp>
        <p:nvSpPr>
          <p:cNvPr id="184338" name="AutoShape 18"/>
          <p:cNvSpPr>
            <a:spLocks noChangeArrowheads="1"/>
          </p:cNvSpPr>
          <p:nvPr/>
        </p:nvSpPr>
        <p:spPr bwMode="auto">
          <a:xfrm>
            <a:off x="4524375" y="3505200"/>
            <a:ext cx="3200400" cy="13239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Does the Levene statistic support the assumption of homoscedasticity for transformed variable?</a:t>
            </a:r>
            <a:endParaRPr lang="en-US" sz="1000">
              <a:latin typeface="Verdana" pitchFamily="34" charset="0"/>
            </a:endParaRPr>
          </a:p>
        </p:txBody>
      </p:sp>
      <p:sp>
        <p:nvSpPr>
          <p:cNvPr id="184339" name="AutoShape 19"/>
          <p:cNvSpPr>
            <a:spLocks noChangeArrowheads="1"/>
          </p:cNvSpPr>
          <p:nvPr/>
        </p:nvSpPr>
        <p:spPr bwMode="auto">
          <a:xfrm>
            <a:off x="4851400" y="5211763"/>
            <a:ext cx="2844800" cy="714375"/>
          </a:xfrm>
          <a:prstGeom prst="flowChartDecision">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l">
              <a:lnSpc>
                <a:spcPct val="100000"/>
              </a:lnSpc>
            </a:pPr>
            <a:r>
              <a:rPr lang="en-US" sz="1000"/>
              <a:t>Is the dependent variable ordinal level?</a:t>
            </a:r>
            <a:endParaRPr lang="en-US" sz="1000">
              <a:latin typeface="Verdana" pitchFamily="34" charset="0"/>
            </a:endParaRPr>
          </a:p>
        </p:txBody>
      </p:sp>
      <p:grpSp>
        <p:nvGrpSpPr>
          <p:cNvPr id="184340" name="Group 20"/>
          <p:cNvGrpSpPr>
            <a:grpSpLocks/>
          </p:cNvGrpSpPr>
          <p:nvPr/>
        </p:nvGrpSpPr>
        <p:grpSpPr bwMode="auto">
          <a:xfrm>
            <a:off x="7724775" y="3863975"/>
            <a:ext cx="679450" cy="304800"/>
            <a:chOff x="3792" y="2832"/>
            <a:chExt cx="428" cy="192"/>
          </a:xfrm>
        </p:grpSpPr>
        <p:sp>
          <p:nvSpPr>
            <p:cNvPr id="184341" name="Line 21"/>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4342" name="Text Box 22"/>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184343" name="Group 23"/>
          <p:cNvGrpSpPr>
            <a:grpSpLocks/>
          </p:cNvGrpSpPr>
          <p:nvPr/>
        </p:nvGrpSpPr>
        <p:grpSpPr bwMode="auto">
          <a:xfrm>
            <a:off x="7648575" y="5265738"/>
            <a:ext cx="679450" cy="304800"/>
            <a:chOff x="3792" y="2832"/>
            <a:chExt cx="428" cy="192"/>
          </a:xfrm>
        </p:grpSpPr>
        <p:sp>
          <p:nvSpPr>
            <p:cNvPr id="184344" name="Line 24"/>
            <p:cNvSpPr>
              <a:spLocks noChangeShapeType="1"/>
            </p:cNvSpPr>
            <p:nvPr/>
          </p:nvSpPr>
          <p:spPr bwMode="auto">
            <a:xfrm>
              <a:off x="3792" y="3024"/>
              <a:ext cx="428" cy="0"/>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4345" name="Text Box 25"/>
            <p:cNvSpPr txBox="1">
              <a:spLocks noChangeArrowheads="1"/>
            </p:cNvSpPr>
            <p:nvPr/>
          </p:nvSpPr>
          <p:spPr bwMode="auto">
            <a:xfrm>
              <a:off x="3840" y="2832"/>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No</a:t>
              </a:r>
            </a:p>
          </p:txBody>
        </p:sp>
      </p:grpSp>
      <p:grpSp>
        <p:nvGrpSpPr>
          <p:cNvPr id="184346" name="Group 26"/>
          <p:cNvGrpSpPr>
            <a:grpSpLocks/>
          </p:cNvGrpSpPr>
          <p:nvPr/>
        </p:nvGrpSpPr>
        <p:grpSpPr bwMode="auto">
          <a:xfrm>
            <a:off x="6146800" y="5973763"/>
            <a:ext cx="466725" cy="423862"/>
            <a:chOff x="4464" y="3456"/>
            <a:chExt cx="294" cy="267"/>
          </a:xfrm>
        </p:grpSpPr>
        <p:sp>
          <p:nvSpPr>
            <p:cNvPr id="184347" name="Line 27"/>
            <p:cNvSpPr>
              <a:spLocks noChangeShapeType="1"/>
            </p:cNvSpPr>
            <p:nvPr/>
          </p:nvSpPr>
          <p:spPr bwMode="auto">
            <a:xfrm flipH="1">
              <a:off x="4464" y="3456"/>
              <a:ext cx="0" cy="267"/>
            </a:xfrm>
            <a:prstGeom prst="line">
              <a:avLst/>
            </a:prstGeom>
            <a:noFill/>
            <a:ln w="12700">
              <a:solidFill>
                <a:schemeClr val="tx1"/>
              </a:solidFill>
              <a:round/>
              <a:headEnd type="none" w="sm" len="sm"/>
              <a:tailEnd type="triangle" w="lg"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84348" name="Text Box 28"/>
            <p:cNvSpPr txBox="1">
              <a:spLocks noChangeArrowheads="1"/>
            </p:cNvSpPr>
            <p:nvPr/>
          </p:nvSpPr>
          <p:spPr bwMode="auto">
            <a:xfrm>
              <a:off x="4464" y="3504"/>
              <a:ext cx="29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Yes</a:t>
              </a:r>
            </a:p>
          </p:txBody>
        </p:sp>
      </p:grpSp>
      <p:sp>
        <p:nvSpPr>
          <p:cNvPr id="184349" name="Text Box 29"/>
          <p:cNvSpPr txBox="1">
            <a:spLocks noChangeArrowheads="1"/>
          </p:cNvSpPr>
          <p:nvPr/>
        </p:nvSpPr>
        <p:spPr bwMode="auto">
          <a:xfrm>
            <a:off x="8382000" y="4038600"/>
            <a:ext cx="609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False</a:t>
            </a:r>
          </a:p>
        </p:txBody>
      </p:sp>
      <p:sp>
        <p:nvSpPr>
          <p:cNvPr id="184350" name="Text Box 30"/>
          <p:cNvSpPr txBox="1">
            <a:spLocks noChangeArrowheads="1"/>
          </p:cNvSpPr>
          <p:nvPr/>
        </p:nvSpPr>
        <p:spPr bwMode="auto">
          <a:xfrm>
            <a:off x="8382000" y="5440363"/>
            <a:ext cx="5334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a:t>
            </a:r>
          </a:p>
        </p:txBody>
      </p:sp>
      <p:sp>
        <p:nvSpPr>
          <p:cNvPr id="184351" name="Text Box 31"/>
          <p:cNvSpPr txBox="1">
            <a:spLocks noChangeArrowheads="1"/>
          </p:cNvSpPr>
          <p:nvPr/>
        </p:nvSpPr>
        <p:spPr bwMode="auto">
          <a:xfrm>
            <a:off x="5280025" y="6430963"/>
            <a:ext cx="15240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lnSpc>
                <a:spcPct val="100000"/>
              </a:lnSpc>
            </a:pPr>
            <a:r>
              <a:rPr lang="en-US" sz="1200">
                <a:latin typeface="Verdana" pitchFamily="34" charset="0"/>
              </a:rPr>
              <a:t>True with caution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04C09B4C-100B-413B-A6E7-179F1C9DFCD7}" type="slidenum">
              <a:rPr lang="en-US"/>
              <a:pPr/>
              <a:t>4</a:t>
            </a:fld>
            <a:endParaRPr lang="en-US"/>
          </a:p>
        </p:txBody>
      </p:sp>
      <p:sp>
        <p:nvSpPr>
          <p:cNvPr id="180226" name="Rectangle 2"/>
          <p:cNvSpPr>
            <a:spLocks noGrp="1" noChangeArrowheads="1"/>
          </p:cNvSpPr>
          <p:nvPr>
            <p:ph type="title"/>
          </p:nvPr>
        </p:nvSpPr>
        <p:spPr/>
        <p:txBody>
          <a:bodyPr/>
          <a:lstStyle/>
          <a:p>
            <a:r>
              <a:rPr lang="en-US"/>
              <a:t>Transformations</a:t>
            </a:r>
          </a:p>
        </p:txBody>
      </p:sp>
      <p:sp>
        <p:nvSpPr>
          <p:cNvPr id="180227" name="Rectangle 3"/>
          <p:cNvSpPr>
            <a:spLocks noGrp="1" noChangeArrowheads="1"/>
          </p:cNvSpPr>
          <p:nvPr>
            <p:ph type="body" idx="1"/>
          </p:nvPr>
        </p:nvSpPr>
        <p:spPr>
          <a:xfrm>
            <a:off x="1066800" y="1447800"/>
            <a:ext cx="7881938" cy="5257800"/>
          </a:xfrm>
        </p:spPr>
        <p:txBody>
          <a:bodyPr/>
          <a:lstStyle/>
          <a:p>
            <a:pPr>
              <a:lnSpc>
                <a:spcPct val="90000"/>
              </a:lnSpc>
            </a:pPr>
            <a:r>
              <a:rPr lang="en-US"/>
              <a:t>When the assumption of homoscedasticity is not supported, we can transform the dependent variable variable and test it for homoscedasticity .  If the transformed variable demonstrates homoscedasticity, we can substitute it in our analysis.</a:t>
            </a:r>
          </a:p>
          <a:p>
            <a:pPr>
              <a:lnSpc>
                <a:spcPct val="90000"/>
              </a:lnSpc>
            </a:pPr>
            <a:endParaRPr lang="en-US" sz="1000"/>
          </a:p>
          <a:p>
            <a:pPr>
              <a:lnSpc>
                <a:spcPct val="90000"/>
              </a:lnSpc>
            </a:pPr>
            <a:r>
              <a:rPr lang="en-US"/>
              <a:t>We use the sample three common transformations that we used for normality: the logarithmic transformation, the square root transformation, and the inverse transformation.</a:t>
            </a:r>
          </a:p>
          <a:p>
            <a:pPr>
              <a:lnSpc>
                <a:spcPct val="90000"/>
              </a:lnSpc>
            </a:pPr>
            <a:endParaRPr lang="en-US" sz="1400"/>
          </a:p>
          <a:p>
            <a:pPr>
              <a:lnSpc>
                <a:spcPct val="90000"/>
              </a:lnSpc>
            </a:pPr>
            <a:r>
              <a:rPr lang="en-US"/>
              <a:t>All of these change the measuring scale on the horizontal axis of a histogram to produce a transformed variable that is mathematically equivalent to the original variable.</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D7ABFF42-70D0-465F-878E-9E17AA42B53B}" type="slidenum">
              <a:rPr lang="en-US"/>
              <a:pPr/>
              <a:t>5</a:t>
            </a:fld>
            <a:endParaRPr lang="en-US"/>
          </a:p>
        </p:txBody>
      </p:sp>
      <p:sp>
        <p:nvSpPr>
          <p:cNvPr id="181250" name="Rectangle 2"/>
          <p:cNvSpPr>
            <a:spLocks noGrp="1" noChangeArrowheads="1"/>
          </p:cNvSpPr>
          <p:nvPr>
            <p:ph type="title"/>
          </p:nvPr>
        </p:nvSpPr>
        <p:spPr/>
        <p:txBody>
          <a:bodyPr/>
          <a:lstStyle/>
          <a:p>
            <a:r>
              <a:rPr lang="en-US"/>
              <a:t>When transformations do not work</a:t>
            </a:r>
          </a:p>
        </p:txBody>
      </p:sp>
      <p:sp>
        <p:nvSpPr>
          <p:cNvPr id="181251" name="Rectangle 3"/>
          <p:cNvSpPr>
            <a:spLocks noGrp="1" noChangeArrowheads="1"/>
          </p:cNvSpPr>
          <p:nvPr>
            <p:ph type="body" idx="1"/>
          </p:nvPr>
        </p:nvSpPr>
        <p:spPr/>
        <p:txBody>
          <a:bodyPr/>
          <a:lstStyle/>
          <a:p>
            <a:r>
              <a:rPr lang="en-US"/>
              <a:t>When none of the transformations results in homoscedasticity for the variables in the relationship, including that variable in the analysis will reduce our effectiveness at identifying statistical relationships, i.e. we lose power.</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58AD4BA-9481-41D5-AA5E-D84AD7033562}" type="slidenum">
              <a:rPr lang="en-US"/>
              <a:pPr/>
              <a:t>6</a:t>
            </a:fld>
            <a:endParaRPr lang="en-US"/>
          </a:p>
        </p:txBody>
      </p:sp>
      <p:sp>
        <p:nvSpPr>
          <p:cNvPr id="151554" name="Rectangle 2"/>
          <p:cNvSpPr>
            <a:spLocks noGrp="1" noChangeArrowheads="1"/>
          </p:cNvSpPr>
          <p:nvPr>
            <p:ph type="title"/>
          </p:nvPr>
        </p:nvSpPr>
        <p:spPr/>
        <p:txBody>
          <a:bodyPr/>
          <a:lstStyle/>
          <a:p>
            <a:r>
              <a:rPr lang="en-US"/>
              <a:t>Problem 1</a:t>
            </a:r>
          </a:p>
        </p:txBody>
      </p:sp>
      <p:sp>
        <p:nvSpPr>
          <p:cNvPr id="151555" name="Rectangle 3"/>
          <p:cNvSpPr>
            <a:spLocks noGrp="1" noChangeArrowheads="1"/>
          </p:cNvSpPr>
          <p:nvPr>
            <p:ph type="body" idx="1"/>
          </p:nvPr>
        </p:nvSpPr>
        <p:spPr>
          <a:xfrm>
            <a:off x="1371600" y="1676400"/>
            <a:ext cx="7577138" cy="5029200"/>
          </a:xfrm>
        </p:spPr>
        <p:txBody>
          <a:bodyPr/>
          <a:lstStyle/>
          <a:p>
            <a:pPr marL="4763" indent="6350">
              <a:lnSpc>
                <a:spcPct val="90000"/>
              </a:lnSpc>
              <a:buFont typeface="Wingdings" pitchFamily="2" charset="2"/>
              <a:buNone/>
            </a:pPr>
            <a:r>
              <a:rPr lang="en-US"/>
              <a:t>In the dataset GSS2000.sav, is the following statement true, false, or an incorrect application of a statistic? Use 0.01 as the level of significance.</a:t>
            </a:r>
          </a:p>
          <a:p>
            <a:pPr marL="4763" indent="6350">
              <a:lnSpc>
                <a:spcPct val="90000"/>
              </a:lnSpc>
              <a:buFont typeface="Wingdings" pitchFamily="2" charset="2"/>
              <a:buNone/>
            </a:pPr>
            <a:endParaRPr lang="en-US"/>
          </a:p>
          <a:p>
            <a:pPr marL="4763" indent="6350">
              <a:lnSpc>
                <a:spcPct val="90000"/>
              </a:lnSpc>
              <a:buFont typeface="Wingdings" pitchFamily="2" charset="2"/>
              <a:buNone/>
            </a:pPr>
            <a:r>
              <a:rPr lang="en-US"/>
              <a:t>Based on a diagnostic hypothesis test for homogeneity of variance, the variance in "highest academic degree" is homogeneous for the categories of "marital status.“</a:t>
            </a:r>
          </a:p>
          <a:p>
            <a:pPr marL="4763" indent="6350">
              <a:lnSpc>
                <a:spcPct val="90000"/>
              </a:lnSpc>
              <a:buFont typeface="Wingdings" pitchFamily="2" charset="2"/>
              <a:buNone/>
            </a:pPr>
            <a:endParaRPr lang="en-US"/>
          </a:p>
          <a:p>
            <a:pPr marL="4763" indent="6350">
              <a:lnSpc>
                <a:spcPct val="90000"/>
              </a:lnSpc>
              <a:buFont typeface="Wingdings" pitchFamily="2" charset="2"/>
              <a:buNone/>
            </a:pPr>
            <a:r>
              <a:rPr lang="en-US"/>
              <a:t>1.   True</a:t>
            </a:r>
          </a:p>
          <a:p>
            <a:pPr marL="4763" indent="6350">
              <a:lnSpc>
                <a:spcPct val="90000"/>
              </a:lnSpc>
              <a:buFont typeface="Wingdings" pitchFamily="2" charset="2"/>
              <a:buNone/>
            </a:pPr>
            <a:r>
              <a:rPr lang="en-US"/>
              <a:t>2.   True with caution</a:t>
            </a:r>
          </a:p>
          <a:p>
            <a:pPr marL="4763" indent="6350">
              <a:lnSpc>
                <a:spcPct val="90000"/>
              </a:lnSpc>
              <a:buFont typeface="Wingdings" pitchFamily="2" charset="2"/>
              <a:buNone/>
            </a:pPr>
            <a:r>
              <a:rPr lang="en-US"/>
              <a:t>3.   False </a:t>
            </a:r>
          </a:p>
          <a:p>
            <a:pPr marL="4763" indent="6350">
              <a:lnSpc>
                <a:spcPct val="90000"/>
              </a:lnSpc>
              <a:buFont typeface="Wingdings" pitchFamily="2" charset="2"/>
              <a:buNone/>
            </a:pPr>
            <a:r>
              <a:rPr lang="en-US"/>
              <a:t>4.   Incorrect application of a statistic</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A3D2E1D3-843F-47EB-B348-DC3DDE6A95B9}" type="slidenum">
              <a:rPr lang="en-US"/>
              <a:pPr/>
              <a:t>7</a:t>
            </a:fld>
            <a:endParaRPr lang="en-US"/>
          </a:p>
        </p:txBody>
      </p:sp>
      <p:pic>
        <p:nvPicPr>
          <p:cNvPr id="106511"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524000"/>
            <a:ext cx="6954838" cy="5159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6498" name="Rectangle 2"/>
          <p:cNvSpPr>
            <a:spLocks noGrp="1" noChangeArrowheads="1"/>
          </p:cNvSpPr>
          <p:nvPr>
            <p:ph type="title"/>
          </p:nvPr>
        </p:nvSpPr>
        <p:spPr/>
        <p:txBody>
          <a:bodyPr/>
          <a:lstStyle/>
          <a:p>
            <a:r>
              <a:rPr lang="en-US"/>
              <a:t>Request a boxplot</a:t>
            </a:r>
          </a:p>
        </p:txBody>
      </p:sp>
      <p:sp>
        <p:nvSpPr>
          <p:cNvPr id="106508" name="AutoShape 12"/>
          <p:cNvSpPr>
            <a:spLocks noChangeArrowheads="1"/>
          </p:cNvSpPr>
          <p:nvPr/>
        </p:nvSpPr>
        <p:spPr bwMode="auto">
          <a:xfrm>
            <a:off x="5029200" y="2362200"/>
            <a:ext cx="3733800" cy="2590800"/>
          </a:xfrm>
          <a:prstGeom prst="wedgeEllipseCallout">
            <a:avLst>
              <a:gd name="adj1" fmla="val -50338"/>
              <a:gd name="adj2" fmla="val 2383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a:latin typeface="Verdana" pitchFamily="34" charset="0"/>
              </a:rPr>
              <a:t>The boxplot provides a visual image of the distribution of the dependent variable for the groups defined by the independent variable.</a:t>
            </a:r>
          </a:p>
          <a:p>
            <a:pPr algn="l">
              <a:lnSpc>
                <a:spcPct val="100000"/>
              </a:lnSpc>
            </a:pPr>
            <a:endParaRPr lang="en-US" sz="1200">
              <a:latin typeface="Verdana" pitchFamily="34" charset="0"/>
            </a:endParaRPr>
          </a:p>
          <a:p>
            <a:pPr algn="l">
              <a:lnSpc>
                <a:spcPct val="100000"/>
              </a:lnSpc>
            </a:pPr>
            <a:r>
              <a:rPr lang="en-US" sz="1200">
                <a:latin typeface="Verdana" pitchFamily="34" charset="0"/>
              </a:rPr>
              <a:t>To request a boxplot, choose the </a:t>
            </a:r>
            <a:r>
              <a:rPr lang="en-US" sz="1200" i="1">
                <a:latin typeface="Verdana" pitchFamily="34" charset="0"/>
              </a:rPr>
              <a:t>BoxPlot…</a:t>
            </a:r>
            <a:r>
              <a:rPr lang="en-US" sz="1200">
                <a:latin typeface="Verdana" pitchFamily="34" charset="0"/>
              </a:rPr>
              <a:t> command from the </a:t>
            </a:r>
            <a:r>
              <a:rPr lang="en-US" sz="1200" i="1">
                <a:latin typeface="Verdana" pitchFamily="34" charset="0"/>
              </a:rPr>
              <a:t>Graphs</a:t>
            </a:r>
            <a:r>
              <a:rPr lang="en-US" sz="1200">
                <a:latin typeface="Verdana" pitchFamily="34" charset="0"/>
              </a:rPr>
              <a:t> menu.</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C418F61C-0800-46C8-9468-E85A31E2038C}" type="slidenum">
              <a:rPr lang="en-US"/>
              <a:pPr/>
              <a:t>8</a:t>
            </a:fld>
            <a:endParaRPr lang="en-US"/>
          </a:p>
        </p:txBody>
      </p:sp>
      <p:pic>
        <p:nvPicPr>
          <p:cNvPr id="1556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3352800"/>
            <a:ext cx="2690813" cy="2479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5650" name="Rectangle 2"/>
          <p:cNvSpPr>
            <a:spLocks noGrp="1" noChangeArrowheads="1"/>
          </p:cNvSpPr>
          <p:nvPr>
            <p:ph type="title"/>
          </p:nvPr>
        </p:nvSpPr>
        <p:spPr/>
        <p:txBody>
          <a:bodyPr/>
          <a:lstStyle/>
          <a:p>
            <a:r>
              <a:rPr lang="en-US"/>
              <a:t>Specify the type of boxplot</a:t>
            </a:r>
          </a:p>
        </p:txBody>
      </p:sp>
      <p:sp>
        <p:nvSpPr>
          <p:cNvPr id="155651" name="AutoShape 3"/>
          <p:cNvSpPr>
            <a:spLocks noChangeArrowheads="1"/>
          </p:cNvSpPr>
          <p:nvPr/>
        </p:nvSpPr>
        <p:spPr bwMode="auto">
          <a:xfrm>
            <a:off x="762000" y="1905000"/>
            <a:ext cx="3352800" cy="1600200"/>
          </a:xfrm>
          <a:prstGeom prst="wedgeEllipseCallout">
            <a:avLst>
              <a:gd name="adj1" fmla="val 40056"/>
              <a:gd name="adj2" fmla="val 67657"/>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a:t>
            </a:r>
            <a:r>
              <a:rPr lang="en-US" sz="1200" i="1">
                <a:latin typeface="Verdana" pitchFamily="34" charset="0"/>
              </a:rPr>
              <a:t>Simple</a:t>
            </a:r>
            <a:r>
              <a:rPr lang="en-US" sz="1200">
                <a:latin typeface="Verdana" pitchFamily="34" charset="0"/>
              </a:rPr>
              <a:t> style of boxplot to highlight it with a rectangle around the thumbnail drawing.</a:t>
            </a:r>
          </a:p>
        </p:txBody>
      </p:sp>
      <p:sp>
        <p:nvSpPr>
          <p:cNvPr id="155653" name="AutoShape 5"/>
          <p:cNvSpPr>
            <a:spLocks noChangeArrowheads="1"/>
          </p:cNvSpPr>
          <p:nvPr/>
        </p:nvSpPr>
        <p:spPr bwMode="auto">
          <a:xfrm>
            <a:off x="5486400" y="2057400"/>
            <a:ext cx="3352800" cy="1219200"/>
          </a:xfrm>
          <a:prstGeom prst="wedgeEllipseCallout">
            <a:avLst>
              <a:gd name="adj1" fmla="val -34185"/>
              <a:gd name="adj2" fmla="val 91926"/>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a:t>
            </a:r>
            <a:r>
              <a:rPr lang="en-US" sz="1200" i="1">
                <a:latin typeface="Verdana" pitchFamily="34" charset="0"/>
              </a:rPr>
              <a:t>Define</a:t>
            </a:r>
            <a:r>
              <a:rPr lang="en-US" sz="1200">
                <a:latin typeface="Verdana" pitchFamily="34" charset="0"/>
              </a:rPr>
              <a:t> button to specify the variables to be plotted.</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SW388R7</a:t>
            </a:r>
          </a:p>
          <a:p>
            <a:r>
              <a:rPr lang="en-US"/>
              <a:t>Data Analysis &amp; Computers II</a:t>
            </a:r>
          </a:p>
          <a:p>
            <a:endParaRPr lang="en-US"/>
          </a:p>
          <a:p>
            <a:r>
              <a:rPr lang="en-US"/>
              <a:t>Slide </a:t>
            </a:r>
            <a:fld id="{29775BEA-0BBB-4665-A45E-3715C1B70A0F}" type="slidenum">
              <a:rPr lang="en-US"/>
              <a:pPr/>
              <a:t>9</a:t>
            </a:fld>
            <a:endParaRPr lang="en-US"/>
          </a:p>
        </p:txBody>
      </p:sp>
      <p:pic>
        <p:nvPicPr>
          <p:cNvPr id="1566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286000"/>
            <a:ext cx="4992688" cy="2655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6674" name="Rectangle 2"/>
          <p:cNvSpPr>
            <a:spLocks noGrp="1" noChangeArrowheads="1"/>
          </p:cNvSpPr>
          <p:nvPr>
            <p:ph type="title"/>
          </p:nvPr>
        </p:nvSpPr>
        <p:spPr/>
        <p:txBody>
          <a:bodyPr/>
          <a:lstStyle/>
          <a:p>
            <a:r>
              <a:rPr lang="en-US"/>
              <a:t>Specify the dependent variable</a:t>
            </a:r>
          </a:p>
        </p:txBody>
      </p:sp>
      <p:sp>
        <p:nvSpPr>
          <p:cNvPr id="156677" name="AutoShape 5"/>
          <p:cNvSpPr>
            <a:spLocks noChangeArrowheads="1"/>
          </p:cNvSpPr>
          <p:nvPr/>
        </p:nvSpPr>
        <p:spPr bwMode="auto">
          <a:xfrm>
            <a:off x="1371600" y="3581400"/>
            <a:ext cx="2514600" cy="1295400"/>
          </a:xfrm>
          <a:prstGeom prst="wedgeEllipseCallout">
            <a:avLst>
              <a:gd name="adj1" fmla="val 25440"/>
              <a:gd name="adj2" fmla="val -90810"/>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First</a:t>
            </a:r>
            <a:r>
              <a:rPr lang="en-US" sz="1200">
                <a:latin typeface="Verdana" pitchFamily="34" charset="0"/>
              </a:rPr>
              <a:t>, click on the dependent variable to highlight it.</a:t>
            </a:r>
          </a:p>
        </p:txBody>
      </p:sp>
      <p:sp>
        <p:nvSpPr>
          <p:cNvPr id="156678" name="AutoShape 6"/>
          <p:cNvSpPr>
            <a:spLocks noChangeArrowheads="1"/>
          </p:cNvSpPr>
          <p:nvPr/>
        </p:nvSpPr>
        <p:spPr bwMode="auto">
          <a:xfrm>
            <a:off x="4876800" y="3657600"/>
            <a:ext cx="3352800" cy="1219200"/>
          </a:xfrm>
          <a:prstGeom prst="wedgeEllipseCallout">
            <a:avLst>
              <a:gd name="adj1" fmla="val -52130"/>
              <a:gd name="adj2" fmla="val -103648"/>
            </a:avLst>
          </a:prstGeom>
          <a:solidFill>
            <a:srgbClr val="FFFFCC"/>
          </a:solidFill>
          <a:ln w="38100">
            <a:solidFill>
              <a:srgbClr val="FF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100000"/>
              </a:lnSpc>
            </a:pPr>
            <a:r>
              <a:rPr lang="en-US" sz="1200" b="1">
                <a:latin typeface="Verdana" pitchFamily="34" charset="0"/>
              </a:rPr>
              <a:t>Second</a:t>
            </a:r>
            <a:r>
              <a:rPr lang="en-US" sz="1200">
                <a:latin typeface="Verdana" pitchFamily="34" charset="0"/>
              </a:rPr>
              <a:t>, click on the right arrow button to move the dependent variable to the </a:t>
            </a:r>
            <a:r>
              <a:rPr lang="en-US" sz="1200" i="1">
                <a:latin typeface="Verdana" pitchFamily="34" charset="0"/>
              </a:rPr>
              <a:t>Variable</a:t>
            </a:r>
            <a:r>
              <a:rPr lang="en-US" sz="1200">
                <a:latin typeface="Verdana" pitchFamily="34" charset="0"/>
              </a:rPr>
              <a:t> text box.</a:t>
            </a:r>
          </a:p>
        </p:txBody>
      </p:sp>
    </p:spTree>
  </p:cSld>
  <p:clrMapOvr>
    <a:masterClrMapping/>
  </p:clrMapOvr>
  <p:transition/>
</p:sld>
</file>

<file path=ppt/theme/theme1.xml><?xml version="1.0" encoding="utf-8"?>
<a:theme xmlns:a="http://schemas.openxmlformats.org/drawingml/2006/main" name="_statTemplate">
  <a:themeElements>
    <a:clrScheme name="">
      <a:dk1>
        <a:srgbClr val="000000"/>
      </a:dk1>
      <a:lt1>
        <a:srgbClr val="FFFFFF"/>
      </a:lt1>
      <a:dk2>
        <a:srgbClr val="000000"/>
      </a:dk2>
      <a:lt2>
        <a:srgbClr val="E3E2C7"/>
      </a:lt2>
      <a:accent1>
        <a:srgbClr val="EAEAEA"/>
      </a:accent1>
      <a:accent2>
        <a:srgbClr val="003366"/>
      </a:accent2>
      <a:accent3>
        <a:srgbClr val="FFFFFF"/>
      </a:accent3>
      <a:accent4>
        <a:srgbClr val="000000"/>
      </a:accent4>
      <a:accent5>
        <a:srgbClr val="F3F3F3"/>
      </a:accent5>
      <a:accent6>
        <a:srgbClr val="002D5C"/>
      </a:accent6>
      <a:hlink>
        <a:srgbClr val="003366"/>
      </a:hlink>
      <a:folHlink>
        <a:srgbClr val="800000"/>
      </a:folHlink>
    </a:clrScheme>
    <a:fontScheme name="_statTemplat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bg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85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_statTemplat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_statTemplat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_statTemplat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_statTemplat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Settings\js\Application Data\Microsoft\Templates\_statTemplate.pot</Template>
  <TotalTime>4501</TotalTime>
  <Words>2216</Words>
  <Application>Microsoft Office PowerPoint</Application>
  <PresentationFormat>On-screen Show (4:3)</PresentationFormat>
  <Paragraphs>317</Paragraphs>
  <Slides>35</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2" baseType="lpstr">
      <vt:lpstr>Times New Roman</vt:lpstr>
      <vt:lpstr>Trebuchet MS</vt:lpstr>
      <vt:lpstr>Wingdings</vt:lpstr>
      <vt:lpstr>Verdana</vt:lpstr>
      <vt:lpstr>_statTemplate</vt:lpstr>
      <vt:lpstr>Picture (Metafile)</vt:lpstr>
      <vt:lpstr>Picture (Enhanced Metafile)</vt:lpstr>
      <vt:lpstr>Assumption of Homoscedasticity</vt:lpstr>
      <vt:lpstr>Assumption of Homoscedasticity</vt:lpstr>
      <vt:lpstr>Evaluating homoscedasticity </vt:lpstr>
      <vt:lpstr>Transformations</vt:lpstr>
      <vt:lpstr>When transformations do not work</vt:lpstr>
      <vt:lpstr>Problem 1</vt:lpstr>
      <vt:lpstr>Request a boxplot</vt:lpstr>
      <vt:lpstr>Specify the type of boxplot</vt:lpstr>
      <vt:lpstr>Specify the dependent variable</vt:lpstr>
      <vt:lpstr>Specify the independent variable</vt:lpstr>
      <vt:lpstr>Complete the request for the boxplot</vt:lpstr>
      <vt:lpstr>The boxplot</vt:lpstr>
      <vt:lpstr>Request the test for homogeneity of variance</vt:lpstr>
      <vt:lpstr>Specify the independent variable</vt:lpstr>
      <vt:lpstr>Specify the dependent variable</vt:lpstr>
      <vt:lpstr>The  homogeneity of variance test is an option</vt:lpstr>
      <vt:lpstr>Specify the homogeneity of variance test</vt:lpstr>
      <vt:lpstr>Complete the request for output</vt:lpstr>
      <vt:lpstr>Interpreting the homogeneity of variance test</vt:lpstr>
      <vt:lpstr>The assumption of homoscedasticity script</vt:lpstr>
      <vt:lpstr>Selecting the assumption of homoscedasticity script</vt:lpstr>
      <vt:lpstr>Specifications for homoscedasticity script</vt:lpstr>
      <vt:lpstr>The test of homogeneity of variance</vt:lpstr>
      <vt:lpstr>Problem 2</vt:lpstr>
      <vt:lpstr>Computing the logarithmic transformation</vt:lpstr>
      <vt:lpstr>Specifying the variable name and function</vt:lpstr>
      <vt:lpstr>Adding the variable name to the function</vt:lpstr>
      <vt:lpstr>Preventing illegal logarithmic values</vt:lpstr>
      <vt:lpstr>The transformed variable</vt:lpstr>
      <vt:lpstr>The boxplot</vt:lpstr>
      <vt:lpstr>The homogeneity of variance test</vt:lpstr>
      <vt:lpstr>Homogeneity of variance test from the script</vt:lpstr>
      <vt:lpstr>Other problems on homoscedasticity assumption</vt:lpstr>
      <vt:lpstr>Steps in answering questions about the assumption of homoscedasticity – question 1 </vt:lpstr>
      <vt:lpstr>Steps in answering questions about the assumption of homoscedasticity – question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Frequency Distributions</dc:title>
  <dc:creator>Michael</dc:creator>
  <cp:lastModifiedBy>Michael</cp:lastModifiedBy>
  <cp:revision>189</cp:revision>
  <cp:lastPrinted>2000-09-01T15:46:21Z</cp:lastPrinted>
  <dcterms:created xsi:type="dcterms:W3CDTF">2000-09-01T15:46:21Z</dcterms:created>
  <dcterms:modified xsi:type="dcterms:W3CDTF">2012-04-15T14:20:05Z</dcterms:modified>
</cp:coreProperties>
</file>