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29"/>
  </p:notesMasterIdLst>
  <p:handoutMasterIdLst>
    <p:handoutMasterId r:id="rId30"/>
  </p:handoutMasterIdLst>
  <p:sldIdLst>
    <p:sldId id="256" r:id="rId2"/>
    <p:sldId id="326" r:id="rId3"/>
    <p:sldId id="351" r:id="rId4"/>
    <p:sldId id="349" r:id="rId5"/>
    <p:sldId id="350" r:id="rId6"/>
    <p:sldId id="325" r:id="rId7"/>
    <p:sldId id="323" r:id="rId8"/>
    <p:sldId id="328" r:id="rId9"/>
    <p:sldId id="329" r:id="rId10"/>
    <p:sldId id="330" r:id="rId11"/>
    <p:sldId id="331" r:id="rId12"/>
    <p:sldId id="332" r:id="rId13"/>
    <p:sldId id="333" r:id="rId14"/>
    <p:sldId id="334" r:id="rId15"/>
    <p:sldId id="335" r:id="rId16"/>
    <p:sldId id="336" r:id="rId17"/>
    <p:sldId id="354" r:id="rId18"/>
    <p:sldId id="355" r:id="rId19"/>
    <p:sldId id="356" r:id="rId20"/>
    <p:sldId id="357" r:id="rId21"/>
    <p:sldId id="345" r:id="rId22"/>
    <p:sldId id="337" r:id="rId23"/>
    <p:sldId id="346" r:id="rId24"/>
    <p:sldId id="358" r:id="rId25"/>
    <p:sldId id="352" r:id="rId26"/>
    <p:sldId id="359" r:id="rId27"/>
    <p:sldId id="360" r:id="rId28"/>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2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CFFF3A63-1E6B-4EF4-BF33-CF7C1476DCE1}" type="slidenum">
              <a:rPr lang="en-US"/>
              <a:pPr/>
              <a:t>‹#›</a:t>
            </a:fld>
            <a:endParaRPr lang="en-US"/>
          </a:p>
        </p:txBody>
      </p:sp>
    </p:spTree>
    <p:extLst>
      <p:ext uri="{BB962C8B-B14F-4D97-AF65-F5344CB8AC3E}">
        <p14:creationId xmlns:p14="http://schemas.microsoft.com/office/powerpoint/2010/main" val="1061371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18E5ED61-9D90-4CAD-8E2A-37329C91BDF2}" type="slidenum">
              <a:rPr lang="en-US"/>
              <a:pPr/>
              <a:t>‹#›</a:t>
            </a:fld>
            <a:endParaRPr lang="en-US"/>
          </a:p>
        </p:txBody>
      </p:sp>
    </p:spTree>
    <p:extLst>
      <p:ext uri="{BB962C8B-B14F-4D97-AF65-F5344CB8AC3E}">
        <p14:creationId xmlns:p14="http://schemas.microsoft.com/office/powerpoint/2010/main" val="27318464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A0F710-E1C4-4016-A89B-CE73E9E14533}"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69E8ED58-CD85-4CAC-BF64-9ABAB4178535}"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D020268-BD98-4BDF-A4AA-20C37BA13C8A}" type="slidenum">
              <a:rPr lang="en-US"/>
              <a:pPr/>
              <a:t>‹#›</a:t>
            </a:fld>
            <a:endParaRPr lang="en-US"/>
          </a:p>
        </p:txBody>
      </p:sp>
    </p:spTree>
    <p:extLst>
      <p:ext uri="{BB962C8B-B14F-4D97-AF65-F5344CB8AC3E}">
        <p14:creationId xmlns:p14="http://schemas.microsoft.com/office/powerpoint/2010/main" val="317611231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B9697F62-6694-4B56-85C2-6AFEC83CC6A2}" type="slidenum">
              <a:rPr lang="en-US"/>
              <a:pPr/>
              <a:t>‹#›</a:t>
            </a:fld>
            <a:endParaRPr lang="en-US"/>
          </a:p>
        </p:txBody>
      </p:sp>
    </p:spTree>
    <p:extLst>
      <p:ext uri="{BB962C8B-B14F-4D97-AF65-F5344CB8AC3E}">
        <p14:creationId xmlns:p14="http://schemas.microsoft.com/office/powerpoint/2010/main" val="383366073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013C62A-B9A9-4478-8969-C57750F2BF50}" type="slidenum">
              <a:rPr lang="en-US"/>
              <a:pPr/>
              <a:t>‹#›</a:t>
            </a:fld>
            <a:endParaRPr lang="en-US"/>
          </a:p>
        </p:txBody>
      </p:sp>
    </p:spTree>
    <p:extLst>
      <p:ext uri="{BB962C8B-B14F-4D97-AF65-F5344CB8AC3E}">
        <p14:creationId xmlns:p14="http://schemas.microsoft.com/office/powerpoint/2010/main" val="277824493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049E09E7-5080-4C70-8977-EA4D947F6284}" type="slidenum">
              <a:rPr lang="en-US"/>
              <a:pPr/>
              <a:t>‹#›</a:t>
            </a:fld>
            <a:endParaRPr lang="en-US"/>
          </a:p>
        </p:txBody>
      </p:sp>
    </p:spTree>
    <p:extLst>
      <p:ext uri="{BB962C8B-B14F-4D97-AF65-F5344CB8AC3E}">
        <p14:creationId xmlns:p14="http://schemas.microsoft.com/office/powerpoint/2010/main" val="357102168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2865FF71-27F1-4EA4-BFEF-73A09DDD84E8}" type="slidenum">
              <a:rPr lang="en-US"/>
              <a:pPr/>
              <a:t>‹#›</a:t>
            </a:fld>
            <a:endParaRPr lang="en-US"/>
          </a:p>
        </p:txBody>
      </p:sp>
    </p:spTree>
    <p:extLst>
      <p:ext uri="{BB962C8B-B14F-4D97-AF65-F5344CB8AC3E}">
        <p14:creationId xmlns:p14="http://schemas.microsoft.com/office/powerpoint/2010/main" val="126215216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11BF5A6A-4C05-4B1B-827C-6CC63F588DB7}" type="slidenum">
              <a:rPr lang="en-US"/>
              <a:pPr/>
              <a:t>‹#›</a:t>
            </a:fld>
            <a:endParaRPr lang="en-US"/>
          </a:p>
        </p:txBody>
      </p:sp>
    </p:spTree>
    <p:extLst>
      <p:ext uri="{BB962C8B-B14F-4D97-AF65-F5344CB8AC3E}">
        <p14:creationId xmlns:p14="http://schemas.microsoft.com/office/powerpoint/2010/main" val="326366162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42EB3BA-5E0F-43B4-BAE2-7C5FB30670E6}" type="slidenum">
              <a:rPr lang="en-US"/>
              <a:pPr/>
              <a:t>‹#›</a:t>
            </a:fld>
            <a:endParaRPr lang="en-US"/>
          </a:p>
        </p:txBody>
      </p:sp>
    </p:spTree>
    <p:extLst>
      <p:ext uri="{BB962C8B-B14F-4D97-AF65-F5344CB8AC3E}">
        <p14:creationId xmlns:p14="http://schemas.microsoft.com/office/powerpoint/2010/main" val="232220065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A93F9953-0CCA-47A1-B005-ECEC1B072E26}" type="slidenum">
              <a:rPr lang="en-US"/>
              <a:pPr/>
              <a:t>‹#›</a:t>
            </a:fld>
            <a:endParaRPr lang="en-US"/>
          </a:p>
        </p:txBody>
      </p:sp>
    </p:spTree>
    <p:extLst>
      <p:ext uri="{BB962C8B-B14F-4D97-AF65-F5344CB8AC3E}">
        <p14:creationId xmlns:p14="http://schemas.microsoft.com/office/powerpoint/2010/main" val="299041509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254E55B1-8A8E-4A00-9221-26FFB214367A}" type="slidenum">
              <a:rPr lang="en-US"/>
              <a:pPr/>
              <a:t>‹#›</a:t>
            </a:fld>
            <a:endParaRPr lang="en-US"/>
          </a:p>
        </p:txBody>
      </p:sp>
    </p:spTree>
    <p:extLst>
      <p:ext uri="{BB962C8B-B14F-4D97-AF65-F5344CB8AC3E}">
        <p14:creationId xmlns:p14="http://schemas.microsoft.com/office/powerpoint/2010/main" val="79476831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F53A4BA1-424A-4463-B41F-D79A20F48A32}" type="slidenum">
              <a:rPr lang="en-US"/>
              <a:pPr/>
              <a:t>‹#›</a:t>
            </a:fld>
            <a:endParaRPr lang="en-US"/>
          </a:p>
        </p:txBody>
      </p:sp>
    </p:spTree>
    <p:extLst>
      <p:ext uri="{BB962C8B-B14F-4D97-AF65-F5344CB8AC3E}">
        <p14:creationId xmlns:p14="http://schemas.microsoft.com/office/powerpoint/2010/main" val="314570262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2DD40B7D-C089-4DAB-8B4A-45AF04A16A1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emf"/></Relationships>
</file>

<file path=ppt/slides/_rels/slide1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F1FF150C-3AEE-4F1F-8149-8B7C8C9EA889}"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sz="3200"/>
              <a:t>Assumption of normality</a:t>
            </a:r>
          </a:p>
        </p:txBody>
      </p:sp>
      <p:sp>
        <p:nvSpPr>
          <p:cNvPr id="4101" name="Rectangle 5"/>
          <p:cNvSpPr>
            <a:spLocks noGrp="1" noChangeArrowheads="1"/>
          </p:cNvSpPr>
          <p:nvPr>
            <p:ph type="subTitle" idx="1"/>
          </p:nvPr>
        </p:nvSpPr>
        <p:spPr/>
        <p:txBody>
          <a:bodyPr/>
          <a:lstStyle/>
          <a:p>
            <a:endParaRPr lang="en-US" sz="2400"/>
          </a:p>
          <a:p>
            <a:r>
              <a:rPr lang="en-US" sz="2400"/>
              <a:t>Assumption of normality</a:t>
            </a:r>
          </a:p>
          <a:p>
            <a:endParaRPr lang="en-US" sz="2400"/>
          </a:p>
          <a:p>
            <a:r>
              <a:rPr lang="en-US" sz="2400"/>
              <a:t>Transformations</a:t>
            </a:r>
          </a:p>
          <a:p>
            <a:endParaRPr lang="en-US" sz="2400"/>
          </a:p>
          <a:p>
            <a:r>
              <a:rPr lang="en-US" sz="2400"/>
              <a:t>Assumption of normality script</a:t>
            </a:r>
          </a:p>
          <a:p>
            <a:endParaRPr lang="en-US" sz="2400"/>
          </a:p>
          <a:p>
            <a:r>
              <a:rPr lang="en-US" sz="2400"/>
              <a:t>Practice problems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4F09670-35AA-43E9-A980-37D52FD3412F}" type="slidenum">
              <a:rPr lang="en-US"/>
              <a:pPr/>
              <a:t>10</a:t>
            </a:fld>
            <a:endParaRPr lang="en-US"/>
          </a:p>
        </p:txBody>
      </p:sp>
      <p:pic>
        <p:nvPicPr>
          <p:cNvPr id="156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667000"/>
            <a:ext cx="2798763" cy="2065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6674" name="Rectangle 2"/>
          <p:cNvSpPr>
            <a:spLocks noGrp="1" noChangeArrowheads="1"/>
          </p:cNvSpPr>
          <p:nvPr>
            <p:ph type="title"/>
          </p:nvPr>
        </p:nvSpPr>
        <p:spPr/>
        <p:txBody>
          <a:bodyPr/>
          <a:lstStyle/>
          <a:p>
            <a:r>
              <a:rPr lang="en-US"/>
              <a:t>Including descriptive statistics</a:t>
            </a:r>
          </a:p>
        </p:txBody>
      </p:sp>
      <p:sp>
        <p:nvSpPr>
          <p:cNvPr id="156677" name="AutoShape 5"/>
          <p:cNvSpPr>
            <a:spLocks noChangeArrowheads="1"/>
          </p:cNvSpPr>
          <p:nvPr/>
        </p:nvSpPr>
        <p:spPr bwMode="auto">
          <a:xfrm>
            <a:off x="2057400" y="1676400"/>
            <a:ext cx="2819400" cy="1447800"/>
          </a:xfrm>
          <a:prstGeom prst="wedgeEllipseCallout">
            <a:avLst>
              <a:gd name="adj1" fmla="val 49551"/>
              <a:gd name="adj2" fmla="val 50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Descriptives</a:t>
            </a:r>
            <a:r>
              <a:rPr lang="en-US" sz="1200">
                <a:latin typeface="Verdana" pitchFamily="34" charset="0"/>
              </a:rPr>
              <a:t> checkbox to select it.  Clear the other checkboxes.</a:t>
            </a:r>
          </a:p>
        </p:txBody>
      </p:sp>
      <p:sp>
        <p:nvSpPr>
          <p:cNvPr id="156678" name="AutoShape 6"/>
          <p:cNvSpPr>
            <a:spLocks noChangeArrowheads="1"/>
          </p:cNvSpPr>
          <p:nvPr/>
        </p:nvSpPr>
        <p:spPr bwMode="auto">
          <a:xfrm>
            <a:off x="5105400" y="4876800"/>
            <a:ext cx="3048000" cy="1447800"/>
          </a:xfrm>
          <a:prstGeom prst="wedgeEllipseCallout">
            <a:avLst>
              <a:gd name="adj1" fmla="val -32602"/>
              <a:gd name="adj2" fmla="val -744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complete the request for statistics.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5FDBBD1-3ADA-4E62-A1D0-3E0CE723F951}" type="slidenum">
              <a:rPr lang="en-US"/>
              <a:pPr/>
              <a:t>11</a:t>
            </a:fld>
            <a:endParaRPr lang="en-US"/>
          </a:p>
        </p:txBody>
      </p:sp>
      <p:pic>
        <p:nvPicPr>
          <p:cNvPr id="15770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100" y="1657350"/>
            <a:ext cx="5727700" cy="3295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7698" name="Rectangle 2"/>
          <p:cNvSpPr>
            <a:spLocks noGrp="1" noChangeArrowheads="1"/>
          </p:cNvSpPr>
          <p:nvPr>
            <p:ph type="title"/>
          </p:nvPr>
        </p:nvSpPr>
        <p:spPr/>
        <p:txBody>
          <a:bodyPr/>
          <a:lstStyle/>
          <a:p>
            <a:r>
              <a:rPr lang="en-US"/>
              <a:t>Selecting charts for the output</a:t>
            </a:r>
          </a:p>
        </p:txBody>
      </p:sp>
      <p:sp>
        <p:nvSpPr>
          <p:cNvPr id="157701" name="AutoShape 5"/>
          <p:cNvSpPr>
            <a:spLocks noChangeArrowheads="1"/>
          </p:cNvSpPr>
          <p:nvPr/>
        </p:nvSpPr>
        <p:spPr bwMode="auto">
          <a:xfrm>
            <a:off x="5334000" y="4953000"/>
            <a:ext cx="3581400" cy="1219200"/>
          </a:xfrm>
          <a:prstGeom prst="wedgeEllipseCallout">
            <a:avLst>
              <a:gd name="adj1" fmla="val -33023"/>
              <a:gd name="adj2" fmla="val -794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select the diagnostic charts for the output, click on the </a:t>
            </a:r>
            <a:r>
              <a:rPr lang="en-US" sz="1200" i="1">
                <a:latin typeface="Verdana" pitchFamily="34" charset="0"/>
              </a:rPr>
              <a:t>Plots…</a:t>
            </a:r>
            <a:r>
              <a:rPr lang="en-US" sz="1200">
                <a:latin typeface="Verdana" pitchFamily="34" charset="0"/>
              </a:rPr>
              <a:t> command button.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39B8D15-B2D1-4F73-93EF-0816E63B4A72}" type="slidenum">
              <a:rPr lang="en-US"/>
              <a:pPr/>
              <a:t>12</a:t>
            </a:fld>
            <a:endParaRPr lang="en-US"/>
          </a:p>
        </p:txBody>
      </p:sp>
      <p:pic>
        <p:nvPicPr>
          <p:cNvPr id="158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133600"/>
            <a:ext cx="4165600" cy="3081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8722" name="Rectangle 2"/>
          <p:cNvSpPr>
            <a:spLocks noGrp="1" noChangeArrowheads="1"/>
          </p:cNvSpPr>
          <p:nvPr>
            <p:ph type="title"/>
          </p:nvPr>
        </p:nvSpPr>
        <p:spPr/>
        <p:txBody>
          <a:bodyPr/>
          <a:lstStyle/>
          <a:p>
            <a:r>
              <a:rPr lang="en-US"/>
              <a:t>Including diagnostic plots and statistics</a:t>
            </a:r>
          </a:p>
        </p:txBody>
      </p:sp>
      <p:sp>
        <p:nvSpPr>
          <p:cNvPr id="158725" name="AutoShape 5"/>
          <p:cNvSpPr>
            <a:spLocks noChangeArrowheads="1"/>
          </p:cNvSpPr>
          <p:nvPr/>
        </p:nvSpPr>
        <p:spPr bwMode="auto">
          <a:xfrm>
            <a:off x="533400" y="1447800"/>
            <a:ext cx="2667000" cy="1828800"/>
          </a:xfrm>
          <a:prstGeom prst="wedgeEllipseCallout">
            <a:avLst>
              <a:gd name="adj1" fmla="val 51727"/>
              <a:gd name="adj2" fmla="val 4713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None</a:t>
            </a:r>
            <a:r>
              <a:rPr lang="en-US" sz="1200">
                <a:latin typeface="Verdana" pitchFamily="34" charset="0"/>
              </a:rPr>
              <a:t> option button on the Boxplots panel since boxplots are not as helpful as other charts in assessing normality.</a:t>
            </a:r>
          </a:p>
        </p:txBody>
      </p:sp>
      <p:sp>
        <p:nvSpPr>
          <p:cNvPr id="158726" name="AutoShape 6"/>
          <p:cNvSpPr>
            <a:spLocks noChangeArrowheads="1"/>
          </p:cNvSpPr>
          <p:nvPr/>
        </p:nvSpPr>
        <p:spPr bwMode="auto">
          <a:xfrm>
            <a:off x="685800" y="4419600"/>
            <a:ext cx="3276600" cy="1828800"/>
          </a:xfrm>
          <a:prstGeom prst="wedgeEllipseCallout">
            <a:avLst>
              <a:gd name="adj1" fmla="val 26940"/>
              <a:gd name="adj2" fmla="val -8628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Normality plots with tests</a:t>
            </a:r>
            <a:r>
              <a:rPr lang="en-US" sz="1200">
                <a:latin typeface="Verdana" pitchFamily="34" charset="0"/>
              </a:rPr>
              <a:t> checkbox to include normality plots and the hypothesis tests for normality.</a:t>
            </a:r>
          </a:p>
        </p:txBody>
      </p:sp>
      <p:sp>
        <p:nvSpPr>
          <p:cNvPr id="158727" name="AutoShape 7"/>
          <p:cNvSpPr>
            <a:spLocks noChangeArrowheads="1"/>
          </p:cNvSpPr>
          <p:nvPr/>
        </p:nvSpPr>
        <p:spPr bwMode="auto">
          <a:xfrm>
            <a:off x="4343400" y="4724400"/>
            <a:ext cx="3581400" cy="1905000"/>
          </a:xfrm>
          <a:prstGeom prst="wedgeEllipseCallout">
            <a:avLst>
              <a:gd name="adj1" fmla="val -31958"/>
              <a:gd name="adj2" fmla="val -133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Histogram</a:t>
            </a:r>
            <a:r>
              <a:rPr lang="en-US" sz="1200">
                <a:latin typeface="Verdana" pitchFamily="34" charset="0"/>
              </a:rPr>
              <a:t> checkbox to include a histogram in the output.  You may want to examine the stem-and-leaf plot as well, though I find it less useful.</a:t>
            </a:r>
          </a:p>
          <a:p>
            <a:pPr algn="l">
              <a:lnSpc>
                <a:spcPct val="100000"/>
              </a:lnSpc>
            </a:pPr>
            <a:endParaRPr lang="en-US" sz="1200">
              <a:latin typeface="Verdana" pitchFamily="34" charset="0"/>
            </a:endParaRPr>
          </a:p>
        </p:txBody>
      </p:sp>
      <p:sp>
        <p:nvSpPr>
          <p:cNvPr id="158728" name="AutoShape 8"/>
          <p:cNvSpPr>
            <a:spLocks noChangeArrowheads="1"/>
          </p:cNvSpPr>
          <p:nvPr/>
        </p:nvSpPr>
        <p:spPr bwMode="auto">
          <a:xfrm>
            <a:off x="6248400" y="3505200"/>
            <a:ext cx="2667000" cy="1143000"/>
          </a:xfrm>
          <a:prstGeom prst="wedgeEllipseCallout">
            <a:avLst>
              <a:gd name="adj1" fmla="val -32144"/>
              <a:gd name="adj2" fmla="val -1125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Finally</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complete the request.</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5B27B8A-F43B-43D0-8697-C9247980EE15}" type="slidenum">
              <a:rPr lang="en-US"/>
              <a:pPr/>
              <a:t>13</a:t>
            </a:fld>
            <a:endParaRPr lang="en-US"/>
          </a:p>
        </p:txBody>
      </p:sp>
      <p:pic>
        <p:nvPicPr>
          <p:cNvPr id="15974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00" y="1809750"/>
            <a:ext cx="5727700" cy="3295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9746" name="Rectangle 2"/>
          <p:cNvSpPr>
            <a:spLocks noGrp="1" noChangeArrowheads="1"/>
          </p:cNvSpPr>
          <p:nvPr>
            <p:ph type="title"/>
          </p:nvPr>
        </p:nvSpPr>
        <p:spPr/>
        <p:txBody>
          <a:bodyPr/>
          <a:lstStyle/>
          <a:p>
            <a:r>
              <a:rPr lang="en-US"/>
              <a:t>Completing the specifications for the analysis</a:t>
            </a:r>
          </a:p>
        </p:txBody>
      </p:sp>
      <p:sp>
        <p:nvSpPr>
          <p:cNvPr id="159747" name="AutoShape 3"/>
          <p:cNvSpPr>
            <a:spLocks noChangeArrowheads="1"/>
          </p:cNvSpPr>
          <p:nvPr/>
        </p:nvSpPr>
        <p:spPr bwMode="auto">
          <a:xfrm>
            <a:off x="5562600" y="3048000"/>
            <a:ext cx="3352800" cy="1524000"/>
          </a:xfrm>
          <a:prstGeom prst="wedgeEllipseCallout">
            <a:avLst>
              <a:gd name="adj1" fmla="val -9991"/>
              <a:gd name="adj2" fmla="val -893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specifications for the analysis and request SPSS to produce the output.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324846A-503F-478B-8F16-B130A65378DA}" type="slidenum">
              <a:rPr lang="en-US"/>
              <a:pPr/>
              <a:t>14</a:t>
            </a:fld>
            <a:endParaRPr lang="en-US"/>
          </a:p>
        </p:txBody>
      </p:sp>
      <p:graphicFrame>
        <p:nvGraphicFramePr>
          <p:cNvPr id="160775" name="Object 7"/>
          <p:cNvGraphicFramePr>
            <a:graphicFrameLocks noChangeAspect="1"/>
          </p:cNvGraphicFramePr>
          <p:nvPr/>
        </p:nvGraphicFramePr>
        <p:xfrm>
          <a:off x="2057400" y="1893888"/>
          <a:ext cx="5532438" cy="4430712"/>
        </p:xfrm>
        <a:graphic>
          <a:graphicData uri="http://schemas.openxmlformats.org/presentationml/2006/ole">
            <mc:AlternateContent xmlns:mc="http://schemas.openxmlformats.org/markup-compatibility/2006">
              <mc:Choice xmlns:v="urn:schemas-microsoft-com:vml" Requires="v">
                <p:oleObj spid="_x0000_s160776" name="Picture" r:id="rId3" imgW="4572381" imgH="3661258" progId="StaticEnhancedMetafile">
                  <p:embed/>
                </p:oleObj>
              </mc:Choice>
              <mc:Fallback>
                <p:oleObj name="Picture" r:id="rId3" imgW="4572381" imgH="3661258" progId="StaticEnhancedMetafile">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893888"/>
                        <a:ext cx="5532438" cy="4430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0770" name="Rectangle 2"/>
          <p:cNvSpPr>
            <a:spLocks noGrp="1" noChangeArrowheads="1"/>
          </p:cNvSpPr>
          <p:nvPr>
            <p:ph type="title"/>
          </p:nvPr>
        </p:nvSpPr>
        <p:spPr/>
        <p:txBody>
          <a:bodyPr/>
          <a:lstStyle/>
          <a:p>
            <a:r>
              <a:rPr lang="en-US"/>
              <a:t>The histogram</a:t>
            </a:r>
          </a:p>
        </p:txBody>
      </p:sp>
      <p:sp>
        <p:nvSpPr>
          <p:cNvPr id="160771" name="AutoShape 3"/>
          <p:cNvSpPr>
            <a:spLocks noChangeArrowheads="1"/>
          </p:cNvSpPr>
          <p:nvPr/>
        </p:nvSpPr>
        <p:spPr bwMode="auto">
          <a:xfrm>
            <a:off x="4694238" y="1600200"/>
            <a:ext cx="3581400" cy="2743200"/>
          </a:xfrm>
          <a:prstGeom prst="wedgeEllipseCallout">
            <a:avLst>
              <a:gd name="adj1" fmla="val -13519"/>
              <a:gd name="adj2" fmla="val 84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An initial impression of the normality of the distribution can be gained by examining the histogram.</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example, the histogram shows a substantial violation of normality caused by a extremely large value in the distribution.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37508D3-5887-403F-A169-71D86FEA27DA}" type="slidenum">
              <a:rPr lang="en-US"/>
              <a:pPr/>
              <a:t>15</a:t>
            </a:fld>
            <a:endParaRPr lang="en-US"/>
          </a:p>
        </p:txBody>
      </p:sp>
      <p:graphicFrame>
        <p:nvGraphicFramePr>
          <p:cNvPr id="161798" name="Object 6"/>
          <p:cNvGraphicFramePr>
            <a:graphicFrameLocks noChangeAspect="1"/>
          </p:cNvGraphicFramePr>
          <p:nvPr/>
        </p:nvGraphicFramePr>
        <p:xfrm>
          <a:off x="1143000" y="1524000"/>
          <a:ext cx="5532438" cy="4430713"/>
        </p:xfrm>
        <a:graphic>
          <a:graphicData uri="http://schemas.openxmlformats.org/presentationml/2006/ole">
            <mc:AlternateContent xmlns:mc="http://schemas.openxmlformats.org/markup-compatibility/2006">
              <mc:Choice xmlns:v="urn:schemas-microsoft-com:vml" Requires="v">
                <p:oleObj spid="_x0000_s161799" name="Picture" r:id="rId3" imgW="4572381" imgH="3661258" progId="StaticEnhancedMetafile">
                  <p:embed/>
                </p:oleObj>
              </mc:Choice>
              <mc:Fallback>
                <p:oleObj name="Picture" r:id="rId3" imgW="4572381" imgH="3661258" progId="StaticEnhancedMetafile">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524000"/>
                        <a:ext cx="5532438" cy="4430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1794" name="Rectangle 2"/>
          <p:cNvSpPr>
            <a:spLocks noGrp="1" noChangeArrowheads="1"/>
          </p:cNvSpPr>
          <p:nvPr>
            <p:ph type="title"/>
          </p:nvPr>
        </p:nvSpPr>
        <p:spPr/>
        <p:txBody>
          <a:bodyPr/>
          <a:lstStyle/>
          <a:p>
            <a:r>
              <a:rPr lang="en-US"/>
              <a:t>The normality plot</a:t>
            </a:r>
          </a:p>
        </p:txBody>
      </p:sp>
      <p:sp>
        <p:nvSpPr>
          <p:cNvPr id="161795" name="AutoShape 3"/>
          <p:cNvSpPr>
            <a:spLocks noChangeArrowheads="1"/>
          </p:cNvSpPr>
          <p:nvPr/>
        </p:nvSpPr>
        <p:spPr bwMode="auto">
          <a:xfrm>
            <a:off x="3962400" y="3276600"/>
            <a:ext cx="4876800" cy="3048000"/>
          </a:xfrm>
          <a:prstGeom prst="wedgeEllipseCallout">
            <a:avLst>
              <a:gd name="adj1" fmla="val -8787"/>
              <a:gd name="adj2" fmla="val -73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problem with the normality of this variable’s distribution is reinforced by the normality plot.</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the variable were normally distributed, the red dots would fit the green line very closely.  In this case, the red points in the upper right of the chart indicate the severe skewing caused by the extremely large data values.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7A26935-468B-46B8-ADA9-6004B1FD4B2A}" type="slidenum">
              <a:rPr lang="en-US"/>
              <a:pPr/>
              <a:t>16</a:t>
            </a:fld>
            <a:endParaRPr lang="en-US"/>
          </a:p>
        </p:txBody>
      </p:sp>
      <p:pic>
        <p:nvPicPr>
          <p:cNvPr id="16282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913" y="1447800"/>
            <a:ext cx="6694487" cy="1571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19" name="Rectangle 3"/>
          <p:cNvSpPr>
            <a:spLocks noGrp="1" noChangeArrowheads="1"/>
          </p:cNvSpPr>
          <p:nvPr>
            <p:ph type="title"/>
          </p:nvPr>
        </p:nvSpPr>
        <p:spPr/>
        <p:txBody>
          <a:bodyPr/>
          <a:lstStyle/>
          <a:p>
            <a:r>
              <a:rPr lang="en-US"/>
              <a:t>The test of normality</a:t>
            </a:r>
          </a:p>
        </p:txBody>
      </p:sp>
      <p:sp>
        <p:nvSpPr>
          <p:cNvPr id="162820" name="AutoShape 4"/>
          <p:cNvSpPr>
            <a:spLocks noChangeArrowheads="1"/>
          </p:cNvSpPr>
          <p:nvPr/>
        </p:nvSpPr>
        <p:spPr bwMode="auto">
          <a:xfrm>
            <a:off x="304800" y="2895600"/>
            <a:ext cx="8610600" cy="3657600"/>
          </a:xfrm>
          <a:prstGeom prst="wedgeEllipseCallout">
            <a:avLst>
              <a:gd name="adj1" fmla="val 10417"/>
              <a:gd name="adj2" fmla="val -599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Problem 1 asks about the results of the test of normality.  Since the sample size is larger than 50, we use the Kolmogorov-Smirnov test.  If the sample size were 50 or less, we would use the Shapiro-Wilk statistic instead.</a:t>
            </a:r>
          </a:p>
          <a:p>
            <a:pPr algn="l">
              <a:lnSpc>
                <a:spcPct val="100000"/>
              </a:lnSpc>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null hypothesis for the test of normality states that the actual distribution of the variable is equal to the expected distribution, i.e., the variable is normally distributed.  Since the probability associated with the test of normality  is &lt; 0.001 is less than or equal to the level of significance (0.01), we reject the null hypothesis and conclude that total hours spent on the Internet is not normally distributed. (Note: we report the probability as &lt;0.001 instead of .000 to be clear that the probability is not really zero.) </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problem 1 is </a:t>
            </a:r>
            <a:r>
              <a:rPr lang="en-US" sz="1200" b="1">
                <a:latin typeface="Verdana" pitchFamily="34" charset="0"/>
              </a:rPr>
              <a:t>false</a:t>
            </a:r>
            <a:r>
              <a:rPr lang="en-US" sz="1200">
                <a:latin typeface="Verdana" pitchFamily="34" charset="0"/>
              </a:rPr>
              <a:t>.</a:t>
            </a:r>
          </a:p>
          <a:p>
            <a:pPr algn="l">
              <a:lnSpc>
                <a:spcPct val="100000"/>
              </a:lnSpc>
            </a:pPr>
            <a:endParaRPr lang="en-US" sz="1200">
              <a:latin typeface="Verdana"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7861386-3B15-4828-9CD9-962105CD77FF}" type="slidenum">
              <a:rPr lang="en-US"/>
              <a:pPr/>
              <a:t>17</a:t>
            </a:fld>
            <a:endParaRPr lang="en-US"/>
          </a:p>
        </p:txBody>
      </p:sp>
      <p:pic>
        <p:nvPicPr>
          <p:cNvPr id="18227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2275" name="Rectangle 3"/>
          <p:cNvSpPr>
            <a:spLocks noGrp="1" noChangeArrowheads="1"/>
          </p:cNvSpPr>
          <p:nvPr>
            <p:ph type="title"/>
          </p:nvPr>
        </p:nvSpPr>
        <p:spPr/>
        <p:txBody>
          <a:bodyPr/>
          <a:lstStyle/>
          <a:p>
            <a:r>
              <a:rPr lang="en-US"/>
              <a:t>The assumption of normality script</a:t>
            </a:r>
          </a:p>
        </p:txBody>
      </p:sp>
      <p:sp>
        <p:nvSpPr>
          <p:cNvPr id="182276" name="AutoShape 4"/>
          <p:cNvSpPr>
            <a:spLocks noChangeArrowheads="1"/>
          </p:cNvSpPr>
          <p:nvPr/>
        </p:nvSpPr>
        <p:spPr bwMode="auto">
          <a:xfrm>
            <a:off x="990600" y="1828800"/>
            <a:ext cx="3581400" cy="2438400"/>
          </a:xfrm>
          <a:prstGeom prst="wedgeEllipseCallout">
            <a:avLst>
              <a:gd name="adj1" fmla="val 8157"/>
              <a:gd name="adj2" fmla="val -144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An SPSS script to produce all of the output that we have produced manually is available on the course web site.</a:t>
            </a:r>
          </a:p>
          <a:p>
            <a:pPr algn="l">
              <a:lnSpc>
                <a:spcPct val="100000"/>
              </a:lnSpc>
            </a:pPr>
            <a:endParaRPr lang="en-US" sz="1200">
              <a:latin typeface="Verdana" pitchFamily="34" charset="0"/>
            </a:endParaRPr>
          </a:p>
          <a:p>
            <a:pPr algn="l">
              <a:lnSpc>
                <a:spcPct val="100000"/>
              </a:lnSpc>
            </a:pPr>
            <a:r>
              <a:rPr lang="en-US" sz="1200">
                <a:latin typeface="Verdana" pitchFamily="34" charset="0"/>
              </a:rPr>
              <a:t>After downloading the script, run it to test the assumption of linearity.</a:t>
            </a:r>
          </a:p>
        </p:txBody>
      </p:sp>
      <p:sp>
        <p:nvSpPr>
          <p:cNvPr id="182277" name="AutoShape 5"/>
          <p:cNvSpPr>
            <a:spLocks noChangeArrowheads="1"/>
          </p:cNvSpPr>
          <p:nvPr/>
        </p:nvSpPr>
        <p:spPr bwMode="auto">
          <a:xfrm>
            <a:off x="6019800" y="3505200"/>
            <a:ext cx="2438400" cy="1219200"/>
          </a:xfrm>
          <a:prstGeom prst="wedgeEllipseCallout">
            <a:avLst>
              <a:gd name="adj1" fmla="val -44662"/>
              <a:gd name="adj2" fmla="val -726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Select </a:t>
            </a:r>
            <a:r>
              <a:rPr lang="en-US" sz="1200" i="1">
                <a:latin typeface="Verdana" pitchFamily="34" charset="0"/>
              </a:rPr>
              <a:t>Run Script…</a:t>
            </a:r>
            <a:r>
              <a:rPr lang="en-US" sz="1200">
                <a:latin typeface="Verdana" pitchFamily="34" charset="0"/>
              </a:rPr>
              <a:t> from the Utilities menu.</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DCBCEFE-D422-4F8E-AA84-ED5540D441A8}" type="slidenum">
              <a:rPr lang="en-US"/>
              <a:pPr/>
              <a:t>18</a:t>
            </a:fld>
            <a:endParaRPr lang="en-US"/>
          </a:p>
        </p:txBody>
      </p:sp>
      <p:pic>
        <p:nvPicPr>
          <p:cNvPr id="18330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2624138"/>
            <a:ext cx="6789738" cy="34718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3299" name="Rectangle 3"/>
          <p:cNvSpPr>
            <a:spLocks noGrp="1" noChangeArrowheads="1"/>
          </p:cNvSpPr>
          <p:nvPr>
            <p:ph type="title"/>
          </p:nvPr>
        </p:nvSpPr>
        <p:spPr/>
        <p:txBody>
          <a:bodyPr/>
          <a:lstStyle/>
          <a:p>
            <a:r>
              <a:rPr lang="en-US"/>
              <a:t>Selecting the assumption of normality script</a:t>
            </a:r>
          </a:p>
        </p:txBody>
      </p:sp>
      <p:sp>
        <p:nvSpPr>
          <p:cNvPr id="183300" name="AutoShape 4"/>
          <p:cNvSpPr>
            <a:spLocks noChangeArrowheads="1"/>
          </p:cNvSpPr>
          <p:nvPr/>
        </p:nvSpPr>
        <p:spPr bwMode="auto">
          <a:xfrm>
            <a:off x="3352800" y="1524000"/>
            <a:ext cx="5486400" cy="1219200"/>
          </a:xfrm>
          <a:prstGeom prst="wedgeEllipseCallout">
            <a:avLst>
              <a:gd name="adj1" fmla="val -26708"/>
              <a:gd name="adj2" fmla="val 1641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navigate to the folder containing your scripts and highlight the NormalityAssumptionAndTransformations.SBS script.</a:t>
            </a:r>
          </a:p>
        </p:txBody>
      </p:sp>
      <p:sp>
        <p:nvSpPr>
          <p:cNvPr id="183301" name="AutoShape 5"/>
          <p:cNvSpPr>
            <a:spLocks noChangeArrowheads="1"/>
          </p:cNvSpPr>
          <p:nvPr/>
        </p:nvSpPr>
        <p:spPr bwMode="auto">
          <a:xfrm>
            <a:off x="3352800" y="5410200"/>
            <a:ext cx="2438400" cy="1219200"/>
          </a:xfrm>
          <a:prstGeom prst="wedgeEllipseCallout">
            <a:avLst>
              <a:gd name="adj1" fmla="val 56773"/>
              <a:gd name="adj2" fmla="val -506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Run</a:t>
            </a:r>
            <a:r>
              <a:rPr lang="en-US" sz="1200">
                <a:latin typeface="Verdana" pitchFamily="34" charset="0"/>
              </a:rPr>
              <a:t> button to activate the script.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16222FF-A352-4FEF-B10F-9083B48D3949}" type="slidenum">
              <a:rPr lang="en-US"/>
              <a:pPr/>
              <a:t>19</a:t>
            </a:fld>
            <a:endParaRPr lang="en-US"/>
          </a:p>
        </p:txBody>
      </p:sp>
      <p:pic>
        <p:nvPicPr>
          <p:cNvPr id="184329"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1524000"/>
            <a:ext cx="7154863" cy="49482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4323" name="Rectangle 3"/>
          <p:cNvSpPr>
            <a:spLocks noGrp="1" noChangeArrowheads="1"/>
          </p:cNvSpPr>
          <p:nvPr>
            <p:ph type="title"/>
          </p:nvPr>
        </p:nvSpPr>
        <p:spPr/>
        <p:txBody>
          <a:bodyPr/>
          <a:lstStyle/>
          <a:p>
            <a:r>
              <a:rPr lang="en-US"/>
              <a:t>Specifications for normality script</a:t>
            </a:r>
          </a:p>
        </p:txBody>
      </p:sp>
      <p:sp>
        <p:nvSpPr>
          <p:cNvPr id="184324" name="AutoShape 4"/>
          <p:cNvSpPr>
            <a:spLocks noChangeArrowheads="1"/>
          </p:cNvSpPr>
          <p:nvPr/>
        </p:nvSpPr>
        <p:spPr bwMode="auto">
          <a:xfrm>
            <a:off x="533400" y="5257800"/>
            <a:ext cx="4953000" cy="1447800"/>
          </a:xfrm>
          <a:prstGeom prst="wedgeEllipseCallout">
            <a:avLst>
              <a:gd name="adj1" fmla="val -16829"/>
              <a:gd name="adj2" fmla="val -641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default output is to do all of the transformations of the variable.  To exclude some transformations from the calculations, clear the checkboxes.</a:t>
            </a:r>
          </a:p>
        </p:txBody>
      </p:sp>
      <p:sp>
        <p:nvSpPr>
          <p:cNvPr id="184325" name="AutoShape 5"/>
          <p:cNvSpPr>
            <a:spLocks noChangeArrowheads="1"/>
          </p:cNvSpPr>
          <p:nvPr/>
        </p:nvSpPr>
        <p:spPr bwMode="auto">
          <a:xfrm>
            <a:off x="6096000" y="5715000"/>
            <a:ext cx="2895600" cy="914400"/>
          </a:xfrm>
          <a:prstGeom prst="wedgeEllipseCallout">
            <a:avLst>
              <a:gd name="adj1" fmla="val -24833"/>
              <a:gd name="adj2" fmla="val -649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OK</a:t>
            </a:r>
            <a:r>
              <a:rPr lang="en-US" sz="1200">
                <a:latin typeface="Verdana" pitchFamily="34" charset="0"/>
              </a:rPr>
              <a:t> button to run the script.</a:t>
            </a:r>
          </a:p>
        </p:txBody>
      </p:sp>
      <p:sp>
        <p:nvSpPr>
          <p:cNvPr id="184326" name="AutoShape 6"/>
          <p:cNvSpPr>
            <a:spLocks noChangeArrowheads="1"/>
          </p:cNvSpPr>
          <p:nvPr/>
        </p:nvSpPr>
        <p:spPr bwMode="auto">
          <a:xfrm>
            <a:off x="5257800" y="3048000"/>
            <a:ext cx="3352800" cy="990600"/>
          </a:xfrm>
          <a:prstGeom prst="wedgeEllipseCallout">
            <a:avLst>
              <a:gd name="adj1" fmla="val -29546"/>
              <a:gd name="adj2" fmla="val -89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variables from the list of variables in the data set to the </a:t>
            </a:r>
            <a:r>
              <a:rPr lang="en-US" sz="1200" i="1">
                <a:latin typeface="Verdana" pitchFamily="34" charset="0"/>
              </a:rPr>
              <a:t>Variables to Test</a:t>
            </a:r>
            <a:r>
              <a:rPr lang="en-US" sz="1200">
                <a:latin typeface="Verdana" pitchFamily="34" charset="0"/>
              </a:rPr>
              <a:t> list box.</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8EEFD62-091F-453C-8862-918A067716A5}" type="slidenum">
              <a:rPr lang="en-US"/>
              <a:pPr/>
              <a:t>2</a:t>
            </a:fld>
            <a:endParaRPr lang="en-US"/>
          </a:p>
        </p:txBody>
      </p:sp>
      <p:sp>
        <p:nvSpPr>
          <p:cNvPr id="152578" name="Rectangle 2"/>
          <p:cNvSpPr>
            <a:spLocks noGrp="1" noChangeArrowheads="1"/>
          </p:cNvSpPr>
          <p:nvPr>
            <p:ph type="title"/>
          </p:nvPr>
        </p:nvSpPr>
        <p:spPr/>
        <p:txBody>
          <a:bodyPr/>
          <a:lstStyle/>
          <a:p>
            <a:r>
              <a:rPr lang="en-US"/>
              <a:t>Assumption of Normality</a:t>
            </a:r>
          </a:p>
        </p:txBody>
      </p:sp>
      <p:sp>
        <p:nvSpPr>
          <p:cNvPr id="152579" name="Rectangle 3"/>
          <p:cNvSpPr>
            <a:spLocks noGrp="1" noChangeArrowheads="1"/>
          </p:cNvSpPr>
          <p:nvPr>
            <p:ph type="body" idx="1"/>
          </p:nvPr>
        </p:nvSpPr>
        <p:spPr>
          <a:xfrm>
            <a:off x="1066800" y="1447800"/>
            <a:ext cx="7881938" cy="5257800"/>
          </a:xfrm>
        </p:spPr>
        <p:txBody>
          <a:bodyPr/>
          <a:lstStyle/>
          <a:p>
            <a:r>
              <a:rPr lang="en-US"/>
              <a:t>Many of the statistical methods that we will apply require the assumption that a variable or variables are normally distributed.</a:t>
            </a:r>
          </a:p>
          <a:p>
            <a:endParaRPr lang="en-US"/>
          </a:p>
          <a:p>
            <a:r>
              <a:rPr lang="en-US"/>
              <a:t>With multivariate statistics, the assumption is that the combination of variables follows a multivariate normal distribution.</a:t>
            </a:r>
          </a:p>
          <a:p>
            <a:endParaRPr lang="en-US"/>
          </a:p>
          <a:p>
            <a:r>
              <a:rPr lang="en-US"/>
              <a:t>Since there is not a direct test for multivariate normality, we generally test each variable individually and assume that they are multivariate normal if they are individually normal, though this is not necessarily the case.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B98C081-7F07-4E63-842B-4B1B56FC3969}" type="slidenum">
              <a:rPr lang="en-US"/>
              <a:pPr/>
              <a:t>20</a:t>
            </a:fld>
            <a:endParaRPr lang="en-US"/>
          </a:p>
        </p:txBody>
      </p:sp>
      <p:pic>
        <p:nvPicPr>
          <p:cNvPr id="1863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828800"/>
            <a:ext cx="6694488" cy="1571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6371" name="Rectangle 3"/>
          <p:cNvSpPr>
            <a:spLocks noGrp="1" noChangeArrowheads="1"/>
          </p:cNvSpPr>
          <p:nvPr>
            <p:ph type="title"/>
          </p:nvPr>
        </p:nvSpPr>
        <p:spPr/>
        <p:txBody>
          <a:bodyPr/>
          <a:lstStyle/>
          <a:p>
            <a:r>
              <a:rPr lang="en-US"/>
              <a:t>The test of normality</a:t>
            </a:r>
          </a:p>
        </p:txBody>
      </p:sp>
      <p:sp>
        <p:nvSpPr>
          <p:cNvPr id="186372" name="AutoShape 4"/>
          <p:cNvSpPr>
            <a:spLocks noChangeArrowheads="1"/>
          </p:cNvSpPr>
          <p:nvPr/>
        </p:nvSpPr>
        <p:spPr bwMode="auto">
          <a:xfrm>
            <a:off x="2655888" y="3276600"/>
            <a:ext cx="5334000" cy="1295400"/>
          </a:xfrm>
          <a:prstGeom prst="wedgeEllipseCallout">
            <a:avLst>
              <a:gd name="adj1" fmla="val 3245"/>
              <a:gd name="adj2" fmla="val -76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script produces the same output that we computed manually, in this example, the tests of normality.</a:t>
            </a:r>
          </a:p>
          <a:p>
            <a:pPr algn="l">
              <a:lnSpc>
                <a:spcPct val="100000"/>
              </a:lnSpc>
            </a:pPr>
            <a:endParaRPr lang="en-US" sz="1200">
              <a:latin typeface="Verdana" pitchFamily="34"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31A8053-7814-4804-BA5D-5BB320E9E26C}" type="slidenum">
              <a:rPr lang="en-US"/>
              <a:pPr/>
              <a:t>21</a:t>
            </a:fld>
            <a:endParaRPr lang="en-US"/>
          </a:p>
        </p:txBody>
      </p:sp>
      <p:sp>
        <p:nvSpPr>
          <p:cNvPr id="172034" name="Rectangle 2"/>
          <p:cNvSpPr>
            <a:spLocks noGrp="1" noChangeArrowheads="1"/>
          </p:cNvSpPr>
          <p:nvPr>
            <p:ph type="title"/>
          </p:nvPr>
        </p:nvSpPr>
        <p:spPr/>
        <p:txBody>
          <a:bodyPr/>
          <a:lstStyle/>
          <a:p>
            <a:r>
              <a:rPr lang="en-US"/>
              <a:t>Problem 2</a:t>
            </a:r>
          </a:p>
        </p:txBody>
      </p:sp>
      <p:sp>
        <p:nvSpPr>
          <p:cNvPr id="172035" name="Rectangle 3"/>
          <p:cNvSpPr>
            <a:spLocks noGrp="1" noChangeArrowheads="1"/>
          </p:cNvSpPr>
          <p:nvPr>
            <p:ph type="body" idx="1"/>
          </p:nvPr>
        </p:nvSpPr>
        <p:spPr>
          <a:xfrm>
            <a:off x="1371600" y="1676400"/>
            <a:ext cx="7577138" cy="5029200"/>
          </a:xfrm>
        </p:spPr>
        <p:txBody>
          <a:bodyPr/>
          <a:lstStyle/>
          <a:p>
            <a:pPr marL="4763" indent="6350">
              <a:buFont typeface="Wingdings" pitchFamily="2" charset="2"/>
              <a:buNone/>
            </a:pPr>
            <a:r>
              <a:rPr lang="en-US"/>
              <a:t>In the dataset GSS2000.sav, is the following statement true, false, or an incorrect application of a statistic?</a:t>
            </a:r>
          </a:p>
          <a:p>
            <a:pPr marL="4763" indent="6350">
              <a:buFont typeface="Wingdings" pitchFamily="2" charset="2"/>
              <a:buNone/>
            </a:pPr>
            <a:endParaRPr lang="en-US"/>
          </a:p>
          <a:p>
            <a:pPr marL="4763" indent="6350">
              <a:buFont typeface="Wingdings" pitchFamily="2" charset="2"/>
              <a:buNone/>
            </a:pPr>
            <a:r>
              <a:rPr lang="en-US"/>
              <a:t>Based on the rule of thumb for the allowable magnitude of skewness and kurtosis, total hours spent on the Internet is normally distributed.</a:t>
            </a:r>
          </a:p>
          <a:p>
            <a:pPr marL="4763" indent="6350">
              <a:buFont typeface="Wingdings" pitchFamily="2" charset="2"/>
              <a:buNone/>
            </a:pPr>
            <a:endParaRPr lang="en-US"/>
          </a:p>
          <a:p>
            <a:pPr marL="4763" indent="6350">
              <a:buFont typeface="Wingdings" pitchFamily="2" charset="2"/>
              <a:buNone/>
            </a:pPr>
            <a:r>
              <a:rPr lang="en-US"/>
              <a:t>1.   True</a:t>
            </a:r>
          </a:p>
          <a:p>
            <a:pPr marL="4763" indent="6350">
              <a:buFont typeface="Wingdings" pitchFamily="2" charset="2"/>
              <a:buNone/>
            </a:pPr>
            <a:r>
              <a:rPr lang="en-US"/>
              <a:t>2.   True with caution</a:t>
            </a:r>
          </a:p>
          <a:p>
            <a:pPr marL="4763" indent="6350">
              <a:buFont typeface="Wingdings" pitchFamily="2" charset="2"/>
              <a:buNone/>
            </a:pPr>
            <a:r>
              <a:rPr lang="en-US"/>
              <a:t>3.   False</a:t>
            </a:r>
          </a:p>
          <a:p>
            <a:pPr marL="4763" indent="6350">
              <a:buFont typeface="Wingdings" pitchFamily="2" charset="2"/>
              <a:buNone/>
            </a:pPr>
            <a:r>
              <a:rPr lang="en-US"/>
              <a:t>4.   Incorrect application of a statistic</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052B25A-B0AA-4B6D-870F-75FDA2129AD6}" type="slidenum">
              <a:rPr lang="en-US"/>
              <a:pPr/>
              <a:t>22</a:t>
            </a:fld>
            <a:endParaRPr lang="en-US"/>
          </a:p>
        </p:txBody>
      </p:sp>
      <p:pic>
        <p:nvPicPr>
          <p:cNvPr id="16384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30488" y="1752600"/>
            <a:ext cx="6208712" cy="36417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3842" name="Rectangle 2"/>
          <p:cNvSpPr>
            <a:spLocks noGrp="1" noChangeArrowheads="1"/>
          </p:cNvSpPr>
          <p:nvPr>
            <p:ph type="title"/>
          </p:nvPr>
        </p:nvSpPr>
        <p:spPr/>
        <p:txBody>
          <a:bodyPr/>
          <a:lstStyle/>
          <a:p>
            <a:r>
              <a:rPr lang="en-US"/>
              <a:t>Table of descriptive statistics</a:t>
            </a:r>
          </a:p>
        </p:txBody>
      </p:sp>
      <p:sp>
        <p:nvSpPr>
          <p:cNvPr id="163843" name="AutoShape 3"/>
          <p:cNvSpPr>
            <a:spLocks noChangeArrowheads="1"/>
          </p:cNvSpPr>
          <p:nvPr/>
        </p:nvSpPr>
        <p:spPr bwMode="auto">
          <a:xfrm>
            <a:off x="1143000" y="3048000"/>
            <a:ext cx="2514600" cy="1752600"/>
          </a:xfrm>
          <a:prstGeom prst="wedgeEllipseCallout">
            <a:avLst>
              <a:gd name="adj1" fmla="val 5870"/>
              <a:gd name="adj2" fmla="val -19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answer problem 2, we look at the values for skewness and kurtosis in the Descriptives table.</a:t>
            </a:r>
          </a:p>
        </p:txBody>
      </p:sp>
      <p:sp>
        <p:nvSpPr>
          <p:cNvPr id="163846" name="AutoShape 6"/>
          <p:cNvSpPr>
            <a:spLocks noChangeArrowheads="1"/>
          </p:cNvSpPr>
          <p:nvPr/>
        </p:nvSpPr>
        <p:spPr bwMode="auto">
          <a:xfrm>
            <a:off x="762000" y="5257800"/>
            <a:ext cx="7696200" cy="1219200"/>
          </a:xfrm>
          <a:prstGeom prst="wedgeEllipseCallout">
            <a:avLst>
              <a:gd name="adj1" fmla="val 32218"/>
              <a:gd name="adj2" fmla="val -7109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skewness and kurtosis for the variable both exceed the rule of thumb criteria of 1.0.  The variable is not normally distributed.</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problem 2 if </a:t>
            </a:r>
            <a:r>
              <a:rPr lang="en-US" sz="1200" b="1">
                <a:latin typeface="Verdana" pitchFamily="34" charset="0"/>
              </a:rPr>
              <a:t>false</a:t>
            </a:r>
            <a:r>
              <a:rPr lang="en-US" sz="1200">
                <a:latin typeface="Verdana" pitchFamily="34" charset="0"/>
              </a:rPr>
              <a:t>.</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2347982-F540-498E-94E5-FE7B88509B03}" type="slidenum">
              <a:rPr lang="en-US"/>
              <a:pPr/>
              <a:t>23</a:t>
            </a:fld>
            <a:endParaRPr lang="en-US"/>
          </a:p>
        </p:txBody>
      </p:sp>
      <p:sp>
        <p:nvSpPr>
          <p:cNvPr id="173058" name="Rectangle 2"/>
          <p:cNvSpPr>
            <a:spLocks noGrp="1" noChangeArrowheads="1"/>
          </p:cNvSpPr>
          <p:nvPr>
            <p:ph type="title"/>
          </p:nvPr>
        </p:nvSpPr>
        <p:spPr/>
        <p:txBody>
          <a:bodyPr/>
          <a:lstStyle/>
          <a:p>
            <a:r>
              <a:rPr lang="en-US"/>
              <a:t>Problem 3</a:t>
            </a:r>
          </a:p>
        </p:txBody>
      </p:sp>
      <p:sp>
        <p:nvSpPr>
          <p:cNvPr id="173061" name="Rectangle 5"/>
          <p:cNvSpPr>
            <a:spLocks noGrp="1" noChangeArrowheads="1"/>
          </p:cNvSpPr>
          <p:nvPr>
            <p:ph type="body" idx="1"/>
          </p:nvPr>
        </p:nvSpPr>
        <p:spPr>
          <a:xfrm>
            <a:off x="1371600" y="1371600"/>
            <a:ext cx="7577138" cy="5181600"/>
          </a:xfrm>
          <a:noFill/>
          <a:ln/>
        </p:spPr>
        <p:txBody>
          <a:bodyPr/>
          <a:lstStyle/>
          <a:p>
            <a:pPr marL="4763" indent="6350">
              <a:buFont typeface="Wingdings" pitchFamily="2" charset="2"/>
              <a:buNone/>
            </a:pPr>
            <a:r>
              <a:rPr lang="en-US"/>
              <a:t>In the dataset GSS2000.sav, is the following statement true, false, or an incorrect application of a statistic? Use 0.01 as the level of significance.</a:t>
            </a:r>
          </a:p>
          <a:p>
            <a:pPr marL="4763" indent="6350">
              <a:buFont typeface="Wingdings" pitchFamily="2" charset="2"/>
              <a:buNone/>
            </a:pPr>
            <a:endParaRPr lang="en-US" sz="800"/>
          </a:p>
          <a:p>
            <a:pPr marL="4763" indent="6350">
              <a:buFont typeface="Wingdings" pitchFamily="2" charset="2"/>
              <a:buNone/>
            </a:pPr>
            <a:r>
              <a:rPr lang="en-US"/>
              <a:t>Based on a diagnostic hypothesis test of normality, "total hours spent on the Internet" is not normally distributed. A logarithmic transformation of "total hours spent on the Internet" results in a variable that is normally distributed.</a:t>
            </a:r>
          </a:p>
          <a:p>
            <a:pPr marL="4763" indent="6350">
              <a:buFont typeface="Wingdings" pitchFamily="2" charset="2"/>
              <a:buNone/>
            </a:pPr>
            <a:endParaRPr lang="en-US" sz="1200"/>
          </a:p>
          <a:p>
            <a:pPr marL="4763" indent="6350">
              <a:buFont typeface="Wingdings" pitchFamily="2" charset="2"/>
              <a:buNone/>
            </a:pPr>
            <a:r>
              <a:rPr lang="en-US"/>
              <a:t>1.   True </a:t>
            </a:r>
          </a:p>
          <a:p>
            <a:pPr marL="4763" indent="6350">
              <a:buFont typeface="Wingdings" pitchFamily="2" charset="2"/>
              <a:buNone/>
            </a:pPr>
            <a:r>
              <a:rPr lang="en-US"/>
              <a:t>2.   True with caution</a:t>
            </a:r>
          </a:p>
          <a:p>
            <a:pPr marL="4763" indent="6350">
              <a:buFont typeface="Wingdings" pitchFamily="2" charset="2"/>
              <a:buNone/>
            </a:pPr>
            <a:r>
              <a:rPr lang="en-US"/>
              <a:t>3.   False</a:t>
            </a:r>
          </a:p>
          <a:p>
            <a:pPr marL="4763" indent="6350">
              <a:buFont typeface="Wingdings" pitchFamily="2" charset="2"/>
              <a:buNone/>
            </a:pPr>
            <a:r>
              <a:rPr lang="en-US"/>
              <a:t>4.   Incorrect application of a statistic</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73B7F09-FCE6-460C-AA63-02A1C3DB5AE4}" type="slidenum">
              <a:rPr lang="en-US"/>
              <a:pPr/>
              <a:t>24</a:t>
            </a:fld>
            <a:endParaRPr lang="en-US"/>
          </a:p>
        </p:txBody>
      </p:sp>
      <p:pic>
        <p:nvPicPr>
          <p:cNvPr id="18739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331913"/>
            <a:ext cx="6892925" cy="25542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7394" name="Rectangle 2"/>
          <p:cNvSpPr>
            <a:spLocks noGrp="1" noChangeArrowheads="1"/>
          </p:cNvSpPr>
          <p:nvPr>
            <p:ph type="title"/>
          </p:nvPr>
        </p:nvSpPr>
        <p:spPr/>
        <p:txBody>
          <a:bodyPr/>
          <a:lstStyle/>
          <a:p>
            <a:r>
              <a:rPr lang="en-US"/>
              <a:t>The test of normality</a:t>
            </a:r>
          </a:p>
        </p:txBody>
      </p:sp>
      <p:sp>
        <p:nvSpPr>
          <p:cNvPr id="187398" name="AutoShape 6"/>
          <p:cNvSpPr>
            <a:spLocks noChangeArrowheads="1"/>
          </p:cNvSpPr>
          <p:nvPr/>
        </p:nvSpPr>
        <p:spPr bwMode="auto">
          <a:xfrm>
            <a:off x="1447800" y="2895600"/>
            <a:ext cx="7391400" cy="3810000"/>
          </a:xfrm>
          <a:prstGeom prst="wedgeEllipseCallout">
            <a:avLst>
              <a:gd name="adj1" fmla="val -7625"/>
              <a:gd name="adj2" fmla="val -59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Problem 3 specifically asks about the results of the test of normality for the logarithmic transformation.  Since our sample size is larger than 50, we use the Kolmogorov-Smirnov test.</a:t>
            </a:r>
          </a:p>
          <a:p>
            <a:pPr algn="l">
              <a:lnSpc>
                <a:spcPct val="100000"/>
              </a:lnSpc>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null hypothesis for the Kolmogorov-Smirnov test of normality states that the actual distribution of the transformed variable is equal to the expected distribution, i.e., the transformed variable is normally distributed.  Since the probability associated with the test of normality (0.200) is greater than the level of significance, we fail to reject the null hypothesis and conclude that the logarithmic transformation of total hours spent on the Internet is normally distributed.</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problem 3 is </a:t>
            </a:r>
            <a:r>
              <a:rPr lang="en-US" sz="1200" b="1">
                <a:latin typeface="Verdana" pitchFamily="34" charset="0"/>
              </a:rPr>
              <a:t>true</a:t>
            </a:r>
            <a:r>
              <a:rPr lang="en-US" sz="1200">
                <a:latin typeface="Verdana" pitchFamily="34" charset="0"/>
              </a:rPr>
              <a: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848398F-D4C3-42A3-ACA0-1BB8BF21031B}" type="slidenum">
              <a:rPr lang="en-US"/>
              <a:pPr/>
              <a:t>25</a:t>
            </a:fld>
            <a:endParaRPr lang="en-US"/>
          </a:p>
        </p:txBody>
      </p:sp>
      <p:sp>
        <p:nvSpPr>
          <p:cNvPr id="180226" name="Rectangle 2"/>
          <p:cNvSpPr>
            <a:spLocks noGrp="1" noChangeArrowheads="1"/>
          </p:cNvSpPr>
          <p:nvPr>
            <p:ph type="title"/>
          </p:nvPr>
        </p:nvSpPr>
        <p:spPr/>
        <p:txBody>
          <a:bodyPr/>
          <a:lstStyle/>
          <a:p>
            <a:r>
              <a:rPr lang="en-US"/>
              <a:t>Other problems on assumption of normality</a:t>
            </a:r>
          </a:p>
        </p:txBody>
      </p:sp>
      <p:sp>
        <p:nvSpPr>
          <p:cNvPr id="180227" name="Rectangle 3"/>
          <p:cNvSpPr>
            <a:spLocks noGrp="1" noChangeArrowheads="1"/>
          </p:cNvSpPr>
          <p:nvPr>
            <p:ph type="body" idx="1"/>
          </p:nvPr>
        </p:nvSpPr>
        <p:spPr>
          <a:xfrm>
            <a:off x="838200" y="1371600"/>
            <a:ext cx="8110538" cy="5334000"/>
          </a:xfrm>
        </p:spPr>
        <p:txBody>
          <a:bodyPr/>
          <a:lstStyle/>
          <a:p>
            <a:pPr>
              <a:lnSpc>
                <a:spcPct val="90000"/>
              </a:lnSpc>
            </a:pPr>
            <a:r>
              <a:rPr lang="en-US"/>
              <a:t>A problem may ask about the assumption of normality for a nominal level variable.  The answer will be “An inappropriate application of a statistic” since there is no expectation that a nominal variable be normal.</a:t>
            </a:r>
          </a:p>
          <a:p>
            <a:pPr>
              <a:lnSpc>
                <a:spcPct val="90000"/>
              </a:lnSpc>
            </a:pPr>
            <a:endParaRPr lang="en-US"/>
          </a:p>
          <a:p>
            <a:pPr>
              <a:lnSpc>
                <a:spcPct val="90000"/>
              </a:lnSpc>
            </a:pPr>
            <a:r>
              <a:rPr lang="en-US"/>
              <a:t>A problem may ask about the assumption of normality for an ordinal level variable.  If the variable or transformed variable is normal, the correct answer to the question is “True with caution” since we may be required to defend treating an ordinal variable as metric.</a:t>
            </a:r>
          </a:p>
          <a:p>
            <a:pPr>
              <a:lnSpc>
                <a:spcPct val="90000"/>
              </a:lnSpc>
            </a:pPr>
            <a:endParaRPr lang="en-US"/>
          </a:p>
          <a:p>
            <a:pPr>
              <a:lnSpc>
                <a:spcPct val="90000"/>
              </a:lnSpc>
            </a:pPr>
            <a:r>
              <a:rPr lang="en-US"/>
              <a:t>Questions will specify a level of significance to use and the statistical evidence upon which you should base your answer.</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86FB234-1318-4BC4-86C3-824AFFD173EE}" type="slidenum">
              <a:rPr lang="en-US"/>
              <a:pPr/>
              <a:t>26</a:t>
            </a:fld>
            <a:endParaRPr lang="en-US"/>
          </a:p>
        </p:txBody>
      </p:sp>
      <p:sp>
        <p:nvSpPr>
          <p:cNvPr id="190466" name="Rectangle 2"/>
          <p:cNvSpPr>
            <a:spLocks noGrp="1" noChangeArrowheads="1"/>
          </p:cNvSpPr>
          <p:nvPr>
            <p:ph type="title"/>
          </p:nvPr>
        </p:nvSpPr>
        <p:spPr>
          <a:xfrm>
            <a:off x="1143000" y="304800"/>
            <a:ext cx="7848600" cy="914400"/>
          </a:xfrm>
        </p:spPr>
        <p:txBody>
          <a:bodyPr/>
          <a:lstStyle/>
          <a:p>
            <a:r>
              <a:rPr lang="en-US"/>
              <a:t>Steps in answering questions about the assumption of normality – question 1</a:t>
            </a:r>
          </a:p>
        </p:txBody>
      </p:sp>
      <p:sp>
        <p:nvSpPr>
          <p:cNvPr id="190467" name="Rectangle 3"/>
          <p:cNvSpPr>
            <a:spLocks noChangeArrowheads="1"/>
          </p:cNvSpPr>
          <p:nvPr/>
        </p:nvSpPr>
        <p:spPr bwMode="auto">
          <a:xfrm>
            <a:off x="1447800" y="1447800"/>
            <a:ext cx="754380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normality of a variable:</a:t>
            </a:r>
            <a:r>
              <a:rPr lang="en-US" sz="2000">
                <a:latin typeface="Verdana" pitchFamily="34" charset="0"/>
              </a:rPr>
              <a:t> </a:t>
            </a:r>
          </a:p>
        </p:txBody>
      </p:sp>
      <p:sp>
        <p:nvSpPr>
          <p:cNvPr id="190468" name="AutoShape 4"/>
          <p:cNvSpPr>
            <a:spLocks noChangeArrowheads="1"/>
          </p:cNvSpPr>
          <p:nvPr/>
        </p:nvSpPr>
        <p:spPr bwMode="auto">
          <a:xfrm>
            <a:off x="2779713" y="3678238"/>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Does the statistical evidence support normality assumption?</a:t>
            </a:r>
          </a:p>
        </p:txBody>
      </p:sp>
      <p:grpSp>
        <p:nvGrpSpPr>
          <p:cNvPr id="190469" name="Group 5"/>
          <p:cNvGrpSpPr>
            <a:grpSpLocks/>
          </p:cNvGrpSpPr>
          <p:nvPr/>
        </p:nvGrpSpPr>
        <p:grpSpPr bwMode="auto">
          <a:xfrm>
            <a:off x="4662488" y="4700588"/>
            <a:ext cx="466725" cy="423862"/>
            <a:chOff x="4464" y="3456"/>
            <a:chExt cx="294" cy="267"/>
          </a:xfrm>
        </p:grpSpPr>
        <p:sp>
          <p:nvSpPr>
            <p:cNvPr id="190470"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71" name="Text Box 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90472" name="Group 8"/>
          <p:cNvGrpSpPr>
            <a:grpSpLocks/>
          </p:cNvGrpSpPr>
          <p:nvPr/>
        </p:nvGrpSpPr>
        <p:grpSpPr bwMode="auto">
          <a:xfrm>
            <a:off x="6523038" y="3875088"/>
            <a:ext cx="679450" cy="304800"/>
            <a:chOff x="3792" y="2832"/>
            <a:chExt cx="428" cy="192"/>
          </a:xfrm>
        </p:grpSpPr>
        <p:sp>
          <p:nvSpPr>
            <p:cNvPr id="190473" name="Line 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74" name="Text Box 1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90475" name="Group 11"/>
          <p:cNvGrpSpPr>
            <a:grpSpLocks/>
          </p:cNvGrpSpPr>
          <p:nvPr/>
        </p:nvGrpSpPr>
        <p:grpSpPr bwMode="auto">
          <a:xfrm>
            <a:off x="2833688" y="2209800"/>
            <a:ext cx="6157912" cy="1457325"/>
            <a:chOff x="1440" y="1776"/>
            <a:chExt cx="3879" cy="918"/>
          </a:xfrm>
        </p:grpSpPr>
        <p:sp>
          <p:nvSpPr>
            <p:cNvPr id="190476" name="Line 12"/>
            <p:cNvSpPr>
              <a:spLocks noChangeShapeType="1"/>
            </p:cNvSpPr>
            <p:nvPr/>
          </p:nvSpPr>
          <p:spPr bwMode="auto">
            <a:xfrm flipH="1">
              <a:off x="2578" y="2427"/>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77" name="Line 13"/>
            <p:cNvSpPr>
              <a:spLocks noChangeShapeType="1"/>
            </p:cNvSpPr>
            <p:nvPr/>
          </p:nvSpPr>
          <p:spPr bwMode="auto">
            <a:xfrm>
              <a:off x="3733" y="2102"/>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78" name="Text Box 14"/>
            <p:cNvSpPr txBox="1">
              <a:spLocks noChangeArrowheads="1"/>
            </p:cNvSpPr>
            <p:nvPr/>
          </p:nvSpPr>
          <p:spPr bwMode="auto">
            <a:xfrm>
              <a:off x="4211" y="1901"/>
              <a:ext cx="11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90479" name="Text Box 15"/>
            <p:cNvSpPr txBox="1">
              <a:spLocks noChangeArrowheads="1"/>
            </p:cNvSpPr>
            <p:nvPr/>
          </p:nvSpPr>
          <p:spPr bwMode="auto">
            <a:xfrm>
              <a:off x="2640" y="2448"/>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0480" name="Text Box 16"/>
            <p:cNvSpPr txBox="1">
              <a:spLocks noChangeArrowheads="1"/>
            </p:cNvSpPr>
            <p:nvPr/>
          </p:nvSpPr>
          <p:spPr bwMode="auto">
            <a:xfrm>
              <a:off x="3775" y="192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90481" name="AutoShape 17"/>
            <p:cNvSpPr>
              <a:spLocks noChangeArrowheads="1"/>
            </p:cNvSpPr>
            <p:nvPr/>
          </p:nvSpPr>
          <p:spPr bwMode="auto">
            <a:xfrm>
              <a:off x="1440" y="1776"/>
              <a:ext cx="2280" cy="642"/>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variable to be evaluated metric?</a:t>
              </a:r>
            </a:p>
            <a:p>
              <a:pPr algn="l">
                <a:lnSpc>
                  <a:spcPct val="100000"/>
                </a:lnSpc>
              </a:pPr>
              <a:endParaRPr lang="en-US" sz="1000">
                <a:latin typeface="Verdana" pitchFamily="34" charset="0"/>
              </a:endParaRPr>
            </a:p>
          </p:txBody>
        </p:sp>
      </p:grpSp>
      <p:sp>
        <p:nvSpPr>
          <p:cNvPr id="190482" name="Text Box 18"/>
          <p:cNvSpPr txBox="1">
            <a:spLocks noChangeArrowheads="1"/>
          </p:cNvSpPr>
          <p:nvPr/>
        </p:nvSpPr>
        <p:spPr bwMode="auto">
          <a:xfrm>
            <a:off x="7239000" y="4102100"/>
            <a:ext cx="152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90483" name="AutoShape 19"/>
          <p:cNvSpPr>
            <a:spLocks noChangeArrowheads="1"/>
          </p:cNvSpPr>
          <p:nvPr/>
        </p:nvSpPr>
        <p:spPr bwMode="auto">
          <a:xfrm>
            <a:off x="2743200" y="5186363"/>
            <a:ext cx="38100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any of the metric variables ordinal level?</a:t>
            </a:r>
          </a:p>
        </p:txBody>
      </p:sp>
      <p:grpSp>
        <p:nvGrpSpPr>
          <p:cNvPr id="190484" name="Group 20"/>
          <p:cNvGrpSpPr>
            <a:grpSpLocks/>
          </p:cNvGrpSpPr>
          <p:nvPr/>
        </p:nvGrpSpPr>
        <p:grpSpPr bwMode="auto">
          <a:xfrm>
            <a:off x="4648200" y="5894388"/>
            <a:ext cx="466725" cy="423862"/>
            <a:chOff x="4464" y="3456"/>
            <a:chExt cx="294" cy="267"/>
          </a:xfrm>
        </p:grpSpPr>
        <p:sp>
          <p:nvSpPr>
            <p:cNvPr id="190485" name="Line 2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86" name="Text Box 2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190487" name="Text Box 23"/>
          <p:cNvSpPr txBox="1">
            <a:spLocks noChangeArrowheads="1"/>
          </p:cNvSpPr>
          <p:nvPr/>
        </p:nvSpPr>
        <p:spPr bwMode="auto">
          <a:xfrm>
            <a:off x="7315200" y="5349875"/>
            <a:ext cx="60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grpSp>
        <p:nvGrpSpPr>
          <p:cNvPr id="190488" name="Group 24"/>
          <p:cNvGrpSpPr>
            <a:grpSpLocks/>
          </p:cNvGrpSpPr>
          <p:nvPr/>
        </p:nvGrpSpPr>
        <p:grpSpPr bwMode="auto">
          <a:xfrm>
            <a:off x="6553200" y="5230813"/>
            <a:ext cx="679450" cy="304800"/>
            <a:chOff x="3792" y="2832"/>
            <a:chExt cx="428" cy="192"/>
          </a:xfrm>
        </p:grpSpPr>
        <p:sp>
          <p:nvSpPr>
            <p:cNvPr id="190489" name="Line 25"/>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0490" name="Text Box 26"/>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190491" name="Text Box 27"/>
          <p:cNvSpPr txBox="1">
            <a:spLocks noChangeArrowheads="1"/>
          </p:cNvSpPr>
          <p:nvPr/>
        </p:nvSpPr>
        <p:spPr bwMode="auto">
          <a:xfrm>
            <a:off x="3810000" y="6284913"/>
            <a:ext cx="1524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13A3118-E112-447E-A392-7E4E1056AC5E}" type="slidenum">
              <a:rPr lang="en-US"/>
              <a:pPr/>
              <a:t>27</a:t>
            </a:fld>
            <a:endParaRPr lang="en-US"/>
          </a:p>
        </p:txBody>
      </p:sp>
      <p:sp>
        <p:nvSpPr>
          <p:cNvPr id="191490" name="Rectangle 2"/>
          <p:cNvSpPr>
            <a:spLocks noGrp="1" noChangeArrowheads="1"/>
          </p:cNvSpPr>
          <p:nvPr>
            <p:ph type="title"/>
          </p:nvPr>
        </p:nvSpPr>
        <p:spPr>
          <a:xfrm>
            <a:off x="1143000" y="304800"/>
            <a:ext cx="7848600" cy="914400"/>
          </a:xfrm>
        </p:spPr>
        <p:txBody>
          <a:bodyPr/>
          <a:lstStyle/>
          <a:p>
            <a:r>
              <a:rPr lang="en-US"/>
              <a:t>Steps in answering questions about the assumption of normality – question 2</a:t>
            </a:r>
          </a:p>
        </p:txBody>
      </p:sp>
      <p:sp>
        <p:nvSpPr>
          <p:cNvPr id="191491" name="Rectangle 3"/>
          <p:cNvSpPr>
            <a:spLocks noChangeArrowheads="1"/>
          </p:cNvSpPr>
          <p:nvPr/>
        </p:nvSpPr>
        <p:spPr bwMode="auto">
          <a:xfrm>
            <a:off x="1447800" y="1447800"/>
            <a:ext cx="754380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normality of a transformation:</a:t>
            </a:r>
            <a:r>
              <a:rPr lang="en-US" sz="2000">
                <a:latin typeface="Verdana" pitchFamily="34" charset="0"/>
              </a:rPr>
              <a:t> </a:t>
            </a:r>
          </a:p>
        </p:txBody>
      </p:sp>
      <p:sp>
        <p:nvSpPr>
          <p:cNvPr id="191492" name="AutoShape 4"/>
          <p:cNvSpPr>
            <a:spLocks noChangeArrowheads="1"/>
          </p:cNvSpPr>
          <p:nvPr/>
        </p:nvSpPr>
        <p:spPr bwMode="auto">
          <a:xfrm>
            <a:off x="152400" y="3779838"/>
            <a:ext cx="3733800" cy="776287"/>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Statistical evidence supports normality</a:t>
            </a:r>
            <a:r>
              <a:rPr lang="en-US" sz="1200">
                <a:latin typeface="Verdana" pitchFamily="34" charset="0"/>
              </a:rPr>
              <a:t>?</a:t>
            </a:r>
          </a:p>
        </p:txBody>
      </p:sp>
      <p:grpSp>
        <p:nvGrpSpPr>
          <p:cNvPr id="191493" name="Group 5"/>
          <p:cNvGrpSpPr>
            <a:grpSpLocks/>
          </p:cNvGrpSpPr>
          <p:nvPr/>
        </p:nvGrpSpPr>
        <p:grpSpPr bwMode="auto">
          <a:xfrm>
            <a:off x="6124575" y="4679950"/>
            <a:ext cx="466725" cy="423863"/>
            <a:chOff x="4464" y="3456"/>
            <a:chExt cx="294" cy="267"/>
          </a:xfrm>
        </p:grpSpPr>
        <p:sp>
          <p:nvSpPr>
            <p:cNvPr id="191494"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495" name="Text Box 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91496" name="Group 8"/>
          <p:cNvGrpSpPr>
            <a:grpSpLocks/>
          </p:cNvGrpSpPr>
          <p:nvPr/>
        </p:nvGrpSpPr>
        <p:grpSpPr bwMode="auto">
          <a:xfrm>
            <a:off x="3884613" y="3863975"/>
            <a:ext cx="679450" cy="304800"/>
            <a:chOff x="3792" y="2832"/>
            <a:chExt cx="428" cy="192"/>
          </a:xfrm>
        </p:grpSpPr>
        <p:sp>
          <p:nvSpPr>
            <p:cNvPr id="191497" name="Line 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498" name="Text Box 1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91499" name="Group 11"/>
          <p:cNvGrpSpPr>
            <a:grpSpLocks/>
          </p:cNvGrpSpPr>
          <p:nvPr/>
        </p:nvGrpSpPr>
        <p:grpSpPr bwMode="auto">
          <a:xfrm>
            <a:off x="195263" y="2209800"/>
            <a:ext cx="6157912" cy="1457325"/>
            <a:chOff x="1440" y="1776"/>
            <a:chExt cx="3879" cy="918"/>
          </a:xfrm>
        </p:grpSpPr>
        <p:sp>
          <p:nvSpPr>
            <p:cNvPr id="191500" name="Line 12"/>
            <p:cNvSpPr>
              <a:spLocks noChangeShapeType="1"/>
            </p:cNvSpPr>
            <p:nvPr/>
          </p:nvSpPr>
          <p:spPr bwMode="auto">
            <a:xfrm flipH="1">
              <a:off x="2578" y="2427"/>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501" name="Line 13"/>
            <p:cNvSpPr>
              <a:spLocks noChangeShapeType="1"/>
            </p:cNvSpPr>
            <p:nvPr/>
          </p:nvSpPr>
          <p:spPr bwMode="auto">
            <a:xfrm>
              <a:off x="3733" y="2102"/>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502" name="Text Box 14"/>
            <p:cNvSpPr txBox="1">
              <a:spLocks noChangeArrowheads="1"/>
            </p:cNvSpPr>
            <p:nvPr/>
          </p:nvSpPr>
          <p:spPr bwMode="auto">
            <a:xfrm>
              <a:off x="4211" y="1901"/>
              <a:ext cx="11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91503" name="Text Box 15"/>
            <p:cNvSpPr txBox="1">
              <a:spLocks noChangeArrowheads="1"/>
            </p:cNvSpPr>
            <p:nvPr/>
          </p:nvSpPr>
          <p:spPr bwMode="auto">
            <a:xfrm>
              <a:off x="2640" y="2448"/>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91504" name="Text Box 16"/>
            <p:cNvSpPr txBox="1">
              <a:spLocks noChangeArrowheads="1"/>
            </p:cNvSpPr>
            <p:nvPr/>
          </p:nvSpPr>
          <p:spPr bwMode="auto">
            <a:xfrm>
              <a:off x="3775" y="192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91505" name="AutoShape 17"/>
            <p:cNvSpPr>
              <a:spLocks noChangeArrowheads="1"/>
            </p:cNvSpPr>
            <p:nvPr/>
          </p:nvSpPr>
          <p:spPr bwMode="auto">
            <a:xfrm>
              <a:off x="1440" y="1776"/>
              <a:ext cx="2280" cy="642"/>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variable to be evaluated metric?</a:t>
              </a:r>
            </a:p>
            <a:p>
              <a:pPr algn="l">
                <a:lnSpc>
                  <a:spcPct val="100000"/>
                </a:lnSpc>
              </a:pPr>
              <a:endParaRPr lang="en-US" sz="1000">
                <a:latin typeface="Verdana" pitchFamily="34" charset="0"/>
              </a:endParaRPr>
            </a:p>
          </p:txBody>
        </p:sp>
      </p:grpSp>
      <p:sp>
        <p:nvSpPr>
          <p:cNvPr id="191506" name="AutoShape 18"/>
          <p:cNvSpPr>
            <a:spLocks noChangeArrowheads="1"/>
          </p:cNvSpPr>
          <p:nvPr/>
        </p:nvSpPr>
        <p:spPr bwMode="auto">
          <a:xfrm>
            <a:off x="4524375" y="3657600"/>
            <a:ext cx="32004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Statistical evidence </a:t>
            </a:r>
          </a:p>
          <a:p>
            <a:pPr algn="l">
              <a:lnSpc>
                <a:spcPct val="100000"/>
              </a:lnSpc>
            </a:pPr>
            <a:r>
              <a:rPr lang="en-US" sz="1000">
                <a:latin typeface="Verdana" pitchFamily="34" charset="0"/>
              </a:rPr>
              <a:t>for transformation supports normality?</a:t>
            </a:r>
          </a:p>
        </p:txBody>
      </p:sp>
      <p:sp>
        <p:nvSpPr>
          <p:cNvPr id="191507" name="AutoShape 19"/>
          <p:cNvSpPr>
            <a:spLocks noChangeArrowheads="1"/>
          </p:cNvSpPr>
          <p:nvPr/>
        </p:nvSpPr>
        <p:spPr bwMode="auto">
          <a:xfrm>
            <a:off x="4851400" y="5137150"/>
            <a:ext cx="25146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Either variable ordinal level?</a:t>
            </a:r>
          </a:p>
        </p:txBody>
      </p:sp>
      <p:grpSp>
        <p:nvGrpSpPr>
          <p:cNvPr id="191508" name="Group 20"/>
          <p:cNvGrpSpPr>
            <a:grpSpLocks/>
          </p:cNvGrpSpPr>
          <p:nvPr/>
        </p:nvGrpSpPr>
        <p:grpSpPr bwMode="auto">
          <a:xfrm>
            <a:off x="7724775" y="3863975"/>
            <a:ext cx="679450" cy="304800"/>
            <a:chOff x="3792" y="2832"/>
            <a:chExt cx="428" cy="192"/>
          </a:xfrm>
        </p:grpSpPr>
        <p:sp>
          <p:nvSpPr>
            <p:cNvPr id="191509" name="Line 2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510" name="Text Box 2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91511" name="Group 23"/>
          <p:cNvGrpSpPr>
            <a:grpSpLocks/>
          </p:cNvGrpSpPr>
          <p:nvPr/>
        </p:nvGrpSpPr>
        <p:grpSpPr bwMode="auto">
          <a:xfrm>
            <a:off x="7366000" y="5191125"/>
            <a:ext cx="679450" cy="304800"/>
            <a:chOff x="3792" y="2832"/>
            <a:chExt cx="428" cy="192"/>
          </a:xfrm>
        </p:grpSpPr>
        <p:sp>
          <p:nvSpPr>
            <p:cNvPr id="191512" name="Line 24"/>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513" name="Text Box 25"/>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91514" name="Group 26"/>
          <p:cNvGrpSpPr>
            <a:grpSpLocks/>
          </p:cNvGrpSpPr>
          <p:nvPr/>
        </p:nvGrpSpPr>
        <p:grpSpPr bwMode="auto">
          <a:xfrm>
            <a:off x="6146800" y="5899150"/>
            <a:ext cx="466725" cy="423863"/>
            <a:chOff x="4464" y="3456"/>
            <a:chExt cx="294" cy="267"/>
          </a:xfrm>
        </p:grpSpPr>
        <p:sp>
          <p:nvSpPr>
            <p:cNvPr id="191515" name="Line 2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1516" name="Text Box 2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191517" name="Text Box 29"/>
          <p:cNvSpPr txBox="1">
            <a:spLocks noChangeArrowheads="1"/>
          </p:cNvSpPr>
          <p:nvPr/>
        </p:nvSpPr>
        <p:spPr bwMode="auto">
          <a:xfrm>
            <a:off x="8382000" y="4038600"/>
            <a:ext cx="60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91518" name="Text Box 30"/>
          <p:cNvSpPr txBox="1">
            <a:spLocks noChangeArrowheads="1"/>
          </p:cNvSpPr>
          <p:nvPr/>
        </p:nvSpPr>
        <p:spPr bwMode="auto">
          <a:xfrm>
            <a:off x="8099425" y="5365750"/>
            <a:ext cx="5334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sp>
        <p:nvSpPr>
          <p:cNvPr id="191519" name="Text Box 31"/>
          <p:cNvSpPr txBox="1">
            <a:spLocks noChangeArrowheads="1"/>
          </p:cNvSpPr>
          <p:nvPr/>
        </p:nvSpPr>
        <p:spPr bwMode="auto">
          <a:xfrm>
            <a:off x="5280025" y="6356350"/>
            <a:ext cx="152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E6C4845-0BED-4961-AA7A-97217FC29BF1}" type="slidenum">
              <a:rPr lang="en-US"/>
              <a:pPr/>
              <a:t>3</a:t>
            </a:fld>
            <a:endParaRPr lang="en-US"/>
          </a:p>
        </p:txBody>
      </p:sp>
      <p:sp>
        <p:nvSpPr>
          <p:cNvPr id="179202" name="Rectangle 2"/>
          <p:cNvSpPr>
            <a:spLocks noGrp="1" noChangeArrowheads="1"/>
          </p:cNvSpPr>
          <p:nvPr>
            <p:ph type="title"/>
          </p:nvPr>
        </p:nvSpPr>
        <p:spPr/>
        <p:txBody>
          <a:bodyPr/>
          <a:lstStyle/>
          <a:p>
            <a:r>
              <a:rPr lang="en-US"/>
              <a:t>Evaluating normality</a:t>
            </a:r>
          </a:p>
        </p:txBody>
      </p:sp>
      <p:sp>
        <p:nvSpPr>
          <p:cNvPr id="179203" name="Rectangle 3"/>
          <p:cNvSpPr>
            <a:spLocks noGrp="1" noChangeArrowheads="1"/>
          </p:cNvSpPr>
          <p:nvPr>
            <p:ph type="body" idx="1"/>
          </p:nvPr>
        </p:nvSpPr>
        <p:spPr/>
        <p:txBody>
          <a:bodyPr/>
          <a:lstStyle/>
          <a:p>
            <a:r>
              <a:rPr lang="en-US"/>
              <a:t>There are both graphical and statistical methods for evaluating normality.</a:t>
            </a:r>
          </a:p>
          <a:p>
            <a:endParaRPr lang="en-US"/>
          </a:p>
          <a:p>
            <a:r>
              <a:rPr lang="en-US"/>
              <a:t>Graphical methods include the histogram and normality plot.</a:t>
            </a:r>
          </a:p>
          <a:p>
            <a:endParaRPr lang="en-US"/>
          </a:p>
          <a:p>
            <a:r>
              <a:rPr lang="en-US"/>
              <a:t>Statistical methods include diagnostic hypothesis tests for normality, and a rule of thumb that says a variable is reasonably close to normal if its skewness and kurtosis have values between –1.0 and +1.0.</a:t>
            </a:r>
          </a:p>
          <a:p>
            <a:endParaRPr lang="en-US"/>
          </a:p>
          <a:p>
            <a:r>
              <a:rPr lang="en-US"/>
              <a:t>None of the methods is absolutely definitive.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ABB8B88-2F29-4283-87D2-174A6DD87FBF}" type="slidenum">
              <a:rPr lang="en-US"/>
              <a:pPr/>
              <a:t>4</a:t>
            </a:fld>
            <a:endParaRPr lang="en-US"/>
          </a:p>
        </p:txBody>
      </p:sp>
      <p:sp>
        <p:nvSpPr>
          <p:cNvPr id="177154" name="Rectangle 1026"/>
          <p:cNvSpPr>
            <a:spLocks noGrp="1" noChangeArrowheads="1"/>
          </p:cNvSpPr>
          <p:nvPr>
            <p:ph type="title"/>
          </p:nvPr>
        </p:nvSpPr>
        <p:spPr/>
        <p:txBody>
          <a:bodyPr/>
          <a:lstStyle/>
          <a:p>
            <a:r>
              <a:rPr lang="en-US"/>
              <a:t>Transformations</a:t>
            </a:r>
          </a:p>
        </p:txBody>
      </p:sp>
      <p:sp>
        <p:nvSpPr>
          <p:cNvPr id="177155" name="Rectangle 1027"/>
          <p:cNvSpPr>
            <a:spLocks noGrp="1" noChangeArrowheads="1"/>
          </p:cNvSpPr>
          <p:nvPr>
            <p:ph type="body" idx="1"/>
          </p:nvPr>
        </p:nvSpPr>
        <p:spPr/>
        <p:txBody>
          <a:bodyPr/>
          <a:lstStyle/>
          <a:p>
            <a:pPr>
              <a:lnSpc>
                <a:spcPct val="90000"/>
              </a:lnSpc>
            </a:pPr>
            <a:r>
              <a:rPr lang="en-US"/>
              <a:t>When a variable is not normally distributed, we can create a transformed variable and test it for normality.  If the transformed variable is normally distributed, we can substitute it in our analysis.</a:t>
            </a:r>
          </a:p>
          <a:p>
            <a:pPr>
              <a:lnSpc>
                <a:spcPct val="90000"/>
              </a:lnSpc>
            </a:pPr>
            <a:endParaRPr lang="en-US"/>
          </a:p>
          <a:p>
            <a:pPr>
              <a:lnSpc>
                <a:spcPct val="90000"/>
              </a:lnSpc>
            </a:pPr>
            <a:r>
              <a:rPr lang="en-US"/>
              <a:t>Three common transformations are: the logarithmic transformation, the square root transformation, and the inverse transformation.</a:t>
            </a:r>
          </a:p>
          <a:p>
            <a:pPr>
              <a:lnSpc>
                <a:spcPct val="90000"/>
              </a:lnSpc>
            </a:pPr>
            <a:endParaRPr lang="en-US"/>
          </a:p>
          <a:p>
            <a:pPr>
              <a:lnSpc>
                <a:spcPct val="90000"/>
              </a:lnSpc>
            </a:pPr>
            <a:r>
              <a:rPr lang="en-US"/>
              <a:t>All of these change the measuring scale on the horizontal axis of a histogram to produce a transformed variable that is mathematically equivalent to the original variable.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975EA5D-547A-4418-B911-F5B9FB5B8983}" type="slidenum">
              <a:rPr lang="en-US"/>
              <a:pPr/>
              <a:t>5</a:t>
            </a:fld>
            <a:endParaRPr lang="en-US"/>
          </a:p>
        </p:txBody>
      </p:sp>
      <p:sp>
        <p:nvSpPr>
          <p:cNvPr id="178178" name="Rectangle 2"/>
          <p:cNvSpPr>
            <a:spLocks noGrp="1" noChangeArrowheads="1"/>
          </p:cNvSpPr>
          <p:nvPr>
            <p:ph type="title"/>
          </p:nvPr>
        </p:nvSpPr>
        <p:spPr/>
        <p:txBody>
          <a:bodyPr/>
          <a:lstStyle/>
          <a:p>
            <a:r>
              <a:rPr lang="en-US"/>
              <a:t>When transformations do not work</a:t>
            </a:r>
          </a:p>
        </p:txBody>
      </p:sp>
      <p:sp>
        <p:nvSpPr>
          <p:cNvPr id="178179" name="Rectangle 3"/>
          <p:cNvSpPr>
            <a:spLocks noGrp="1" noChangeArrowheads="1"/>
          </p:cNvSpPr>
          <p:nvPr>
            <p:ph type="body" idx="1"/>
          </p:nvPr>
        </p:nvSpPr>
        <p:spPr/>
        <p:txBody>
          <a:bodyPr/>
          <a:lstStyle/>
          <a:p>
            <a:r>
              <a:rPr lang="en-US"/>
              <a:t>When none of the transformations induces normality in a variable, including that variable in the analysis will reduce our effectiveness at identifying statistical relationships, i.e. we lose power.</a:t>
            </a:r>
          </a:p>
          <a:p>
            <a:endParaRPr lang="en-US"/>
          </a:p>
          <a:p>
            <a:r>
              <a:rPr lang="en-US"/>
              <a:t>We do have the option of changing the way the information in the variable is represented, e.g. substitute several dichotomous variables for a single metric variable.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4F18794-C51B-4FA7-B5AB-6623D5098B10}" type="slidenum">
              <a:rPr lang="en-US"/>
              <a:pPr/>
              <a:t>6</a:t>
            </a:fld>
            <a:endParaRPr lang="en-US"/>
          </a:p>
        </p:txBody>
      </p:sp>
      <p:sp>
        <p:nvSpPr>
          <p:cNvPr id="151554" name="Rectangle 2"/>
          <p:cNvSpPr>
            <a:spLocks noGrp="1" noChangeArrowheads="1"/>
          </p:cNvSpPr>
          <p:nvPr>
            <p:ph type="title"/>
          </p:nvPr>
        </p:nvSpPr>
        <p:spPr/>
        <p:txBody>
          <a:bodyPr/>
          <a:lstStyle/>
          <a:p>
            <a:r>
              <a:rPr lang="en-US"/>
              <a:t>Problem 1</a:t>
            </a:r>
          </a:p>
        </p:txBody>
      </p:sp>
      <p:sp>
        <p:nvSpPr>
          <p:cNvPr id="151555" name="Rectangle 3"/>
          <p:cNvSpPr>
            <a:spLocks noGrp="1" noChangeArrowheads="1"/>
          </p:cNvSpPr>
          <p:nvPr>
            <p:ph type="body" idx="1"/>
          </p:nvPr>
        </p:nvSpPr>
        <p:spPr>
          <a:xfrm>
            <a:off x="1371600" y="1447800"/>
            <a:ext cx="7577138" cy="5257800"/>
          </a:xfrm>
        </p:spPr>
        <p:txBody>
          <a:bodyPr/>
          <a:lstStyle/>
          <a:p>
            <a:pPr marL="4763" indent="6350">
              <a:buFont typeface="Wingdings" pitchFamily="2" charset="2"/>
              <a:buNone/>
            </a:pPr>
            <a:r>
              <a:rPr lang="en-US"/>
              <a:t>In the dataset GSS2000.sav, is the following statement true, false, or an incorrect application of a statistic? Use 0.01 as the level of significance.</a:t>
            </a:r>
          </a:p>
          <a:p>
            <a:pPr marL="4763" indent="6350">
              <a:buFont typeface="Wingdings" pitchFamily="2" charset="2"/>
              <a:buNone/>
            </a:pPr>
            <a:endParaRPr lang="en-US"/>
          </a:p>
          <a:p>
            <a:pPr marL="4763" indent="6350">
              <a:buFont typeface="Wingdings" pitchFamily="2" charset="2"/>
              <a:buNone/>
            </a:pPr>
            <a:r>
              <a:rPr lang="en-US"/>
              <a:t>Based on a diagnostic hypothesis test of normality, total hours spent on the Internet is normally distributed.</a:t>
            </a:r>
          </a:p>
          <a:p>
            <a:pPr marL="4763" indent="6350">
              <a:buFont typeface="Wingdings" pitchFamily="2" charset="2"/>
              <a:buNone/>
            </a:pPr>
            <a:endParaRPr lang="en-US"/>
          </a:p>
          <a:p>
            <a:pPr marL="4763" indent="6350">
              <a:buFont typeface="Wingdings" pitchFamily="2" charset="2"/>
              <a:buNone/>
            </a:pPr>
            <a:r>
              <a:rPr lang="en-US"/>
              <a:t>1.   True</a:t>
            </a:r>
          </a:p>
          <a:p>
            <a:pPr marL="4763" indent="6350">
              <a:buFont typeface="Wingdings" pitchFamily="2" charset="2"/>
              <a:buNone/>
            </a:pPr>
            <a:r>
              <a:rPr lang="en-US"/>
              <a:t>2.   True with caution</a:t>
            </a:r>
          </a:p>
          <a:p>
            <a:pPr marL="4763" indent="6350">
              <a:buFont typeface="Wingdings" pitchFamily="2" charset="2"/>
              <a:buNone/>
            </a:pPr>
            <a:r>
              <a:rPr lang="en-US"/>
              <a:t>3.   False</a:t>
            </a:r>
          </a:p>
          <a:p>
            <a:pPr marL="4763" indent="6350">
              <a:buFont typeface="Wingdings" pitchFamily="2" charset="2"/>
              <a:buNone/>
            </a:pPr>
            <a:r>
              <a:rPr lang="en-US"/>
              <a:t>4.   Incorrect application of a statistic</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56CE101-D8EE-48E5-9FFA-CF2515C62115}" type="slidenum">
              <a:rPr lang="en-US"/>
              <a:pPr/>
              <a:t>7</a:t>
            </a:fld>
            <a:endParaRPr lang="en-US"/>
          </a:p>
        </p:txBody>
      </p:sp>
      <p:pic>
        <p:nvPicPr>
          <p:cNvPr id="106510"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6498" name="Rectangle 2"/>
          <p:cNvSpPr>
            <a:spLocks noGrp="1" noChangeArrowheads="1"/>
          </p:cNvSpPr>
          <p:nvPr>
            <p:ph type="title"/>
          </p:nvPr>
        </p:nvSpPr>
        <p:spPr/>
        <p:txBody>
          <a:bodyPr/>
          <a:lstStyle/>
          <a:p>
            <a:r>
              <a:rPr lang="en-US"/>
              <a:t>Computing “Explore” descriptive statistics</a:t>
            </a:r>
          </a:p>
        </p:txBody>
      </p:sp>
      <p:sp>
        <p:nvSpPr>
          <p:cNvPr id="106508" name="AutoShape 12"/>
          <p:cNvSpPr>
            <a:spLocks noChangeArrowheads="1"/>
          </p:cNvSpPr>
          <p:nvPr/>
        </p:nvSpPr>
        <p:spPr bwMode="auto">
          <a:xfrm>
            <a:off x="5334000" y="3505200"/>
            <a:ext cx="3505200" cy="1981200"/>
          </a:xfrm>
          <a:prstGeom prst="wedgeEllipseCallout">
            <a:avLst>
              <a:gd name="adj1" fmla="val -26222"/>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the statistics needed for evaluating the normality of a variable, select the Explore… command from the Descriptive Statistics menu.</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837B294-1483-4343-BA82-FD796DC96489}" type="slidenum">
              <a:rPr lang="en-US"/>
              <a:pPr/>
              <a:t>8</a:t>
            </a:fld>
            <a:endParaRPr lang="en-US"/>
          </a:p>
        </p:txBody>
      </p:sp>
      <p:pic>
        <p:nvPicPr>
          <p:cNvPr id="1546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4300" y="1733550"/>
            <a:ext cx="5727700" cy="3295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4626" name="Rectangle 2"/>
          <p:cNvSpPr>
            <a:spLocks noGrp="1" noChangeArrowheads="1"/>
          </p:cNvSpPr>
          <p:nvPr>
            <p:ph type="title"/>
          </p:nvPr>
        </p:nvSpPr>
        <p:spPr/>
        <p:txBody>
          <a:bodyPr/>
          <a:lstStyle/>
          <a:p>
            <a:r>
              <a:rPr lang="en-US"/>
              <a:t>Adding the variable to be evaluated</a:t>
            </a:r>
          </a:p>
        </p:txBody>
      </p:sp>
      <p:sp>
        <p:nvSpPr>
          <p:cNvPr id="154629" name="AutoShape 5"/>
          <p:cNvSpPr>
            <a:spLocks noChangeArrowheads="1"/>
          </p:cNvSpPr>
          <p:nvPr/>
        </p:nvSpPr>
        <p:spPr bwMode="auto">
          <a:xfrm>
            <a:off x="1447800" y="4572000"/>
            <a:ext cx="2819400" cy="1447800"/>
          </a:xfrm>
          <a:prstGeom prst="wedgeEllipseCallout">
            <a:avLst>
              <a:gd name="adj1" fmla="val 11995"/>
              <a:gd name="adj2" fmla="val -764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variable to be included in the analysis to highlight it.</a:t>
            </a:r>
          </a:p>
        </p:txBody>
      </p:sp>
      <p:sp>
        <p:nvSpPr>
          <p:cNvPr id="154630" name="AutoShape 6"/>
          <p:cNvSpPr>
            <a:spLocks noChangeArrowheads="1"/>
          </p:cNvSpPr>
          <p:nvPr/>
        </p:nvSpPr>
        <p:spPr bwMode="auto">
          <a:xfrm>
            <a:off x="4724400" y="3505200"/>
            <a:ext cx="3048000" cy="1447800"/>
          </a:xfrm>
          <a:prstGeom prst="wedgeEllipseCallout">
            <a:avLst>
              <a:gd name="adj1" fmla="val -43644"/>
              <a:gd name="adj2" fmla="val -998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right arrow button to move the highlighted variable to the </a:t>
            </a:r>
            <a:r>
              <a:rPr lang="en-US" sz="1200" i="1">
                <a:latin typeface="Verdana" pitchFamily="34" charset="0"/>
              </a:rPr>
              <a:t>Dependent List</a:t>
            </a:r>
            <a:r>
              <a:rPr lang="en-US" sz="1200">
                <a:latin typeface="Verdana" pitchFamily="34" charset="0"/>
              </a:rPr>
              <a:t>.</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9FF7BEF-E851-470B-A8DC-B268A3F4F387}" type="slidenum">
              <a:rPr lang="en-US"/>
              <a:pPr/>
              <a:t>9</a:t>
            </a:fld>
            <a:endParaRPr lang="en-US"/>
          </a:p>
        </p:txBody>
      </p:sp>
      <p:pic>
        <p:nvPicPr>
          <p:cNvPr id="1556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4700" y="1809750"/>
            <a:ext cx="5727700" cy="3295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5650" name="Rectangle 2"/>
          <p:cNvSpPr>
            <a:spLocks noGrp="1" noChangeArrowheads="1"/>
          </p:cNvSpPr>
          <p:nvPr>
            <p:ph type="title"/>
          </p:nvPr>
        </p:nvSpPr>
        <p:spPr/>
        <p:txBody>
          <a:bodyPr/>
          <a:lstStyle/>
          <a:p>
            <a:r>
              <a:rPr lang="en-US"/>
              <a:t>Selecting statistics to be computed</a:t>
            </a:r>
          </a:p>
        </p:txBody>
      </p:sp>
      <p:sp>
        <p:nvSpPr>
          <p:cNvPr id="155651" name="AutoShape 3"/>
          <p:cNvSpPr>
            <a:spLocks noChangeArrowheads="1"/>
          </p:cNvSpPr>
          <p:nvPr/>
        </p:nvSpPr>
        <p:spPr bwMode="auto">
          <a:xfrm>
            <a:off x="5029200" y="4953000"/>
            <a:ext cx="3581400" cy="1219200"/>
          </a:xfrm>
          <a:prstGeom prst="wedgeEllipseCallout">
            <a:avLst>
              <a:gd name="adj1" fmla="val -39185"/>
              <a:gd name="adj2" fmla="val -641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select the statistics for the output, click on the </a:t>
            </a:r>
            <a:r>
              <a:rPr lang="en-US" sz="1200" i="1">
                <a:latin typeface="Verdana" pitchFamily="34" charset="0"/>
              </a:rPr>
              <a:t>Statistics…</a:t>
            </a:r>
            <a:r>
              <a:rPr lang="en-US" sz="1200">
                <a:latin typeface="Verdana" pitchFamily="34" charset="0"/>
              </a:rPr>
              <a:t> command button.</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4709</TotalTime>
  <Words>1888</Words>
  <Application>Microsoft Office PowerPoint</Application>
  <PresentationFormat>On-screen Show (4:3)</PresentationFormat>
  <Paragraphs>268</Paragraphs>
  <Slides>27</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Times New Roman</vt:lpstr>
      <vt:lpstr>Trebuchet MS</vt:lpstr>
      <vt:lpstr>Wingdings</vt:lpstr>
      <vt:lpstr>Verdana</vt:lpstr>
      <vt:lpstr>_statTemplate</vt:lpstr>
      <vt:lpstr>Picture (Enhanced Metafile)</vt:lpstr>
      <vt:lpstr>Assumption of normality</vt:lpstr>
      <vt:lpstr>Assumption of Normality</vt:lpstr>
      <vt:lpstr>Evaluating normality</vt:lpstr>
      <vt:lpstr>Transformations</vt:lpstr>
      <vt:lpstr>When transformations do not work</vt:lpstr>
      <vt:lpstr>Problem 1</vt:lpstr>
      <vt:lpstr>Computing “Explore” descriptive statistics</vt:lpstr>
      <vt:lpstr>Adding the variable to be evaluated</vt:lpstr>
      <vt:lpstr>Selecting statistics to be computed</vt:lpstr>
      <vt:lpstr>Including descriptive statistics</vt:lpstr>
      <vt:lpstr>Selecting charts for the output</vt:lpstr>
      <vt:lpstr>Including diagnostic plots and statistics</vt:lpstr>
      <vt:lpstr>Completing the specifications for the analysis</vt:lpstr>
      <vt:lpstr>The histogram</vt:lpstr>
      <vt:lpstr>The normality plot</vt:lpstr>
      <vt:lpstr>The test of normality</vt:lpstr>
      <vt:lpstr>The assumption of normality script</vt:lpstr>
      <vt:lpstr>Selecting the assumption of normality script</vt:lpstr>
      <vt:lpstr>Specifications for normality script</vt:lpstr>
      <vt:lpstr>The test of normality</vt:lpstr>
      <vt:lpstr>Problem 2</vt:lpstr>
      <vt:lpstr>Table of descriptive statistics</vt:lpstr>
      <vt:lpstr>Problem 3</vt:lpstr>
      <vt:lpstr>The test of normality</vt:lpstr>
      <vt:lpstr>Other problems on assumption of normality</vt:lpstr>
      <vt:lpstr>Steps in answering questions about the assumption of normality – question 1</vt:lpstr>
      <vt:lpstr>Steps in answering questions about the assumption of normality – question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191</cp:revision>
  <cp:lastPrinted>2000-09-01T15:46:21Z</cp:lastPrinted>
  <dcterms:created xsi:type="dcterms:W3CDTF">2000-09-01T15:46:21Z</dcterms:created>
  <dcterms:modified xsi:type="dcterms:W3CDTF">2012-04-15T14:20:55Z</dcterms:modified>
</cp:coreProperties>
</file>