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46"/>
  </p:notesMasterIdLst>
  <p:handoutMasterIdLst>
    <p:handoutMasterId r:id="rId47"/>
  </p:handoutMasterIdLst>
  <p:sldIdLst>
    <p:sldId id="256" r:id="rId2"/>
    <p:sldId id="326" r:id="rId3"/>
    <p:sldId id="327" r:id="rId4"/>
    <p:sldId id="328" r:id="rId5"/>
    <p:sldId id="329" r:id="rId6"/>
    <p:sldId id="325" r:id="rId7"/>
    <p:sldId id="323" r:id="rId8"/>
    <p:sldId id="330" r:id="rId9"/>
    <p:sldId id="331" r:id="rId10"/>
    <p:sldId id="332" r:id="rId11"/>
    <p:sldId id="333" r:id="rId12"/>
    <p:sldId id="334" r:id="rId13"/>
    <p:sldId id="338" r:id="rId14"/>
    <p:sldId id="339" r:id="rId15"/>
    <p:sldId id="335" r:id="rId16"/>
    <p:sldId id="336" r:id="rId17"/>
    <p:sldId id="356" r:id="rId18"/>
    <p:sldId id="340" r:id="rId19"/>
    <p:sldId id="341" r:id="rId20"/>
    <p:sldId id="342" r:id="rId21"/>
    <p:sldId id="364" r:id="rId22"/>
    <p:sldId id="344" r:id="rId23"/>
    <p:sldId id="346" r:id="rId24"/>
    <p:sldId id="347" r:id="rId25"/>
    <p:sldId id="348" r:id="rId26"/>
    <p:sldId id="349" r:id="rId27"/>
    <p:sldId id="350" r:id="rId28"/>
    <p:sldId id="351" r:id="rId29"/>
    <p:sldId id="352" r:id="rId30"/>
    <p:sldId id="365" r:id="rId31"/>
    <p:sldId id="343" r:id="rId32"/>
    <p:sldId id="354" r:id="rId33"/>
    <p:sldId id="355" r:id="rId34"/>
    <p:sldId id="366" r:id="rId35"/>
    <p:sldId id="368" r:id="rId36"/>
    <p:sldId id="357" r:id="rId37"/>
    <p:sldId id="369" r:id="rId38"/>
    <p:sldId id="370" r:id="rId39"/>
    <p:sldId id="371" r:id="rId40"/>
    <p:sldId id="363" r:id="rId41"/>
    <p:sldId id="360" r:id="rId42"/>
    <p:sldId id="358" r:id="rId43"/>
    <p:sldId id="372" r:id="rId44"/>
    <p:sldId id="373" r:id="rId45"/>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4482B307-700B-4F81-9F9F-6F05F3D49EE0}" type="slidenum">
              <a:rPr lang="en-US"/>
              <a:pPr/>
              <a:t>‹#›</a:t>
            </a:fld>
            <a:endParaRPr lang="en-US"/>
          </a:p>
        </p:txBody>
      </p:sp>
    </p:spTree>
    <p:extLst>
      <p:ext uri="{BB962C8B-B14F-4D97-AF65-F5344CB8AC3E}">
        <p14:creationId xmlns:p14="http://schemas.microsoft.com/office/powerpoint/2010/main" val="293813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CB02509C-0742-4B1A-A7B0-7C1D916E07E3}" type="slidenum">
              <a:rPr lang="en-US"/>
              <a:pPr/>
              <a:t>‹#›</a:t>
            </a:fld>
            <a:endParaRPr lang="en-US"/>
          </a:p>
        </p:txBody>
      </p:sp>
    </p:spTree>
    <p:extLst>
      <p:ext uri="{BB962C8B-B14F-4D97-AF65-F5344CB8AC3E}">
        <p14:creationId xmlns:p14="http://schemas.microsoft.com/office/powerpoint/2010/main" val="10768247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6441C5-1FA6-4882-951A-13E03B8B0213}"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D982F4B1-A199-4E9B-A841-9D00AE26A93C}"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F7BEA510-E278-4F38-A8AA-6ECFECEDC635}" type="slidenum">
              <a:rPr lang="en-US"/>
              <a:pPr/>
              <a:t>‹#›</a:t>
            </a:fld>
            <a:endParaRPr lang="en-US"/>
          </a:p>
        </p:txBody>
      </p:sp>
    </p:spTree>
    <p:extLst>
      <p:ext uri="{BB962C8B-B14F-4D97-AF65-F5344CB8AC3E}">
        <p14:creationId xmlns:p14="http://schemas.microsoft.com/office/powerpoint/2010/main" val="354381310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30BA0365-BED7-4E7C-A7DA-03A40B74BA29}" type="slidenum">
              <a:rPr lang="en-US"/>
              <a:pPr/>
              <a:t>‹#›</a:t>
            </a:fld>
            <a:endParaRPr lang="en-US"/>
          </a:p>
        </p:txBody>
      </p:sp>
    </p:spTree>
    <p:extLst>
      <p:ext uri="{BB962C8B-B14F-4D97-AF65-F5344CB8AC3E}">
        <p14:creationId xmlns:p14="http://schemas.microsoft.com/office/powerpoint/2010/main" val="350440512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4D9C2E63-688D-4AE9-9C26-B55C4F8D6B02}" type="slidenum">
              <a:rPr lang="en-US"/>
              <a:pPr/>
              <a:t>‹#›</a:t>
            </a:fld>
            <a:endParaRPr lang="en-US"/>
          </a:p>
        </p:txBody>
      </p:sp>
    </p:spTree>
    <p:extLst>
      <p:ext uri="{BB962C8B-B14F-4D97-AF65-F5344CB8AC3E}">
        <p14:creationId xmlns:p14="http://schemas.microsoft.com/office/powerpoint/2010/main" val="20877675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A723C7FC-9B98-47E1-864F-D7959788C439}" type="slidenum">
              <a:rPr lang="en-US"/>
              <a:pPr/>
              <a:t>‹#›</a:t>
            </a:fld>
            <a:endParaRPr lang="en-US"/>
          </a:p>
        </p:txBody>
      </p:sp>
    </p:spTree>
    <p:extLst>
      <p:ext uri="{BB962C8B-B14F-4D97-AF65-F5344CB8AC3E}">
        <p14:creationId xmlns:p14="http://schemas.microsoft.com/office/powerpoint/2010/main" val="36627131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261CDB82-7841-407D-84FB-341A91EDF4A1}" type="slidenum">
              <a:rPr lang="en-US"/>
              <a:pPr/>
              <a:t>‹#›</a:t>
            </a:fld>
            <a:endParaRPr lang="en-US"/>
          </a:p>
        </p:txBody>
      </p:sp>
    </p:spTree>
    <p:extLst>
      <p:ext uri="{BB962C8B-B14F-4D97-AF65-F5344CB8AC3E}">
        <p14:creationId xmlns:p14="http://schemas.microsoft.com/office/powerpoint/2010/main" val="5167848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2DAC8C3F-B966-4706-8AFE-F7D4647180B4}" type="slidenum">
              <a:rPr lang="en-US"/>
              <a:pPr/>
              <a:t>‹#›</a:t>
            </a:fld>
            <a:endParaRPr lang="en-US"/>
          </a:p>
        </p:txBody>
      </p:sp>
    </p:spTree>
    <p:extLst>
      <p:ext uri="{BB962C8B-B14F-4D97-AF65-F5344CB8AC3E}">
        <p14:creationId xmlns:p14="http://schemas.microsoft.com/office/powerpoint/2010/main" val="6756376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97F00539-C530-4500-8311-A9D96978F692}" type="slidenum">
              <a:rPr lang="en-US"/>
              <a:pPr/>
              <a:t>‹#›</a:t>
            </a:fld>
            <a:endParaRPr lang="en-US"/>
          </a:p>
        </p:txBody>
      </p:sp>
    </p:spTree>
    <p:extLst>
      <p:ext uri="{BB962C8B-B14F-4D97-AF65-F5344CB8AC3E}">
        <p14:creationId xmlns:p14="http://schemas.microsoft.com/office/powerpoint/2010/main" val="291232914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1D17FD5E-494C-44F1-9B68-F5F25A154945}" type="slidenum">
              <a:rPr lang="en-US"/>
              <a:pPr/>
              <a:t>‹#›</a:t>
            </a:fld>
            <a:endParaRPr lang="en-US"/>
          </a:p>
        </p:txBody>
      </p:sp>
    </p:spTree>
    <p:extLst>
      <p:ext uri="{BB962C8B-B14F-4D97-AF65-F5344CB8AC3E}">
        <p14:creationId xmlns:p14="http://schemas.microsoft.com/office/powerpoint/2010/main" val="327632088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4FB7C893-99C9-4A0C-9E66-70D2B1CE1F42}" type="slidenum">
              <a:rPr lang="en-US"/>
              <a:pPr/>
              <a:t>‹#›</a:t>
            </a:fld>
            <a:endParaRPr lang="en-US"/>
          </a:p>
        </p:txBody>
      </p:sp>
    </p:spTree>
    <p:extLst>
      <p:ext uri="{BB962C8B-B14F-4D97-AF65-F5344CB8AC3E}">
        <p14:creationId xmlns:p14="http://schemas.microsoft.com/office/powerpoint/2010/main" val="186750973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538AE27-0279-4A1D-A0D9-81F2379036EA}" type="slidenum">
              <a:rPr lang="en-US"/>
              <a:pPr/>
              <a:t>‹#›</a:t>
            </a:fld>
            <a:endParaRPr lang="en-US"/>
          </a:p>
        </p:txBody>
      </p:sp>
    </p:spTree>
    <p:extLst>
      <p:ext uri="{BB962C8B-B14F-4D97-AF65-F5344CB8AC3E}">
        <p14:creationId xmlns:p14="http://schemas.microsoft.com/office/powerpoint/2010/main" val="5849618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4FEE7226-FDE0-437D-97B6-9C9DEA3A8CD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3574D796-72C4-4AA2-B63F-BED033BACB58}"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a:t>Detecting Outliers</a:t>
            </a:r>
            <a:endParaRPr lang="en-US" sz="3200"/>
          </a:p>
        </p:txBody>
      </p:sp>
      <p:sp>
        <p:nvSpPr>
          <p:cNvPr id="4101" name="Rectangle 5"/>
          <p:cNvSpPr>
            <a:spLocks noGrp="1" noChangeArrowheads="1"/>
          </p:cNvSpPr>
          <p:nvPr>
            <p:ph type="subTitle" idx="1"/>
          </p:nvPr>
        </p:nvSpPr>
        <p:spPr/>
        <p:txBody>
          <a:bodyPr/>
          <a:lstStyle/>
          <a:p>
            <a:endParaRPr lang="en-US" sz="2400"/>
          </a:p>
          <a:p>
            <a:r>
              <a:rPr lang="en-US" sz="2400"/>
              <a:t>Detecting univariate outliers</a:t>
            </a:r>
          </a:p>
          <a:p>
            <a:endParaRPr lang="en-US" sz="2400"/>
          </a:p>
          <a:p>
            <a:r>
              <a:rPr lang="en-US" sz="2400"/>
              <a:t>Detecting multivariate outliers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C357C09-7DBB-4513-BA5D-DF0F13A9BBCA}" type="slidenum">
              <a:rPr lang="en-US"/>
              <a:pPr/>
              <a:t>10</a:t>
            </a:fld>
            <a:endParaRPr lang="en-US"/>
          </a:p>
        </p:txBody>
      </p:sp>
      <p:pic>
        <p:nvPicPr>
          <p:cNvPr id="1638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3716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42" name="Rectangle 2"/>
          <p:cNvSpPr>
            <a:spLocks noGrp="1" noChangeArrowheads="1"/>
          </p:cNvSpPr>
          <p:nvPr>
            <p:ph type="title"/>
          </p:nvPr>
        </p:nvSpPr>
        <p:spPr>
          <a:xfrm>
            <a:off x="1143000" y="304800"/>
            <a:ext cx="7848600" cy="914400"/>
          </a:xfrm>
        </p:spPr>
        <p:txBody>
          <a:bodyPr/>
          <a:lstStyle/>
          <a:p>
            <a:r>
              <a:rPr lang="en-US"/>
              <a:t>The z-score variable in the data editor</a:t>
            </a:r>
          </a:p>
        </p:txBody>
      </p:sp>
      <p:sp>
        <p:nvSpPr>
          <p:cNvPr id="163843" name="AutoShape 3"/>
          <p:cNvSpPr>
            <a:spLocks noChangeArrowheads="1"/>
          </p:cNvSpPr>
          <p:nvPr/>
        </p:nvSpPr>
        <p:spPr bwMode="auto">
          <a:xfrm>
            <a:off x="685800" y="3429000"/>
            <a:ext cx="2895600" cy="1676400"/>
          </a:xfrm>
          <a:prstGeom prst="wedgeEllipseCallout">
            <a:avLst>
              <a:gd name="adj1" fmla="val 47644"/>
              <a:gd name="adj2" fmla="val -88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variable containing the standard scores will be added to the list of variables in the data editor.</a:t>
            </a:r>
          </a:p>
        </p:txBody>
      </p:sp>
      <p:sp>
        <p:nvSpPr>
          <p:cNvPr id="163845" name="AutoShape 5"/>
          <p:cNvSpPr>
            <a:spLocks noChangeArrowheads="1"/>
          </p:cNvSpPr>
          <p:nvPr/>
        </p:nvSpPr>
        <p:spPr bwMode="auto">
          <a:xfrm>
            <a:off x="6477000" y="3581400"/>
            <a:ext cx="2362200" cy="3124200"/>
          </a:xfrm>
          <a:prstGeom prst="wedgeEllipseCallout">
            <a:avLst>
              <a:gd name="adj1" fmla="val -70162"/>
              <a:gd name="adj2" fmla="val -1849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identify outliers below –3.0, we sort the database in ascending order.</a:t>
            </a:r>
          </a:p>
          <a:p>
            <a:pPr algn="l">
              <a:lnSpc>
                <a:spcPct val="100000"/>
              </a:lnSpc>
            </a:pPr>
            <a:endParaRPr lang="en-US" sz="1200">
              <a:latin typeface="Verdana" pitchFamily="34" charset="0"/>
            </a:endParaRPr>
          </a:p>
          <a:p>
            <a:pPr algn="l">
              <a:lnSpc>
                <a:spcPct val="100000"/>
              </a:lnSpc>
            </a:pPr>
            <a:r>
              <a:rPr lang="en-US" sz="1200" b="1">
                <a:latin typeface="Verdana" pitchFamily="34" charset="0"/>
              </a:rPr>
              <a:t>Right</a:t>
            </a:r>
            <a:r>
              <a:rPr lang="en-US" sz="1200">
                <a:latin typeface="Verdana" pitchFamily="34" charset="0"/>
              </a:rPr>
              <a:t> click on the variable header </a:t>
            </a:r>
            <a:r>
              <a:rPr lang="en-US" sz="1200" i="1">
                <a:latin typeface="Verdana" pitchFamily="34" charset="0"/>
              </a:rPr>
              <a:t>zeduc</a:t>
            </a:r>
            <a:r>
              <a:rPr lang="en-US" sz="1200">
                <a:latin typeface="Verdana" pitchFamily="34" charset="0"/>
              </a:rPr>
              <a:t> and select the Sort Ascending command from the popup menu.</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9A30E4B-9DD7-48C5-AF9D-1237E75FE86F}" type="slidenum">
              <a:rPr lang="en-US"/>
              <a:pPr/>
              <a:t>11</a:t>
            </a:fld>
            <a:endParaRPr lang="en-US"/>
          </a:p>
        </p:txBody>
      </p:sp>
      <p:pic>
        <p:nvPicPr>
          <p:cNvPr id="164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866" name="Rectangle 2"/>
          <p:cNvSpPr>
            <a:spLocks noGrp="1" noChangeArrowheads="1"/>
          </p:cNvSpPr>
          <p:nvPr>
            <p:ph type="title"/>
          </p:nvPr>
        </p:nvSpPr>
        <p:spPr>
          <a:xfrm>
            <a:off x="1143000" y="304800"/>
            <a:ext cx="7848600" cy="914400"/>
          </a:xfrm>
        </p:spPr>
        <p:txBody>
          <a:bodyPr/>
          <a:lstStyle/>
          <a:p>
            <a:r>
              <a:rPr lang="en-US"/>
              <a:t>Outliers with unusually low scores</a:t>
            </a:r>
          </a:p>
        </p:txBody>
      </p:sp>
      <p:sp>
        <p:nvSpPr>
          <p:cNvPr id="164867" name="AutoShape 3"/>
          <p:cNvSpPr>
            <a:spLocks noChangeArrowheads="1"/>
          </p:cNvSpPr>
          <p:nvPr/>
        </p:nvSpPr>
        <p:spPr bwMode="auto">
          <a:xfrm>
            <a:off x="5486400" y="2438400"/>
            <a:ext cx="3352800" cy="4114800"/>
          </a:xfrm>
          <a:prstGeom prst="wedgeEllipseCallout">
            <a:avLst>
              <a:gd name="adj1" fmla="val -61792"/>
              <a:gd name="adj2" fmla="val -26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Cases that are outliers because they have unusually low scores for the variable will appear at the top of the sorted list.  </a:t>
            </a:r>
          </a:p>
          <a:p>
            <a:pPr algn="l">
              <a:lnSpc>
                <a:spcPct val="100000"/>
              </a:lnSpc>
            </a:pPr>
            <a:endParaRPr lang="en-US" sz="1200">
              <a:latin typeface="Verdana" pitchFamily="34" charset="0"/>
            </a:endParaRPr>
          </a:p>
          <a:p>
            <a:pPr algn="l">
              <a:lnSpc>
                <a:spcPct val="100000"/>
              </a:lnSpc>
            </a:pPr>
            <a:r>
              <a:rPr lang="en-US" sz="1200">
                <a:latin typeface="Verdana" pitchFamily="34" charset="0"/>
              </a:rPr>
              <a:t>Since there are 269 cases with valid data for the variable, the criterion for identifying an outlier is ±3.0.</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example, we have two outliers with z-scores less than –3.0.</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9F0B23B-01DA-4629-AF69-60BF6FF9F182}" type="slidenum">
              <a:rPr lang="en-US"/>
              <a:pPr/>
              <a:t>12</a:t>
            </a:fld>
            <a:endParaRPr lang="en-US"/>
          </a:p>
        </p:txBody>
      </p:sp>
      <p:pic>
        <p:nvPicPr>
          <p:cNvPr id="1658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5890" name="Rectangle 2"/>
          <p:cNvSpPr>
            <a:spLocks noGrp="1" noChangeArrowheads="1"/>
          </p:cNvSpPr>
          <p:nvPr>
            <p:ph type="title"/>
          </p:nvPr>
        </p:nvSpPr>
        <p:spPr>
          <a:xfrm>
            <a:off x="1143000" y="304800"/>
            <a:ext cx="7848600" cy="914400"/>
          </a:xfrm>
        </p:spPr>
        <p:txBody>
          <a:bodyPr/>
          <a:lstStyle/>
          <a:p>
            <a:r>
              <a:rPr lang="en-US"/>
              <a:t>Additional information about the outliers</a:t>
            </a:r>
          </a:p>
        </p:txBody>
      </p:sp>
      <p:sp>
        <p:nvSpPr>
          <p:cNvPr id="165891" name="AutoShape 3"/>
          <p:cNvSpPr>
            <a:spLocks noChangeArrowheads="1"/>
          </p:cNvSpPr>
          <p:nvPr/>
        </p:nvSpPr>
        <p:spPr bwMode="auto">
          <a:xfrm>
            <a:off x="2667000" y="4038600"/>
            <a:ext cx="4648200" cy="2057400"/>
          </a:xfrm>
          <a:prstGeom prst="wedgeEllipseCallout">
            <a:avLst>
              <a:gd name="adj1" fmla="val -40847"/>
              <a:gd name="adj2" fmla="val -769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see additional information about the outliers, we highlight the rows containing the outliers and scroll horizontally to other variables in which we are interested, for example, the id numbers for the cases.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8BFCA32-B68A-478C-A28E-100E5F131B46}" type="slidenum">
              <a:rPr lang="en-US"/>
              <a:pPr/>
              <a:t>13</a:t>
            </a:fld>
            <a:endParaRPr lang="en-US"/>
          </a:p>
        </p:txBody>
      </p:sp>
      <p:pic>
        <p:nvPicPr>
          <p:cNvPr id="17101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011" name="Rectangle 3"/>
          <p:cNvSpPr>
            <a:spLocks noGrp="1" noChangeArrowheads="1"/>
          </p:cNvSpPr>
          <p:nvPr>
            <p:ph type="title"/>
          </p:nvPr>
        </p:nvSpPr>
        <p:spPr>
          <a:xfrm>
            <a:off x="1143000" y="304800"/>
            <a:ext cx="7848600" cy="914400"/>
          </a:xfrm>
        </p:spPr>
        <p:txBody>
          <a:bodyPr/>
          <a:lstStyle/>
          <a:p>
            <a:r>
              <a:rPr lang="en-US"/>
              <a:t>The raw data scores for the outliers </a:t>
            </a:r>
          </a:p>
        </p:txBody>
      </p:sp>
      <p:sp>
        <p:nvSpPr>
          <p:cNvPr id="171012" name="AutoShape 4"/>
          <p:cNvSpPr>
            <a:spLocks noChangeArrowheads="1"/>
          </p:cNvSpPr>
          <p:nvPr/>
        </p:nvSpPr>
        <p:spPr bwMode="auto">
          <a:xfrm>
            <a:off x="2819400" y="3886200"/>
            <a:ext cx="4648200" cy="2209800"/>
          </a:xfrm>
          <a:prstGeom prst="wedgeEllipseCallout">
            <a:avLst>
              <a:gd name="adj1" fmla="val -43579"/>
              <a:gd name="adj2" fmla="val -6709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Before deciding whether we retain or omit outliers from the analysis, we should examine the raw scores that made these cases outliers.</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example, one of our subjects had completed only 2 years of school and another had completed only 3 years.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4FD6B21-756F-4CC5-974E-BC68751E3160}" type="slidenum">
              <a:rPr lang="en-US"/>
              <a:pPr/>
              <a:t>14</a:t>
            </a:fld>
            <a:endParaRPr lang="en-US"/>
          </a:p>
        </p:txBody>
      </p:sp>
      <p:pic>
        <p:nvPicPr>
          <p:cNvPr id="17203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295400"/>
            <a:ext cx="6986588" cy="49799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2035" name="Rectangle 3"/>
          <p:cNvSpPr>
            <a:spLocks noGrp="1" noChangeArrowheads="1"/>
          </p:cNvSpPr>
          <p:nvPr>
            <p:ph type="title"/>
          </p:nvPr>
        </p:nvSpPr>
        <p:spPr>
          <a:xfrm>
            <a:off x="1143000" y="304800"/>
            <a:ext cx="7848600" cy="914400"/>
          </a:xfrm>
        </p:spPr>
        <p:txBody>
          <a:bodyPr/>
          <a:lstStyle/>
          <a:p>
            <a:r>
              <a:rPr lang="en-US"/>
              <a:t>Comparing the raw scores to the mean </a:t>
            </a:r>
          </a:p>
        </p:txBody>
      </p:sp>
      <p:sp>
        <p:nvSpPr>
          <p:cNvPr id="172036" name="AutoShape 4"/>
          <p:cNvSpPr>
            <a:spLocks noChangeArrowheads="1"/>
          </p:cNvSpPr>
          <p:nvPr/>
        </p:nvSpPr>
        <p:spPr bwMode="auto">
          <a:xfrm>
            <a:off x="1981200" y="4648200"/>
            <a:ext cx="5715000" cy="2057400"/>
          </a:xfrm>
          <a:prstGeom prst="wedgeEllipseCallout">
            <a:avLst>
              <a:gd name="adj1" fmla="val 20222"/>
              <a:gd name="adj2" fmla="val -723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When we compare the raw data values of 2 and 3 to the mean (13.12) and standard deviation (2.930) of the distribution for the variable, we see why these cases are outliers for this distribution.  Completing 2 and 3 years of school is unusual in a distribution that had a mean of 13 years.</a:t>
            </a:r>
          </a:p>
        </p:txBody>
      </p:sp>
      <p:sp>
        <p:nvSpPr>
          <p:cNvPr id="172039" name="AutoShape 7"/>
          <p:cNvSpPr>
            <a:spLocks noChangeArrowheads="1"/>
          </p:cNvSpPr>
          <p:nvPr/>
        </p:nvSpPr>
        <p:spPr bwMode="auto">
          <a:xfrm>
            <a:off x="4724400" y="1447800"/>
            <a:ext cx="3276600" cy="1524000"/>
          </a:xfrm>
          <a:prstGeom prst="wedgeEllipseCallout">
            <a:avLst>
              <a:gd name="adj1" fmla="val -4361"/>
              <a:gd name="adj2" fmla="val -369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Descriptives output helps us in evaluating the raw data scores for the outliers.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AD65198-3927-40D1-9CFD-C6DFA25AFF7B}" type="slidenum">
              <a:rPr lang="en-US"/>
              <a:pPr/>
              <a:t>15</a:t>
            </a:fld>
            <a:endParaRPr lang="en-US"/>
          </a:p>
        </p:txBody>
      </p:sp>
      <p:pic>
        <p:nvPicPr>
          <p:cNvPr id="1669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6914" name="Rectangle 2"/>
          <p:cNvSpPr>
            <a:spLocks noGrp="1" noChangeArrowheads="1"/>
          </p:cNvSpPr>
          <p:nvPr>
            <p:ph type="title"/>
          </p:nvPr>
        </p:nvSpPr>
        <p:spPr>
          <a:xfrm>
            <a:off x="1143000" y="304800"/>
            <a:ext cx="7848600" cy="914400"/>
          </a:xfrm>
        </p:spPr>
        <p:txBody>
          <a:bodyPr/>
          <a:lstStyle/>
          <a:p>
            <a:r>
              <a:rPr lang="en-US"/>
              <a:t>Outliers with unusually high scores</a:t>
            </a:r>
          </a:p>
        </p:txBody>
      </p:sp>
      <p:sp>
        <p:nvSpPr>
          <p:cNvPr id="166917" name="AutoShape 5"/>
          <p:cNvSpPr>
            <a:spLocks noChangeArrowheads="1"/>
          </p:cNvSpPr>
          <p:nvPr/>
        </p:nvSpPr>
        <p:spPr bwMode="auto">
          <a:xfrm>
            <a:off x="6400800" y="3352800"/>
            <a:ext cx="2514600" cy="3124200"/>
          </a:xfrm>
          <a:prstGeom prst="wedgeEllipseCallout">
            <a:avLst>
              <a:gd name="adj1" fmla="val -67106"/>
              <a:gd name="adj2" fmla="val -111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identify outliers above +3.0, we sort the database in descending order.</a:t>
            </a:r>
          </a:p>
          <a:p>
            <a:pPr algn="l">
              <a:lnSpc>
                <a:spcPct val="100000"/>
              </a:lnSpc>
            </a:pPr>
            <a:endParaRPr lang="en-US" sz="1200">
              <a:latin typeface="Verdana" pitchFamily="34" charset="0"/>
            </a:endParaRPr>
          </a:p>
          <a:p>
            <a:pPr algn="l">
              <a:lnSpc>
                <a:spcPct val="100000"/>
              </a:lnSpc>
            </a:pPr>
            <a:r>
              <a:rPr lang="en-US" sz="1200" b="1">
                <a:latin typeface="Verdana" pitchFamily="34" charset="0"/>
              </a:rPr>
              <a:t>Right</a:t>
            </a:r>
            <a:r>
              <a:rPr lang="en-US" sz="1200">
                <a:latin typeface="Verdana" pitchFamily="34" charset="0"/>
              </a:rPr>
              <a:t> click on the variable header </a:t>
            </a:r>
            <a:r>
              <a:rPr lang="en-US" sz="1200" i="1">
                <a:latin typeface="Verdana" pitchFamily="34" charset="0"/>
              </a:rPr>
              <a:t>zeduc</a:t>
            </a:r>
            <a:r>
              <a:rPr lang="en-US" sz="1200">
                <a:latin typeface="Verdana" pitchFamily="34" charset="0"/>
              </a:rPr>
              <a:t> and select the Sort Descending command from the popup menu.</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A172CE5-4EEC-4C3A-BEF2-53325AE90EAC}" type="slidenum">
              <a:rPr lang="en-US"/>
              <a:pPr/>
              <a:t>16</a:t>
            </a:fld>
            <a:endParaRPr lang="en-US"/>
          </a:p>
        </p:txBody>
      </p:sp>
      <p:pic>
        <p:nvPicPr>
          <p:cNvPr id="1679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7938" name="Rectangle 2"/>
          <p:cNvSpPr>
            <a:spLocks noGrp="1" noChangeArrowheads="1"/>
          </p:cNvSpPr>
          <p:nvPr>
            <p:ph type="title"/>
          </p:nvPr>
        </p:nvSpPr>
        <p:spPr>
          <a:xfrm>
            <a:off x="1143000" y="304800"/>
            <a:ext cx="7848600" cy="914400"/>
          </a:xfrm>
        </p:spPr>
        <p:txBody>
          <a:bodyPr/>
          <a:lstStyle/>
          <a:p>
            <a:r>
              <a:rPr lang="en-US"/>
              <a:t>Descriptive statistics compute standard scores</a:t>
            </a:r>
          </a:p>
        </p:txBody>
      </p:sp>
      <p:sp>
        <p:nvSpPr>
          <p:cNvPr id="167939" name="AutoShape 3"/>
          <p:cNvSpPr>
            <a:spLocks noChangeArrowheads="1"/>
          </p:cNvSpPr>
          <p:nvPr/>
        </p:nvSpPr>
        <p:spPr bwMode="auto">
          <a:xfrm>
            <a:off x="5181600" y="1371600"/>
            <a:ext cx="3352800" cy="2362200"/>
          </a:xfrm>
          <a:prstGeom prst="wedgeEllipseCallout">
            <a:avLst>
              <a:gd name="adj1" fmla="val -51134"/>
              <a:gd name="adj2" fmla="val 273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Cases that are outliers because they have unusually high scores for the variable will now appear at the top of the sorted list.  In this example, there are no outliers with extremely large values.</a:t>
            </a:r>
          </a:p>
        </p:txBody>
      </p:sp>
      <p:sp>
        <p:nvSpPr>
          <p:cNvPr id="167941" name="AutoShape 5"/>
          <p:cNvSpPr>
            <a:spLocks noChangeArrowheads="1"/>
          </p:cNvSpPr>
          <p:nvPr/>
        </p:nvSpPr>
        <p:spPr bwMode="auto">
          <a:xfrm>
            <a:off x="457200" y="3581400"/>
            <a:ext cx="6934200" cy="3124200"/>
          </a:xfrm>
          <a:prstGeom prst="wedgeEllipseCallout">
            <a:avLst>
              <a:gd name="adj1" fmla="val -16481"/>
              <a:gd name="adj2" fmla="val 2556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this problem is </a:t>
            </a:r>
            <a:r>
              <a:rPr lang="en-US" sz="1200" b="1">
                <a:latin typeface="Verdana" pitchFamily="34" charset="0"/>
              </a:rPr>
              <a:t>True</a:t>
            </a:r>
            <a:r>
              <a:rPr lang="en-US" sz="1200">
                <a:latin typeface="Verdana" pitchFamily="34" charset="0"/>
              </a:rPr>
              <a:t>.</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Univariate outliers are detected by computing standard scores for the variable. Computing standardard scores requires that the variable be metric.Highest year of school completed (educ) is an interval level or metric variable, satisfying the requirement for computing standard scores.</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Since there are 269 cases with valid data for the variable, the criterion for identifying an outlier is ±3.0. In this dataset,  2 cases have  a z-score value outside this range (20000391: -3.45;  20001984: -3.80).</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7838369-26C0-4A3E-AA57-F8032A742B76}" type="slidenum">
              <a:rPr lang="en-US"/>
              <a:pPr/>
              <a:t>17</a:t>
            </a:fld>
            <a:endParaRPr lang="en-US"/>
          </a:p>
        </p:txBody>
      </p:sp>
      <p:pic>
        <p:nvPicPr>
          <p:cNvPr id="18944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717675"/>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9442" name="Rectangle 2"/>
          <p:cNvSpPr>
            <a:spLocks noGrp="1" noChangeArrowheads="1"/>
          </p:cNvSpPr>
          <p:nvPr>
            <p:ph type="title"/>
          </p:nvPr>
        </p:nvSpPr>
        <p:spPr>
          <a:xfrm>
            <a:off x="1143000" y="304800"/>
            <a:ext cx="7848600" cy="914400"/>
          </a:xfrm>
        </p:spPr>
        <p:txBody>
          <a:bodyPr/>
          <a:lstStyle/>
          <a:p>
            <a:r>
              <a:rPr lang="en-US"/>
              <a:t>Deleting the z-score variable</a:t>
            </a:r>
          </a:p>
        </p:txBody>
      </p:sp>
      <p:sp>
        <p:nvSpPr>
          <p:cNvPr id="189443" name="AutoShape 3"/>
          <p:cNvSpPr>
            <a:spLocks noChangeArrowheads="1"/>
          </p:cNvSpPr>
          <p:nvPr/>
        </p:nvSpPr>
        <p:spPr bwMode="auto">
          <a:xfrm>
            <a:off x="6096000" y="1371600"/>
            <a:ext cx="2667000" cy="3429000"/>
          </a:xfrm>
          <a:prstGeom prst="wedgeEllipseCallout">
            <a:avLst>
              <a:gd name="adj1" fmla="val -58454"/>
              <a:gd name="adj2" fmla="val -1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Once we are finished with the outlier analysis, we should delete the variables that were added to the data set.</a:t>
            </a:r>
          </a:p>
          <a:p>
            <a:pPr algn="l">
              <a:lnSpc>
                <a:spcPct val="100000"/>
              </a:lnSpc>
            </a:pPr>
            <a:endParaRPr lang="en-US" sz="1200">
              <a:latin typeface="Verdana" pitchFamily="34" charset="0"/>
            </a:endParaRPr>
          </a:p>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zeduc</a:t>
            </a:r>
            <a:r>
              <a:rPr lang="en-US" sz="1200">
                <a:latin typeface="Verdana" pitchFamily="34" charset="0"/>
              </a:rPr>
              <a:t> column header to select the entire column.</a:t>
            </a:r>
          </a:p>
        </p:txBody>
      </p:sp>
      <p:sp>
        <p:nvSpPr>
          <p:cNvPr id="189444" name="AutoShape 4"/>
          <p:cNvSpPr>
            <a:spLocks noChangeArrowheads="1"/>
          </p:cNvSpPr>
          <p:nvPr/>
        </p:nvSpPr>
        <p:spPr bwMode="auto">
          <a:xfrm>
            <a:off x="1447800" y="4191000"/>
            <a:ext cx="3200400" cy="1752600"/>
          </a:xfrm>
          <a:prstGeom prst="wedgeEllipseCallout">
            <a:avLst>
              <a:gd name="adj1" fmla="val -14681"/>
              <a:gd name="adj2" fmla="val -94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select the Clear command from the Edit menu to delete the column from the dataset.</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08F65F1-40F5-4AFD-A49E-55E4EC09553A}" type="slidenum">
              <a:rPr lang="en-US"/>
              <a:pPr/>
              <a:t>18</a:t>
            </a:fld>
            <a:endParaRPr lang="en-US"/>
          </a:p>
        </p:txBody>
      </p:sp>
      <p:sp>
        <p:nvSpPr>
          <p:cNvPr id="173058" name="Rectangle 2"/>
          <p:cNvSpPr>
            <a:spLocks noGrp="1" noChangeArrowheads="1"/>
          </p:cNvSpPr>
          <p:nvPr>
            <p:ph type="title"/>
          </p:nvPr>
        </p:nvSpPr>
        <p:spPr/>
        <p:txBody>
          <a:bodyPr/>
          <a:lstStyle/>
          <a:p>
            <a:r>
              <a:rPr lang="en-US"/>
              <a:t>Other problems on univariate outliers</a:t>
            </a:r>
          </a:p>
        </p:txBody>
      </p:sp>
      <p:sp>
        <p:nvSpPr>
          <p:cNvPr id="173059" name="Rectangle 3"/>
          <p:cNvSpPr>
            <a:spLocks noGrp="1" noChangeArrowheads="1"/>
          </p:cNvSpPr>
          <p:nvPr>
            <p:ph type="body" idx="1"/>
          </p:nvPr>
        </p:nvSpPr>
        <p:spPr>
          <a:xfrm>
            <a:off x="838200" y="1600200"/>
            <a:ext cx="8110538" cy="5105400"/>
          </a:xfrm>
        </p:spPr>
        <p:txBody>
          <a:bodyPr/>
          <a:lstStyle/>
          <a:p>
            <a:pPr>
              <a:lnSpc>
                <a:spcPct val="90000"/>
              </a:lnSpc>
            </a:pPr>
            <a:r>
              <a:rPr lang="en-US"/>
              <a:t>A problem may ask about outliers for a nominal level variable.  The answer will be “An inappropriate application of a statistic” since z-scores cannot be computed for nominal level variables.</a:t>
            </a:r>
          </a:p>
          <a:p>
            <a:pPr>
              <a:lnSpc>
                <a:spcPct val="90000"/>
              </a:lnSpc>
            </a:pPr>
            <a:endParaRPr lang="en-US"/>
          </a:p>
          <a:p>
            <a:pPr>
              <a:lnSpc>
                <a:spcPct val="90000"/>
              </a:lnSpc>
            </a:pPr>
            <a:r>
              <a:rPr lang="en-US"/>
              <a:t>A problem may ask about outliers for an ordinal level variable.  If the number of outliers in the problem statement is accurate, the correct answer to the question is “True with caution” since we may be required to defend treating an ordinal variable as metric.</a:t>
            </a:r>
          </a:p>
          <a:p>
            <a:pPr>
              <a:lnSpc>
                <a:spcPct val="90000"/>
              </a:lnSpc>
            </a:pPr>
            <a:endParaRPr lang="en-US"/>
          </a:p>
          <a:p>
            <a:pPr>
              <a:lnSpc>
                <a:spcPct val="90000"/>
              </a:lnSpc>
            </a:pPr>
            <a:r>
              <a:rPr lang="en-US"/>
              <a:t>A problem may contain an inaccurate number of outliers for the variable.  The answer will be “False.”</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6306AA5-066E-4019-A96A-577F95F2DB47}" type="slidenum">
              <a:rPr lang="en-US"/>
              <a:pPr/>
              <a:t>19</a:t>
            </a:fld>
            <a:endParaRPr lang="en-US"/>
          </a:p>
        </p:txBody>
      </p:sp>
      <p:sp>
        <p:nvSpPr>
          <p:cNvPr id="174082" name="Rectangle 2"/>
          <p:cNvSpPr>
            <a:spLocks noGrp="1" noChangeArrowheads="1"/>
          </p:cNvSpPr>
          <p:nvPr>
            <p:ph type="title"/>
          </p:nvPr>
        </p:nvSpPr>
        <p:spPr/>
        <p:txBody>
          <a:bodyPr/>
          <a:lstStyle/>
          <a:p>
            <a:r>
              <a:rPr lang="en-US"/>
              <a:t>Problem 2</a:t>
            </a:r>
          </a:p>
        </p:txBody>
      </p:sp>
      <p:sp>
        <p:nvSpPr>
          <p:cNvPr id="174083" name="Rectangle 3"/>
          <p:cNvSpPr>
            <a:spLocks noGrp="1" noChangeArrowheads="1"/>
          </p:cNvSpPr>
          <p:nvPr>
            <p:ph type="body" idx="1"/>
          </p:nvPr>
        </p:nvSpPr>
        <p:spPr>
          <a:xfrm>
            <a:off x="1371600" y="1371600"/>
            <a:ext cx="7577138" cy="5334000"/>
          </a:xfrm>
        </p:spPr>
        <p:txBody>
          <a:bodyPr/>
          <a:lstStyle/>
          <a:p>
            <a:pPr marL="4763" indent="6350">
              <a:lnSpc>
                <a:spcPct val="90000"/>
              </a:lnSpc>
              <a:buFont typeface="Wingdings" pitchFamily="2" charset="2"/>
              <a:buNone/>
            </a:pPr>
            <a:r>
              <a:rPr lang="en-US"/>
              <a:t>In the dataset GSS2000.sav, is the following statement true, false, or an incorrect application of a statistic</a:t>
            </a:r>
            <a:r>
              <a:rPr lang="en-US" sz="2800"/>
              <a:t>?  </a:t>
            </a:r>
            <a:r>
              <a:rPr lang="en-US"/>
              <a:t>Use 0.001 as the level of significance. </a:t>
            </a:r>
          </a:p>
          <a:p>
            <a:pPr marL="4763" indent="6350">
              <a:lnSpc>
                <a:spcPct val="90000"/>
              </a:lnSpc>
              <a:buFont typeface="Wingdings" pitchFamily="2" charset="2"/>
              <a:buNone/>
            </a:pPr>
            <a:endParaRPr lang="en-US"/>
          </a:p>
          <a:p>
            <a:pPr marL="4763" indent="6350">
              <a:lnSpc>
                <a:spcPct val="90000"/>
              </a:lnSpc>
              <a:buFont typeface="Wingdings" pitchFamily="2" charset="2"/>
              <a:buNone/>
            </a:pPr>
            <a:r>
              <a:rPr lang="en-US"/>
              <a:t>In the dataset, there is 1 case that should be evaluated as a multivariate outlier for the combination of: number of hours worked in the past week, occupational prestige score, and highest year of school completed.</a:t>
            </a:r>
          </a:p>
          <a:p>
            <a:pPr marL="4763" indent="6350">
              <a:lnSpc>
                <a:spcPct val="90000"/>
              </a:lnSpc>
              <a:buFont typeface="Wingdings" pitchFamily="2" charset="2"/>
              <a:buNone/>
            </a:pPr>
            <a:endParaRPr lang="en-US"/>
          </a:p>
          <a:p>
            <a:pPr marL="4763" indent="6350">
              <a:lnSpc>
                <a:spcPct val="90000"/>
              </a:lnSpc>
              <a:buFont typeface="Wingdings" pitchFamily="2" charset="2"/>
              <a:buNone/>
            </a:pPr>
            <a:r>
              <a:rPr lang="en-US"/>
              <a:t>1.   True</a:t>
            </a:r>
          </a:p>
          <a:p>
            <a:pPr marL="4763" indent="6350">
              <a:lnSpc>
                <a:spcPct val="90000"/>
              </a:lnSpc>
              <a:buFont typeface="Wingdings" pitchFamily="2" charset="2"/>
              <a:buNone/>
            </a:pPr>
            <a:r>
              <a:rPr lang="en-US"/>
              <a:t>2.   True with caution</a:t>
            </a:r>
          </a:p>
          <a:p>
            <a:pPr marL="4763" indent="6350">
              <a:lnSpc>
                <a:spcPct val="90000"/>
              </a:lnSpc>
              <a:buFont typeface="Wingdings" pitchFamily="2" charset="2"/>
              <a:buNone/>
            </a:pPr>
            <a:r>
              <a:rPr lang="en-US"/>
              <a:t>3.   False </a:t>
            </a:r>
          </a:p>
          <a:p>
            <a:pPr marL="4763" indent="6350">
              <a:lnSpc>
                <a:spcPct val="90000"/>
              </a:lnSpc>
              <a:buFont typeface="Wingdings" pitchFamily="2" charset="2"/>
              <a:buNone/>
            </a:pPr>
            <a:r>
              <a:rPr lang="en-US"/>
              <a:t>4.   Incorrect application of a statistic</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B2268C9-6634-44C8-B046-94FF9D94DF56}" type="slidenum">
              <a:rPr lang="en-US"/>
              <a:pPr/>
              <a:t>2</a:t>
            </a:fld>
            <a:endParaRPr lang="en-US"/>
          </a:p>
        </p:txBody>
      </p:sp>
      <p:sp>
        <p:nvSpPr>
          <p:cNvPr id="152578" name="Rectangle 2"/>
          <p:cNvSpPr>
            <a:spLocks noGrp="1" noChangeArrowheads="1"/>
          </p:cNvSpPr>
          <p:nvPr>
            <p:ph type="title"/>
          </p:nvPr>
        </p:nvSpPr>
        <p:spPr/>
        <p:txBody>
          <a:bodyPr/>
          <a:lstStyle/>
          <a:p>
            <a:r>
              <a:rPr lang="en-US"/>
              <a:t>Outliers</a:t>
            </a:r>
          </a:p>
        </p:txBody>
      </p:sp>
      <p:sp>
        <p:nvSpPr>
          <p:cNvPr id="152579" name="Rectangle 3"/>
          <p:cNvSpPr>
            <a:spLocks noGrp="1" noChangeArrowheads="1"/>
          </p:cNvSpPr>
          <p:nvPr>
            <p:ph type="body" idx="1"/>
          </p:nvPr>
        </p:nvSpPr>
        <p:spPr/>
        <p:txBody>
          <a:bodyPr/>
          <a:lstStyle/>
          <a:p>
            <a:r>
              <a:rPr lang="en-US"/>
              <a:t>Outliers are cases that have data values that are very different from the data values for the majority of cases in the data set.</a:t>
            </a:r>
          </a:p>
          <a:p>
            <a:endParaRPr lang="en-US"/>
          </a:p>
          <a:p>
            <a:r>
              <a:rPr lang="en-US"/>
              <a:t>Outliers are important because they can change the results of our data analysis.</a:t>
            </a:r>
          </a:p>
          <a:p>
            <a:endParaRPr lang="en-US"/>
          </a:p>
          <a:p>
            <a:r>
              <a:rPr lang="en-US"/>
              <a:t>Whether we include or exclude outliers from a data analysis depends on the reason why the case is an outlier and the purpose of the analysis.</a:t>
            </a:r>
          </a:p>
          <a:p>
            <a:endParaRPr lang="en-US"/>
          </a:p>
          <a:p>
            <a:endParaRPr 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F657A9A-498A-42E7-9904-701F5F45A668}" type="slidenum">
              <a:rPr lang="en-US"/>
              <a:pPr/>
              <a:t>20</a:t>
            </a:fld>
            <a:endParaRPr lang="en-US"/>
          </a:p>
        </p:txBody>
      </p:sp>
      <p:pic>
        <p:nvPicPr>
          <p:cNvPr id="1751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5106" name="Rectangle 2"/>
          <p:cNvSpPr>
            <a:spLocks noGrp="1" noChangeArrowheads="1"/>
          </p:cNvSpPr>
          <p:nvPr>
            <p:ph type="title"/>
          </p:nvPr>
        </p:nvSpPr>
        <p:spPr>
          <a:xfrm>
            <a:off x="1143000" y="304800"/>
            <a:ext cx="7848600" cy="914400"/>
          </a:xfrm>
        </p:spPr>
        <p:txBody>
          <a:bodyPr/>
          <a:lstStyle/>
          <a:p>
            <a:r>
              <a:rPr lang="en-US"/>
              <a:t>Mahalanobis D</a:t>
            </a:r>
            <a:r>
              <a:rPr lang="en-US" baseline="30000"/>
              <a:t>2</a:t>
            </a:r>
            <a:r>
              <a:rPr lang="en-US"/>
              <a:t> is computed by Regression</a:t>
            </a:r>
          </a:p>
        </p:txBody>
      </p:sp>
      <p:sp>
        <p:nvSpPr>
          <p:cNvPr id="175107" name="AutoShape 3"/>
          <p:cNvSpPr>
            <a:spLocks noChangeArrowheads="1"/>
          </p:cNvSpPr>
          <p:nvPr/>
        </p:nvSpPr>
        <p:spPr bwMode="auto">
          <a:xfrm>
            <a:off x="5105400" y="4114800"/>
            <a:ext cx="3733800" cy="1752600"/>
          </a:xfrm>
          <a:prstGeom prst="wedgeEllipseCallout">
            <a:avLst>
              <a:gd name="adj1" fmla="val -21556"/>
              <a:gd name="adj2" fmla="val -89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Mahalanobis D</a:t>
            </a:r>
            <a:r>
              <a:rPr lang="en-US" sz="1200" baseline="30000">
                <a:latin typeface="Verdana" pitchFamily="34" charset="0"/>
              </a:rPr>
              <a:t>2</a:t>
            </a:r>
            <a:r>
              <a:rPr lang="en-US" sz="1200">
                <a:latin typeface="Verdana" pitchFamily="34" charset="0"/>
              </a:rPr>
              <a:t> in SPSS, select the </a:t>
            </a:r>
            <a:r>
              <a:rPr lang="en-US" sz="1200" i="1">
                <a:latin typeface="Verdana" pitchFamily="34" charset="0"/>
              </a:rPr>
              <a:t>Regression | Linear…</a:t>
            </a:r>
            <a:r>
              <a:rPr lang="en-US" sz="1200">
                <a:latin typeface="Verdana" pitchFamily="34" charset="0"/>
              </a:rPr>
              <a:t> command from the Analyze menu.</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B37A731-B1B3-48D1-BC8D-3AA74A956A88}" type="slidenum">
              <a:rPr lang="en-US"/>
              <a:pPr/>
              <a:t>21</a:t>
            </a:fld>
            <a:endParaRPr lang="en-US"/>
          </a:p>
        </p:txBody>
      </p:sp>
      <p:pic>
        <p:nvPicPr>
          <p:cNvPr id="1976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5619750" cy="4297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7635" name="Rectangle 3"/>
          <p:cNvSpPr>
            <a:spLocks noGrp="1" noChangeArrowheads="1"/>
          </p:cNvSpPr>
          <p:nvPr>
            <p:ph type="title"/>
          </p:nvPr>
        </p:nvSpPr>
        <p:spPr>
          <a:xfrm>
            <a:off x="1143000" y="304800"/>
            <a:ext cx="7848600" cy="914400"/>
          </a:xfrm>
        </p:spPr>
        <p:txBody>
          <a:bodyPr/>
          <a:lstStyle/>
          <a:p>
            <a:r>
              <a:rPr lang="en-US"/>
              <a:t>Adding the independent variables</a:t>
            </a:r>
          </a:p>
        </p:txBody>
      </p:sp>
      <p:sp>
        <p:nvSpPr>
          <p:cNvPr id="197636" name="AutoShape 4"/>
          <p:cNvSpPr>
            <a:spLocks noChangeArrowheads="1"/>
          </p:cNvSpPr>
          <p:nvPr/>
        </p:nvSpPr>
        <p:spPr bwMode="auto">
          <a:xfrm>
            <a:off x="3810000" y="4114800"/>
            <a:ext cx="4800600" cy="2286000"/>
          </a:xfrm>
          <a:prstGeom prst="wedgeEllipseCallout">
            <a:avLst>
              <a:gd name="adj1" fmla="val -30028"/>
              <a:gd name="adj2" fmla="val -7701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SPSS Linear Regression procedure computes Mahalanobis D</a:t>
            </a:r>
            <a:r>
              <a:rPr lang="en-US" sz="1200" baseline="30000">
                <a:latin typeface="Verdana" pitchFamily="34" charset="0"/>
              </a:rPr>
              <a:t>2</a:t>
            </a:r>
            <a:r>
              <a:rPr lang="en-US" sz="1200">
                <a:latin typeface="Verdana" pitchFamily="34" charset="0"/>
              </a:rPr>
              <a:t> for the set of independent variables entered into the dialog box.</a:t>
            </a:r>
          </a:p>
          <a:p>
            <a:pPr algn="l">
              <a:lnSpc>
                <a:spcPct val="100000"/>
              </a:lnSpc>
            </a:pPr>
            <a:endParaRPr lang="en-US" sz="1200">
              <a:latin typeface="Verdana" pitchFamily="34" charset="0"/>
            </a:endParaRPr>
          </a:p>
          <a:p>
            <a:pPr algn="l">
              <a:lnSpc>
                <a:spcPct val="100000"/>
              </a:lnSpc>
            </a:pPr>
            <a:r>
              <a:rPr lang="en-US" sz="1200">
                <a:latin typeface="Verdana" pitchFamily="34" charset="0"/>
              </a:rPr>
              <a:t>Move the variables: </a:t>
            </a:r>
            <a:r>
              <a:rPr lang="en-US" sz="1200" i="1">
                <a:latin typeface="Verdana" pitchFamily="34" charset="0"/>
              </a:rPr>
              <a:t>hrs1</a:t>
            </a:r>
            <a:r>
              <a:rPr lang="en-US" sz="1200">
                <a:latin typeface="Verdana" pitchFamily="34" charset="0"/>
              </a:rPr>
              <a:t>, </a:t>
            </a:r>
            <a:r>
              <a:rPr lang="en-US" sz="1200" i="1">
                <a:latin typeface="Verdana" pitchFamily="34" charset="0"/>
              </a:rPr>
              <a:t>prestg80</a:t>
            </a:r>
            <a:r>
              <a:rPr lang="en-US" sz="1200">
                <a:latin typeface="Verdana" pitchFamily="34" charset="0"/>
              </a:rPr>
              <a:t>, and </a:t>
            </a:r>
            <a:r>
              <a:rPr lang="en-US" sz="1200" i="1">
                <a:latin typeface="Verdana" pitchFamily="34" charset="0"/>
              </a:rPr>
              <a:t>educ</a:t>
            </a:r>
            <a:r>
              <a:rPr lang="en-US" sz="1200">
                <a:latin typeface="Verdana" pitchFamily="34" charset="0"/>
              </a:rPr>
              <a:t> to the list of independent variables.</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B68C485-D2AC-4F85-B349-17A828AE19DD}" type="slidenum">
              <a:rPr lang="en-US"/>
              <a:pPr/>
              <a:t>22</a:t>
            </a:fld>
            <a:endParaRPr lang="en-US"/>
          </a:p>
        </p:txBody>
      </p:sp>
      <p:sp>
        <p:nvSpPr>
          <p:cNvPr id="177154" name="Rectangle 2"/>
          <p:cNvSpPr>
            <a:spLocks noGrp="1" noChangeArrowheads="1"/>
          </p:cNvSpPr>
          <p:nvPr>
            <p:ph type="title"/>
          </p:nvPr>
        </p:nvSpPr>
        <p:spPr>
          <a:xfrm>
            <a:off x="1143000" y="304800"/>
            <a:ext cx="7848600" cy="914400"/>
          </a:xfrm>
        </p:spPr>
        <p:txBody>
          <a:bodyPr/>
          <a:lstStyle/>
          <a:p>
            <a:r>
              <a:rPr lang="en-US"/>
              <a:t>Adding an arbitrary dependent variable</a:t>
            </a:r>
          </a:p>
        </p:txBody>
      </p:sp>
      <p:pic>
        <p:nvPicPr>
          <p:cNvPr id="17715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209800"/>
            <a:ext cx="5619750" cy="4297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7160" name="AutoShape 8"/>
          <p:cNvSpPr>
            <a:spLocks noChangeArrowheads="1"/>
          </p:cNvSpPr>
          <p:nvPr/>
        </p:nvSpPr>
        <p:spPr bwMode="auto">
          <a:xfrm>
            <a:off x="990600" y="3200400"/>
            <a:ext cx="3352800" cy="2819400"/>
          </a:xfrm>
          <a:prstGeom prst="wedgeEllipseCallout">
            <a:avLst>
              <a:gd name="adj1" fmla="val 10417"/>
              <a:gd name="adj2" fmla="val -5687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arbitrarily select a variable to use as the dependent variable.  The variable should a numeric variable that does not have any missing cases.</a:t>
            </a:r>
          </a:p>
          <a:p>
            <a:pPr algn="l">
              <a:lnSpc>
                <a:spcPct val="100000"/>
              </a:lnSpc>
            </a:pPr>
            <a:endParaRPr lang="en-US" sz="1200">
              <a:latin typeface="Verdana" pitchFamily="34" charset="0"/>
            </a:endParaRPr>
          </a:p>
          <a:p>
            <a:pPr algn="l">
              <a:lnSpc>
                <a:spcPct val="100000"/>
              </a:lnSpc>
            </a:pPr>
            <a:r>
              <a:rPr lang="en-US" sz="1200">
                <a:latin typeface="Verdana" pitchFamily="34" charset="0"/>
              </a:rPr>
              <a:t>For example, click on the first numeric variable in the list of variables: </a:t>
            </a:r>
            <a:r>
              <a:rPr lang="en-US" sz="1200" i="1">
                <a:latin typeface="Verdana" pitchFamily="34" charset="0"/>
              </a:rPr>
              <a:t>wrkstat</a:t>
            </a:r>
            <a:r>
              <a:rPr lang="en-US" sz="1200">
                <a:latin typeface="Verdana" pitchFamily="34" charset="0"/>
              </a:rPr>
              <a:t>.</a:t>
            </a:r>
          </a:p>
        </p:txBody>
      </p:sp>
      <p:sp>
        <p:nvSpPr>
          <p:cNvPr id="177161" name="AutoShape 9"/>
          <p:cNvSpPr>
            <a:spLocks noChangeArrowheads="1"/>
          </p:cNvSpPr>
          <p:nvPr/>
        </p:nvSpPr>
        <p:spPr bwMode="auto">
          <a:xfrm>
            <a:off x="4495800" y="3733800"/>
            <a:ext cx="3124200" cy="1600200"/>
          </a:xfrm>
          <a:prstGeom prst="wedgeEllipseCallout">
            <a:avLst>
              <a:gd name="adj1" fmla="val -47866"/>
              <a:gd name="adj2" fmla="val -9603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wrkstat to the text box for the dependent variable.</a:t>
            </a:r>
          </a:p>
        </p:txBody>
      </p:sp>
      <p:sp>
        <p:nvSpPr>
          <p:cNvPr id="177162" name="AutoShape 10"/>
          <p:cNvSpPr>
            <a:spLocks noChangeArrowheads="1"/>
          </p:cNvSpPr>
          <p:nvPr/>
        </p:nvSpPr>
        <p:spPr bwMode="auto">
          <a:xfrm>
            <a:off x="3200400" y="1066800"/>
            <a:ext cx="5181600" cy="1295400"/>
          </a:xfrm>
          <a:prstGeom prst="wedgeEllipseCallout">
            <a:avLst>
              <a:gd name="adj1" fmla="val 17648"/>
              <a:gd name="adj2" fmla="val 9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SPSS will not compute the Regression unless we specify a dependent variable, even though the dependent variable is not used in the analysis of multivariate outliers.</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BC7B198-D7F8-4B26-A364-8652A4ED622B}" type="slidenum">
              <a:rPr lang="en-US"/>
              <a:pPr/>
              <a:t>23</a:t>
            </a:fld>
            <a:endParaRPr lang="en-US"/>
          </a:p>
        </p:txBody>
      </p:sp>
      <p:pic>
        <p:nvPicPr>
          <p:cNvPr id="17920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447800"/>
            <a:ext cx="5619750" cy="4297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9202" name="Rectangle 2"/>
          <p:cNvSpPr>
            <a:spLocks noGrp="1" noChangeArrowheads="1"/>
          </p:cNvSpPr>
          <p:nvPr>
            <p:ph type="title"/>
          </p:nvPr>
        </p:nvSpPr>
        <p:spPr>
          <a:xfrm>
            <a:off x="1143000" y="304800"/>
            <a:ext cx="7848600" cy="914400"/>
          </a:xfrm>
        </p:spPr>
        <p:txBody>
          <a:bodyPr/>
          <a:lstStyle/>
          <a:p>
            <a:r>
              <a:rPr lang="en-US"/>
              <a:t>Adding Mahalanobis D</a:t>
            </a:r>
            <a:r>
              <a:rPr lang="en-US" baseline="30000"/>
              <a:t>2</a:t>
            </a:r>
            <a:r>
              <a:rPr lang="en-US"/>
              <a:t> to the dataset</a:t>
            </a:r>
          </a:p>
        </p:txBody>
      </p:sp>
      <p:sp>
        <p:nvSpPr>
          <p:cNvPr id="179203" name="AutoShape 3"/>
          <p:cNvSpPr>
            <a:spLocks noChangeArrowheads="1"/>
          </p:cNvSpPr>
          <p:nvPr/>
        </p:nvSpPr>
        <p:spPr bwMode="auto">
          <a:xfrm>
            <a:off x="1371600" y="5257800"/>
            <a:ext cx="4419600" cy="1371600"/>
          </a:xfrm>
          <a:prstGeom prst="wedgeEllipseCallout">
            <a:avLst>
              <a:gd name="adj1" fmla="val 45727"/>
              <a:gd name="adj2" fmla="val -371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request that SPSS add the value of Mahalanobis D</a:t>
            </a:r>
            <a:r>
              <a:rPr lang="en-US" sz="1200" baseline="30000">
                <a:latin typeface="Verdana" pitchFamily="34" charset="0"/>
              </a:rPr>
              <a:t>2</a:t>
            </a:r>
            <a:r>
              <a:rPr lang="en-US" sz="1200">
                <a:latin typeface="Verdana" pitchFamily="34" charset="0"/>
              </a:rPr>
              <a:t> to the data set, click on the </a:t>
            </a:r>
            <a:r>
              <a:rPr lang="en-US" sz="1200" i="1">
                <a:latin typeface="Verdana" pitchFamily="34" charset="0"/>
              </a:rPr>
              <a:t>Save</a:t>
            </a:r>
            <a:r>
              <a:rPr lang="en-US" sz="1200">
                <a:latin typeface="Verdana" pitchFamily="34" charset="0"/>
              </a:rPr>
              <a:t> button to open the save dialog box.</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B98C599-5F3C-4F45-B5F0-F22692DAE0EF}" type="slidenum">
              <a:rPr lang="en-US"/>
              <a:pPr/>
              <a:t>24</a:t>
            </a:fld>
            <a:endParaRPr lang="en-US"/>
          </a:p>
        </p:txBody>
      </p:sp>
      <p:pic>
        <p:nvPicPr>
          <p:cNvPr id="1802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1371600"/>
            <a:ext cx="4911725" cy="53355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0226" name="Rectangle 2"/>
          <p:cNvSpPr>
            <a:spLocks noGrp="1" noChangeArrowheads="1"/>
          </p:cNvSpPr>
          <p:nvPr>
            <p:ph type="title"/>
          </p:nvPr>
        </p:nvSpPr>
        <p:spPr>
          <a:xfrm>
            <a:off x="1143000" y="304800"/>
            <a:ext cx="7848600" cy="914400"/>
          </a:xfrm>
        </p:spPr>
        <p:txBody>
          <a:bodyPr/>
          <a:lstStyle/>
          <a:p>
            <a:r>
              <a:rPr lang="en-US"/>
              <a:t>Specify saving Mahalanobis D</a:t>
            </a:r>
            <a:r>
              <a:rPr lang="en-US" baseline="30000"/>
              <a:t>2</a:t>
            </a:r>
            <a:r>
              <a:rPr lang="en-US"/>
              <a:t> distance</a:t>
            </a:r>
          </a:p>
        </p:txBody>
      </p:sp>
      <p:sp>
        <p:nvSpPr>
          <p:cNvPr id="180227" name="AutoShape 3"/>
          <p:cNvSpPr>
            <a:spLocks noChangeArrowheads="1"/>
          </p:cNvSpPr>
          <p:nvPr/>
        </p:nvSpPr>
        <p:spPr bwMode="auto">
          <a:xfrm>
            <a:off x="6019800" y="3049588"/>
            <a:ext cx="2895600" cy="1981200"/>
          </a:xfrm>
          <a:prstGeom prst="wedgeEllipseCallout">
            <a:avLst>
              <a:gd name="adj1" fmla="val 16940"/>
              <a:gd name="adj2" fmla="val -10537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complete the request for Mahalanobis distance by clicking on the </a:t>
            </a:r>
            <a:r>
              <a:rPr lang="en-US" sz="1200" i="1">
                <a:latin typeface="Verdana" pitchFamily="34" charset="0"/>
              </a:rPr>
              <a:t>Continue</a:t>
            </a:r>
            <a:r>
              <a:rPr lang="en-US" sz="1200">
                <a:latin typeface="Verdana" pitchFamily="34" charset="0"/>
              </a:rPr>
              <a:t> button.</a:t>
            </a:r>
          </a:p>
        </p:txBody>
      </p:sp>
      <p:sp>
        <p:nvSpPr>
          <p:cNvPr id="180228" name="AutoShape 4"/>
          <p:cNvSpPr>
            <a:spLocks noChangeArrowheads="1"/>
          </p:cNvSpPr>
          <p:nvPr/>
        </p:nvSpPr>
        <p:spPr bwMode="auto">
          <a:xfrm>
            <a:off x="990600" y="2057400"/>
            <a:ext cx="2438400" cy="1752600"/>
          </a:xfrm>
          <a:prstGeom prst="wedgeEllipseCallout">
            <a:avLst>
              <a:gd name="adj1" fmla="val 58139"/>
              <a:gd name="adj2" fmla="val 2509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 for </a:t>
            </a:r>
            <a:r>
              <a:rPr lang="en-US" sz="1200" i="1">
                <a:latin typeface="Verdana" pitchFamily="34" charset="0"/>
              </a:rPr>
              <a:t>Mahalanobis</a:t>
            </a:r>
            <a:r>
              <a:rPr lang="en-US" sz="1200">
                <a:latin typeface="Verdana" pitchFamily="34" charset="0"/>
              </a:rPr>
              <a:t> in the Distances panel.  All other checkboxes can be unchecked.</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24E5061-704B-4DCC-90BF-960B4489EAA9}" type="slidenum">
              <a:rPr lang="en-US"/>
              <a:pPr/>
              <a:t>25</a:t>
            </a:fld>
            <a:endParaRPr lang="en-US"/>
          </a:p>
        </p:txBody>
      </p:sp>
      <p:pic>
        <p:nvPicPr>
          <p:cNvPr id="1812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524000"/>
            <a:ext cx="5619750" cy="4297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1250" name="Rectangle 2"/>
          <p:cNvSpPr>
            <a:spLocks noGrp="1" noChangeArrowheads="1"/>
          </p:cNvSpPr>
          <p:nvPr>
            <p:ph type="title"/>
          </p:nvPr>
        </p:nvSpPr>
        <p:spPr>
          <a:xfrm>
            <a:off x="1143000" y="304800"/>
            <a:ext cx="7848600" cy="914400"/>
          </a:xfrm>
        </p:spPr>
        <p:txBody>
          <a:bodyPr/>
          <a:lstStyle/>
          <a:p>
            <a:r>
              <a:rPr lang="en-US"/>
              <a:t>Specify the statistics output needed</a:t>
            </a:r>
          </a:p>
        </p:txBody>
      </p:sp>
      <p:sp>
        <p:nvSpPr>
          <p:cNvPr id="181251" name="AutoShape 3"/>
          <p:cNvSpPr>
            <a:spLocks noChangeArrowheads="1"/>
          </p:cNvSpPr>
          <p:nvPr/>
        </p:nvSpPr>
        <p:spPr bwMode="auto">
          <a:xfrm>
            <a:off x="838200" y="3276600"/>
            <a:ext cx="3200400" cy="2514600"/>
          </a:xfrm>
          <a:prstGeom prst="wedgeEllipseCallout">
            <a:avLst>
              <a:gd name="adj1" fmla="val 54218"/>
              <a:gd name="adj2" fmla="val 338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understand why a particular case is an outlier, we want to examine the descriptive statistics for each variable.</a:t>
            </a:r>
          </a:p>
          <a:p>
            <a:pPr algn="l">
              <a:lnSpc>
                <a:spcPct val="100000"/>
              </a:lnSpc>
            </a:pPr>
            <a:endParaRPr lang="en-US" sz="1200">
              <a:latin typeface="Verdana" pitchFamily="34" charset="0"/>
            </a:endParaRPr>
          </a:p>
          <a:p>
            <a:pPr algn="l">
              <a:lnSpc>
                <a:spcPct val="100000"/>
              </a:lnSpc>
            </a:pPr>
            <a:r>
              <a:rPr lang="en-US" sz="1200">
                <a:latin typeface="Verdana" pitchFamily="34" charset="0"/>
              </a:rPr>
              <a:t>Click on the </a:t>
            </a:r>
            <a:r>
              <a:rPr lang="en-US" sz="1200" i="1">
                <a:latin typeface="Verdana" pitchFamily="34" charset="0"/>
              </a:rPr>
              <a:t>Statistics</a:t>
            </a:r>
            <a:r>
              <a:rPr lang="en-US" sz="1200">
                <a:latin typeface="Verdana" pitchFamily="34" charset="0"/>
              </a:rPr>
              <a:t>… button to request the statistics.</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646E292-E31D-486D-A37C-0D45FC2B1177}" type="slidenum">
              <a:rPr lang="en-US"/>
              <a:pPr/>
              <a:t>26</a:t>
            </a:fld>
            <a:endParaRPr lang="en-US"/>
          </a:p>
        </p:txBody>
      </p:sp>
      <p:pic>
        <p:nvPicPr>
          <p:cNvPr id="1822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2514600"/>
            <a:ext cx="4805363" cy="31416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2274" name="Rectangle 2"/>
          <p:cNvSpPr>
            <a:spLocks noGrp="1" noChangeArrowheads="1"/>
          </p:cNvSpPr>
          <p:nvPr>
            <p:ph type="title"/>
          </p:nvPr>
        </p:nvSpPr>
        <p:spPr>
          <a:xfrm>
            <a:off x="1143000" y="304800"/>
            <a:ext cx="7848600" cy="914400"/>
          </a:xfrm>
        </p:spPr>
        <p:txBody>
          <a:bodyPr/>
          <a:lstStyle/>
          <a:p>
            <a:r>
              <a:rPr lang="en-US"/>
              <a:t>Request descriptive statistics</a:t>
            </a:r>
          </a:p>
        </p:txBody>
      </p:sp>
      <p:sp>
        <p:nvSpPr>
          <p:cNvPr id="182278" name="AutoShape 6"/>
          <p:cNvSpPr>
            <a:spLocks noChangeArrowheads="1"/>
          </p:cNvSpPr>
          <p:nvPr/>
        </p:nvSpPr>
        <p:spPr bwMode="auto">
          <a:xfrm>
            <a:off x="4419600" y="4038600"/>
            <a:ext cx="2895600" cy="1981200"/>
          </a:xfrm>
          <a:prstGeom prst="wedgeEllipseCallout">
            <a:avLst>
              <a:gd name="adj1" fmla="val 26537"/>
              <a:gd name="adj2" fmla="val -9487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complete the request for descriptive statistics by clicking on the </a:t>
            </a:r>
            <a:r>
              <a:rPr lang="en-US" sz="1200" i="1">
                <a:latin typeface="Verdana" pitchFamily="34" charset="0"/>
              </a:rPr>
              <a:t>Continue</a:t>
            </a:r>
            <a:r>
              <a:rPr lang="en-US" sz="1200">
                <a:latin typeface="Verdana" pitchFamily="34" charset="0"/>
              </a:rPr>
              <a:t> button.</a:t>
            </a:r>
          </a:p>
        </p:txBody>
      </p:sp>
      <p:sp>
        <p:nvSpPr>
          <p:cNvPr id="182279" name="AutoShape 7"/>
          <p:cNvSpPr>
            <a:spLocks noChangeArrowheads="1"/>
          </p:cNvSpPr>
          <p:nvPr/>
        </p:nvSpPr>
        <p:spPr bwMode="auto">
          <a:xfrm>
            <a:off x="5181600" y="1524000"/>
            <a:ext cx="3581400" cy="1295400"/>
          </a:xfrm>
          <a:prstGeom prst="wedgeEllipseCallout">
            <a:avLst>
              <a:gd name="adj1" fmla="val -46278"/>
              <a:gd name="adj2" fmla="val 949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 for </a:t>
            </a:r>
            <a:r>
              <a:rPr lang="en-US" sz="1200" i="1">
                <a:latin typeface="Verdana" pitchFamily="34" charset="0"/>
              </a:rPr>
              <a:t>Descriptives</a:t>
            </a:r>
            <a:r>
              <a:rPr lang="en-US" sz="1200">
                <a:latin typeface="Verdana" pitchFamily="34" charset="0"/>
              </a:rPr>
              <a:t>.  All other checkboxes can be unchecked.</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C51DED9-8135-45C8-8436-ACA7B6C1A6FE}" type="slidenum">
              <a:rPr lang="en-US"/>
              <a:pPr/>
              <a:t>27</a:t>
            </a:fld>
            <a:endParaRPr lang="en-US"/>
          </a:p>
        </p:txBody>
      </p:sp>
      <p:pic>
        <p:nvPicPr>
          <p:cNvPr id="1833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5619750" cy="4297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3298" name="Rectangle 2"/>
          <p:cNvSpPr>
            <a:spLocks noGrp="1" noChangeArrowheads="1"/>
          </p:cNvSpPr>
          <p:nvPr>
            <p:ph type="title"/>
          </p:nvPr>
        </p:nvSpPr>
        <p:spPr>
          <a:xfrm>
            <a:off x="1143000" y="304800"/>
            <a:ext cx="7848600" cy="914400"/>
          </a:xfrm>
        </p:spPr>
        <p:txBody>
          <a:bodyPr/>
          <a:lstStyle/>
          <a:p>
            <a:r>
              <a:rPr lang="en-US"/>
              <a:t>Complete the request for Mahalanobis D</a:t>
            </a:r>
            <a:r>
              <a:rPr lang="en-US" baseline="30000"/>
              <a:t>2</a:t>
            </a:r>
          </a:p>
        </p:txBody>
      </p:sp>
      <p:sp>
        <p:nvSpPr>
          <p:cNvPr id="183299" name="AutoShape 3"/>
          <p:cNvSpPr>
            <a:spLocks noChangeArrowheads="1"/>
          </p:cNvSpPr>
          <p:nvPr/>
        </p:nvSpPr>
        <p:spPr bwMode="auto">
          <a:xfrm>
            <a:off x="5334000" y="2895600"/>
            <a:ext cx="3352800" cy="1676400"/>
          </a:xfrm>
          <a:prstGeom prst="wedgeEllipseCallout">
            <a:avLst>
              <a:gd name="adj1" fmla="val -10324"/>
              <a:gd name="adj2" fmla="val -971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complete the request for the regression analysis that will compute Mahalanobis D</a:t>
            </a:r>
            <a:r>
              <a:rPr lang="en-US" sz="1200" baseline="30000">
                <a:latin typeface="Verdana" pitchFamily="34" charset="0"/>
              </a:rPr>
              <a:t>2</a:t>
            </a:r>
            <a:r>
              <a:rPr lang="en-US" sz="1200">
                <a:latin typeface="Verdana" pitchFamily="34" charset="0"/>
              </a:rPr>
              <a:t>, click on the </a:t>
            </a:r>
            <a:r>
              <a:rPr lang="en-US" sz="1200" i="1">
                <a:latin typeface="Verdana" pitchFamily="34" charset="0"/>
              </a:rPr>
              <a:t>OK</a:t>
            </a:r>
            <a:r>
              <a:rPr lang="en-US" sz="1200">
                <a:latin typeface="Verdana" pitchFamily="34" charset="0"/>
              </a:rPr>
              <a:t> button.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FEBEDB3-D1DB-49C4-9222-BB03EBA27B75}" type="slidenum">
              <a:rPr lang="en-US"/>
              <a:pPr/>
              <a:t>28</a:t>
            </a:fld>
            <a:endParaRPr lang="en-US"/>
          </a:p>
        </p:txBody>
      </p:sp>
      <p:pic>
        <p:nvPicPr>
          <p:cNvPr id="1843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22" name="Rectangle 2"/>
          <p:cNvSpPr>
            <a:spLocks noGrp="1" noChangeArrowheads="1"/>
          </p:cNvSpPr>
          <p:nvPr>
            <p:ph type="title"/>
          </p:nvPr>
        </p:nvSpPr>
        <p:spPr>
          <a:xfrm>
            <a:off x="1143000" y="304800"/>
            <a:ext cx="7848600" cy="914400"/>
          </a:xfrm>
        </p:spPr>
        <p:txBody>
          <a:bodyPr/>
          <a:lstStyle/>
          <a:p>
            <a:r>
              <a:rPr lang="en-US"/>
              <a:t>Mahalanobis D</a:t>
            </a:r>
            <a:r>
              <a:rPr lang="en-US" baseline="30000"/>
              <a:t>2 </a:t>
            </a:r>
            <a:r>
              <a:rPr lang="en-US"/>
              <a:t>scores in the data editor</a:t>
            </a:r>
            <a:endParaRPr lang="en-US" baseline="30000"/>
          </a:p>
        </p:txBody>
      </p:sp>
      <p:sp>
        <p:nvSpPr>
          <p:cNvPr id="184323" name="AutoShape 3"/>
          <p:cNvSpPr>
            <a:spLocks noChangeArrowheads="1"/>
          </p:cNvSpPr>
          <p:nvPr/>
        </p:nvSpPr>
        <p:spPr bwMode="auto">
          <a:xfrm>
            <a:off x="5181600" y="2514600"/>
            <a:ext cx="3657600" cy="3733800"/>
          </a:xfrm>
          <a:prstGeom prst="wedgeEllipseCallout">
            <a:avLst>
              <a:gd name="adj1" fmla="val -54602"/>
              <a:gd name="adj2" fmla="val -4009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we look in the column farthest to the right in the data editor, we see that SPSS has calculated the Mahalanobis D² scores for us in a variable it has named "mah_1."</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evaluation for outliers, however, requires the probability for the Mahalanobis D² and not the scores themselves.</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A6ACE24-5B74-4EEE-B7D1-64F61EAA8431}" type="slidenum">
              <a:rPr lang="en-US"/>
              <a:pPr/>
              <a:t>29</a:t>
            </a:fld>
            <a:endParaRPr lang="en-US"/>
          </a:p>
        </p:txBody>
      </p:sp>
      <p:pic>
        <p:nvPicPr>
          <p:cNvPr id="18535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3250" cy="50768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5346" name="Rectangle 2"/>
          <p:cNvSpPr>
            <a:spLocks noGrp="1" noChangeArrowheads="1"/>
          </p:cNvSpPr>
          <p:nvPr>
            <p:ph type="title"/>
          </p:nvPr>
        </p:nvSpPr>
        <p:spPr>
          <a:xfrm>
            <a:off x="1143000" y="304800"/>
            <a:ext cx="7848600" cy="914400"/>
          </a:xfrm>
        </p:spPr>
        <p:txBody>
          <a:bodyPr/>
          <a:lstStyle/>
          <a:p>
            <a:r>
              <a:rPr lang="en-US"/>
              <a:t>Computing the probability of D²</a:t>
            </a:r>
            <a:endParaRPr lang="en-US">
              <a:latin typeface="MS Shell Dlg" charset="0"/>
            </a:endParaRPr>
          </a:p>
        </p:txBody>
      </p:sp>
      <p:sp>
        <p:nvSpPr>
          <p:cNvPr id="185347" name="AutoShape 3"/>
          <p:cNvSpPr>
            <a:spLocks noChangeArrowheads="1"/>
          </p:cNvSpPr>
          <p:nvPr/>
        </p:nvSpPr>
        <p:spPr bwMode="auto">
          <a:xfrm>
            <a:off x="5105400" y="1371600"/>
            <a:ext cx="3352800" cy="1524000"/>
          </a:xfrm>
          <a:prstGeom prst="wedgeEllipseCallout">
            <a:avLst>
              <a:gd name="adj1" fmla="val -17944"/>
              <a:gd name="adj2" fmla="val -1906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the probability of D², we will use an SPSS function in a Compute command.</a:t>
            </a:r>
          </a:p>
        </p:txBody>
      </p:sp>
      <p:sp>
        <p:nvSpPr>
          <p:cNvPr id="185348" name="AutoShape 4"/>
          <p:cNvSpPr>
            <a:spLocks noChangeArrowheads="1"/>
          </p:cNvSpPr>
          <p:nvPr/>
        </p:nvSpPr>
        <p:spPr bwMode="auto">
          <a:xfrm>
            <a:off x="3886200" y="2971800"/>
            <a:ext cx="2667000" cy="1371600"/>
          </a:xfrm>
          <a:prstGeom prst="wedgeEllipseCallout">
            <a:avLst>
              <a:gd name="adj1" fmla="val -34644"/>
              <a:gd name="adj2" fmla="val -1024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select the Compute… command from the Transform menu.</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37D331B-6A82-4865-AD7C-9D8330091C18}" type="slidenum">
              <a:rPr lang="en-US"/>
              <a:pPr/>
              <a:t>3</a:t>
            </a:fld>
            <a:endParaRPr lang="en-US"/>
          </a:p>
        </p:txBody>
      </p:sp>
      <p:sp>
        <p:nvSpPr>
          <p:cNvPr id="153602" name="Rectangle 2"/>
          <p:cNvSpPr>
            <a:spLocks noGrp="1" noChangeArrowheads="1"/>
          </p:cNvSpPr>
          <p:nvPr>
            <p:ph type="title"/>
          </p:nvPr>
        </p:nvSpPr>
        <p:spPr/>
        <p:txBody>
          <a:bodyPr/>
          <a:lstStyle/>
          <a:p>
            <a:r>
              <a:rPr lang="en-US"/>
              <a:t>Univariate and Multivariate Outliers</a:t>
            </a:r>
          </a:p>
        </p:txBody>
      </p:sp>
      <p:sp>
        <p:nvSpPr>
          <p:cNvPr id="153603" name="Rectangle 3"/>
          <p:cNvSpPr>
            <a:spLocks noGrp="1" noChangeArrowheads="1"/>
          </p:cNvSpPr>
          <p:nvPr>
            <p:ph type="body" idx="1"/>
          </p:nvPr>
        </p:nvSpPr>
        <p:spPr/>
        <p:txBody>
          <a:bodyPr/>
          <a:lstStyle/>
          <a:p>
            <a:r>
              <a:rPr lang="en-US"/>
              <a:t>Univariate outliers are cases that have an unusual value for a single variable.  In our analyses, we will be concerned with univariate outliers for the dependent variable in our data analysis.</a:t>
            </a:r>
          </a:p>
          <a:p>
            <a:endParaRPr lang="en-US"/>
          </a:p>
          <a:p>
            <a:r>
              <a:rPr lang="en-US"/>
              <a:t>Multivariate outliers are cases that have an unusual combination of values for a number of variables.  The value for any of the indvidual variables may not be a univariate outlier, but, in combination with other variables, is a case that occurs very rarely.  In our analyses, we will be concerned with multivariate outliers for the set of independent variables in our data analysis.</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82782E9-FDA9-44C3-B6B7-FDBE6584410E}" type="slidenum">
              <a:rPr lang="en-US"/>
              <a:pPr/>
              <a:t>30</a:t>
            </a:fld>
            <a:endParaRPr lang="en-US"/>
          </a:p>
        </p:txBody>
      </p:sp>
      <p:pic>
        <p:nvPicPr>
          <p:cNvPr id="198664"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31900" y="25908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8659" name="Rectangle 3"/>
          <p:cNvSpPr>
            <a:spLocks noGrp="1" noChangeArrowheads="1"/>
          </p:cNvSpPr>
          <p:nvPr>
            <p:ph type="title"/>
          </p:nvPr>
        </p:nvSpPr>
        <p:spPr/>
        <p:txBody>
          <a:bodyPr/>
          <a:lstStyle/>
          <a:p>
            <a:r>
              <a:rPr lang="en-US"/>
              <a:t>Specifying the variable name and function</a:t>
            </a:r>
          </a:p>
        </p:txBody>
      </p:sp>
      <p:sp>
        <p:nvSpPr>
          <p:cNvPr id="198661" name="AutoShape 5"/>
          <p:cNvSpPr>
            <a:spLocks noChangeArrowheads="1"/>
          </p:cNvSpPr>
          <p:nvPr/>
        </p:nvSpPr>
        <p:spPr bwMode="auto">
          <a:xfrm>
            <a:off x="1066800" y="1524000"/>
            <a:ext cx="5943600" cy="1219200"/>
          </a:xfrm>
          <a:prstGeom prst="wedgeEllipseCallout">
            <a:avLst>
              <a:gd name="adj1" fmla="val -32745"/>
              <a:gd name="adj2" fmla="val 856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in the target variable text box, type the name "p_mah_1" as an acronym for the probability of the mah_1, the Mahalanobis D² score.</a:t>
            </a:r>
          </a:p>
        </p:txBody>
      </p:sp>
      <p:sp>
        <p:nvSpPr>
          <p:cNvPr id="198662" name="AutoShape 6"/>
          <p:cNvSpPr>
            <a:spLocks noChangeArrowheads="1"/>
          </p:cNvSpPr>
          <p:nvPr/>
        </p:nvSpPr>
        <p:spPr bwMode="auto">
          <a:xfrm>
            <a:off x="1295400" y="5105400"/>
            <a:ext cx="5105400" cy="1447800"/>
          </a:xfrm>
          <a:prstGeom prst="wedgeEllipseCallout">
            <a:avLst>
              <a:gd name="adj1" fmla="val 23227"/>
              <a:gd name="adj2" fmla="val -766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scroll down the list of functions to find CDF.CHISQ, which calculates the probability of a variable which follows as chi-square distribution, like Mahalanobis D².</a:t>
            </a:r>
          </a:p>
        </p:txBody>
      </p:sp>
      <p:sp>
        <p:nvSpPr>
          <p:cNvPr id="198663" name="AutoShape 7"/>
          <p:cNvSpPr>
            <a:spLocks noChangeArrowheads="1"/>
          </p:cNvSpPr>
          <p:nvPr/>
        </p:nvSpPr>
        <p:spPr bwMode="auto">
          <a:xfrm>
            <a:off x="6934200" y="3886200"/>
            <a:ext cx="1981200" cy="2133600"/>
          </a:xfrm>
          <a:prstGeom prst="wedgeEllipseCallout">
            <a:avLst>
              <a:gd name="adj1" fmla="val -96394"/>
              <a:gd name="adj2" fmla="val -434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up arrow button to move the highlighted function to the Numeric Expression text box.</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CDA7DD2-9142-45B0-A57F-152547B7BA2A}" type="slidenum">
              <a:rPr lang="en-US"/>
              <a:pPr/>
              <a:t>31</a:t>
            </a:fld>
            <a:endParaRPr lang="en-US"/>
          </a:p>
        </p:txBody>
      </p:sp>
      <p:pic>
        <p:nvPicPr>
          <p:cNvPr id="17613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95400" y="1524000"/>
            <a:ext cx="6007100" cy="348138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76130" name="Rectangle 2"/>
          <p:cNvSpPr>
            <a:spLocks noGrp="1" noChangeArrowheads="1"/>
          </p:cNvSpPr>
          <p:nvPr>
            <p:ph type="title"/>
          </p:nvPr>
        </p:nvSpPr>
        <p:spPr/>
        <p:txBody>
          <a:bodyPr/>
          <a:lstStyle/>
          <a:p>
            <a:r>
              <a:rPr lang="en-US"/>
              <a:t>Completing the specifications for the function</a:t>
            </a:r>
          </a:p>
        </p:txBody>
      </p:sp>
      <p:sp>
        <p:nvSpPr>
          <p:cNvPr id="176131" name="AutoShape 3"/>
          <p:cNvSpPr>
            <a:spLocks noChangeArrowheads="1"/>
          </p:cNvSpPr>
          <p:nvPr/>
        </p:nvSpPr>
        <p:spPr bwMode="auto">
          <a:xfrm>
            <a:off x="1295400" y="4876800"/>
            <a:ext cx="3124200" cy="1295400"/>
          </a:xfrm>
          <a:prstGeom prst="wedgeEllipseCallout">
            <a:avLst>
              <a:gd name="adj1" fmla="val 20375"/>
              <a:gd name="adj2" fmla="val -611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OK command to signal completion of the computer variable dialog.</a:t>
            </a:r>
          </a:p>
        </p:txBody>
      </p:sp>
      <p:sp>
        <p:nvSpPr>
          <p:cNvPr id="176132" name="AutoShape 4"/>
          <p:cNvSpPr>
            <a:spLocks noChangeArrowheads="1"/>
          </p:cNvSpPr>
          <p:nvPr/>
        </p:nvSpPr>
        <p:spPr bwMode="auto">
          <a:xfrm>
            <a:off x="4419600" y="2514600"/>
            <a:ext cx="4495800" cy="3962400"/>
          </a:xfrm>
          <a:prstGeom prst="wedgeEllipseCallout">
            <a:avLst>
              <a:gd name="adj1" fmla="val -39903"/>
              <a:gd name="adj2" fmla="val -56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to complete the specifications for the CDF.CHISQ function, type the name of the variable containing the D² scores, mah_1,  followed by a comma, followed by the number of variables used in the calculations, 3.</a:t>
            </a:r>
          </a:p>
          <a:p>
            <a:pPr algn="l">
              <a:lnSpc>
                <a:spcPct val="100000"/>
              </a:lnSpc>
            </a:pPr>
            <a:endParaRPr lang="en-US" sz="1200">
              <a:latin typeface="Verdana" pitchFamily="34" charset="0"/>
            </a:endParaRPr>
          </a:p>
          <a:p>
            <a:pPr algn="l">
              <a:lnSpc>
                <a:spcPct val="100000"/>
              </a:lnSpc>
            </a:pPr>
            <a:r>
              <a:rPr lang="en-US" sz="1200">
                <a:latin typeface="Verdana" pitchFamily="34" charset="0"/>
              </a:rPr>
              <a:t>Since the CDF function (cumulative density function) computes the cumulative probability from the left end of the distribution up through a given value, we subtract it from 1 to obtain the probability in the upper tail of the distribution.</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5C38F34-EFAD-4071-B678-F287F89B42F9}" type="slidenum">
              <a:rPr lang="en-US"/>
              <a:pPr/>
              <a:t>32</a:t>
            </a:fld>
            <a:endParaRPr lang="en-US"/>
          </a:p>
        </p:txBody>
      </p:sp>
      <p:pic>
        <p:nvPicPr>
          <p:cNvPr id="187400"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295400"/>
            <a:ext cx="69532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7394" name="Rectangle 2"/>
          <p:cNvSpPr>
            <a:spLocks noGrp="1" noChangeArrowheads="1"/>
          </p:cNvSpPr>
          <p:nvPr>
            <p:ph type="title"/>
          </p:nvPr>
        </p:nvSpPr>
        <p:spPr/>
        <p:txBody>
          <a:bodyPr/>
          <a:lstStyle/>
          <a:p>
            <a:r>
              <a:rPr lang="en-US"/>
              <a:t>Probabilities for D² in the data editor</a:t>
            </a:r>
          </a:p>
        </p:txBody>
      </p:sp>
      <p:sp>
        <p:nvSpPr>
          <p:cNvPr id="187395" name="AutoShape 3"/>
          <p:cNvSpPr>
            <a:spLocks noChangeArrowheads="1"/>
          </p:cNvSpPr>
          <p:nvPr/>
        </p:nvSpPr>
        <p:spPr bwMode="auto">
          <a:xfrm>
            <a:off x="4953000" y="5410200"/>
            <a:ext cx="3886200" cy="1219200"/>
          </a:xfrm>
          <a:prstGeom prst="wedgeEllipseCallout">
            <a:avLst>
              <a:gd name="adj1" fmla="val -2940"/>
              <a:gd name="adj2" fmla="val -1170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sort the data set, </a:t>
            </a:r>
            <a:r>
              <a:rPr lang="en-US" sz="1200" b="1">
                <a:latin typeface="Verdana" pitchFamily="34" charset="0"/>
              </a:rPr>
              <a:t>right</a:t>
            </a:r>
            <a:r>
              <a:rPr lang="en-US" sz="1200">
                <a:latin typeface="Verdana" pitchFamily="34" charset="0"/>
              </a:rPr>
              <a:t> click on the column header </a:t>
            </a:r>
            <a:r>
              <a:rPr lang="en-US" sz="1200" i="1">
                <a:latin typeface="Verdana" pitchFamily="34" charset="0"/>
              </a:rPr>
              <a:t>p_mah_1</a:t>
            </a:r>
            <a:r>
              <a:rPr lang="en-US" sz="1200">
                <a:latin typeface="Verdana" pitchFamily="34" charset="0"/>
              </a:rPr>
              <a:t>, and select Sort Ascending from the popup menu.</a:t>
            </a:r>
          </a:p>
        </p:txBody>
      </p:sp>
      <p:sp>
        <p:nvSpPr>
          <p:cNvPr id="187396" name="AutoShape 4"/>
          <p:cNvSpPr>
            <a:spLocks noChangeArrowheads="1"/>
          </p:cNvSpPr>
          <p:nvPr/>
        </p:nvSpPr>
        <p:spPr bwMode="auto">
          <a:xfrm>
            <a:off x="914400" y="2743200"/>
            <a:ext cx="3505200" cy="3429000"/>
          </a:xfrm>
          <a:prstGeom prst="wedgeEllipseCallout">
            <a:avLst>
              <a:gd name="adj1" fmla="val -4801"/>
              <a:gd name="adj2" fmla="val -202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SPSS used the compute command to calculate the probabilities for the D²</a:t>
            </a:r>
            <a:endParaRPr lang="en-US" sz="1200">
              <a:latin typeface="MS Shell Dlg" charset="0"/>
            </a:endParaRPr>
          </a:p>
          <a:p>
            <a:pPr algn="l">
              <a:lnSpc>
                <a:spcPct val="100000"/>
              </a:lnSpc>
            </a:pPr>
            <a:r>
              <a:rPr lang="en-US" sz="1200">
                <a:latin typeface="Verdana" pitchFamily="34" charset="0"/>
              </a:rPr>
              <a:t>scores and list them in the data editor.</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find the smallest probability value, we will sort the data set in ascending order.</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7B4B318-AE7A-47A9-B553-5D21C13FB6C6}" type="slidenum">
              <a:rPr lang="en-US"/>
              <a:pPr/>
              <a:t>33</a:t>
            </a:fld>
            <a:endParaRPr lang="en-US"/>
          </a:p>
        </p:txBody>
      </p:sp>
      <p:pic>
        <p:nvPicPr>
          <p:cNvPr id="18842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32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8418" name="Rectangle 2"/>
          <p:cNvSpPr>
            <a:spLocks noGrp="1" noChangeArrowheads="1"/>
          </p:cNvSpPr>
          <p:nvPr>
            <p:ph type="title"/>
          </p:nvPr>
        </p:nvSpPr>
        <p:spPr/>
        <p:txBody>
          <a:bodyPr/>
          <a:lstStyle/>
          <a:p>
            <a:r>
              <a:rPr lang="en-US"/>
              <a:t>Identifying outliers</a:t>
            </a:r>
          </a:p>
        </p:txBody>
      </p:sp>
      <p:sp>
        <p:nvSpPr>
          <p:cNvPr id="188419" name="AutoShape 3"/>
          <p:cNvSpPr>
            <a:spLocks noChangeArrowheads="1"/>
          </p:cNvSpPr>
          <p:nvPr/>
        </p:nvSpPr>
        <p:spPr bwMode="auto">
          <a:xfrm>
            <a:off x="1752600" y="1828800"/>
            <a:ext cx="3352800" cy="1981200"/>
          </a:xfrm>
          <a:prstGeom prst="wedgeEllipseCallout">
            <a:avLst>
              <a:gd name="adj1" fmla="val -12074"/>
              <a:gd name="adj2" fmla="val -1867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Scroll down the data editor past the probabilities with missing values, which are the result of the compute command when one or more variables has missing data.</a:t>
            </a:r>
          </a:p>
        </p:txBody>
      </p:sp>
      <p:sp>
        <p:nvSpPr>
          <p:cNvPr id="188420" name="AutoShape 4"/>
          <p:cNvSpPr>
            <a:spLocks noChangeArrowheads="1"/>
          </p:cNvSpPr>
          <p:nvPr/>
        </p:nvSpPr>
        <p:spPr bwMode="auto">
          <a:xfrm>
            <a:off x="990600" y="4800600"/>
            <a:ext cx="4800600" cy="1905000"/>
          </a:xfrm>
          <a:prstGeom prst="wedgeEllipseCallout">
            <a:avLst>
              <a:gd name="adj1" fmla="val 38028"/>
              <a:gd name="adj2" fmla="val -7733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There are two values less than 0.001, displayed as .0000 and .0007.</a:t>
            </a:r>
          </a:p>
          <a:p>
            <a:pPr algn="l">
              <a:lnSpc>
                <a:spcPct val="100000"/>
              </a:lnSpc>
            </a:pPr>
            <a:endParaRPr lang="en-US" sz="1200">
              <a:latin typeface="Verdana" pitchFamily="34" charset="0"/>
            </a:endParaRPr>
          </a:p>
          <a:p>
            <a:pPr algn="l">
              <a:lnSpc>
                <a:spcPct val="100000"/>
              </a:lnSpc>
            </a:pPr>
            <a:r>
              <a:rPr lang="en-US" sz="1200">
                <a:latin typeface="Verdana" pitchFamily="34" charset="0"/>
              </a:rPr>
              <a:t>Two cases had an unusual combination of values on the three variables resulting in their designation as outliers.</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C89266E-BFC5-42A6-8690-806ABE867176}" type="slidenum">
              <a:rPr lang="en-US"/>
              <a:pPr/>
              <a:t>34</a:t>
            </a:fld>
            <a:endParaRPr lang="en-US"/>
          </a:p>
        </p:txBody>
      </p:sp>
      <p:pic>
        <p:nvPicPr>
          <p:cNvPr id="199687"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62150" y="1524000"/>
            <a:ext cx="69532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9683" name="Rectangle 3"/>
          <p:cNvSpPr>
            <a:spLocks noGrp="1" noChangeArrowheads="1"/>
          </p:cNvSpPr>
          <p:nvPr>
            <p:ph type="title"/>
          </p:nvPr>
        </p:nvSpPr>
        <p:spPr/>
        <p:txBody>
          <a:bodyPr/>
          <a:lstStyle/>
          <a:p>
            <a:r>
              <a:rPr lang="en-US"/>
              <a:t>Answering the original question</a:t>
            </a:r>
          </a:p>
        </p:txBody>
      </p:sp>
      <p:sp>
        <p:nvSpPr>
          <p:cNvPr id="199686" name="AutoShape 6"/>
          <p:cNvSpPr>
            <a:spLocks noChangeArrowheads="1"/>
          </p:cNvSpPr>
          <p:nvPr/>
        </p:nvSpPr>
        <p:spPr bwMode="auto">
          <a:xfrm>
            <a:off x="762000" y="1447800"/>
            <a:ext cx="4572000" cy="3810000"/>
          </a:xfrm>
          <a:prstGeom prst="wedgeEllipseCallout">
            <a:avLst>
              <a:gd name="adj1" fmla="val 57708"/>
              <a:gd name="adj2" fmla="val 214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90000"/>
              </a:lnSpc>
              <a:spcBef>
                <a:spcPct val="20000"/>
              </a:spcBef>
              <a:buClr>
                <a:schemeClr val="tx1"/>
              </a:buClr>
              <a:buSzPct val="65000"/>
              <a:buFont typeface="Wingdings" pitchFamily="2" charset="2"/>
              <a:buNone/>
            </a:pPr>
            <a:endParaRPr lang="en-US" sz="1800"/>
          </a:p>
          <a:p>
            <a:pPr algn="l">
              <a:lnSpc>
                <a:spcPct val="90000"/>
              </a:lnSpc>
              <a:spcBef>
                <a:spcPct val="20000"/>
              </a:spcBef>
              <a:buClr>
                <a:schemeClr val="tx1"/>
              </a:buClr>
              <a:buSzPct val="65000"/>
              <a:buFont typeface="Wingdings" pitchFamily="2" charset="2"/>
              <a:buNone/>
            </a:pPr>
            <a:r>
              <a:rPr lang="en-US" sz="1200">
                <a:latin typeface="Verdana" pitchFamily="34" charset="0"/>
              </a:rPr>
              <a:t>The original question asked if the number of outliers for the combination of three variables is 1.</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this question is </a:t>
            </a:r>
            <a:r>
              <a:rPr lang="en-US" sz="1200" b="1">
                <a:latin typeface="Verdana" pitchFamily="34" charset="0"/>
              </a:rPr>
              <a:t>false</a:t>
            </a:r>
            <a:r>
              <a:rPr lang="en-US" sz="1200">
                <a:latin typeface="Verdana" pitchFamily="34" charset="0"/>
              </a:rPr>
              <a:t> because there are two outliers.  </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In this dataset,  2 cases have  a Mahalanobis D² with a probability less than or equal to 0.001 (20000391: D²=35.58, p&lt;0.0001;  20001785: D²=17.15, p=0.0007).</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5502264-1B1B-4A04-9A6A-61515060434B}" type="slidenum">
              <a:rPr lang="en-US"/>
              <a:pPr/>
              <a:t>35</a:t>
            </a:fld>
            <a:endParaRPr lang="en-US"/>
          </a:p>
        </p:txBody>
      </p:sp>
      <p:sp>
        <p:nvSpPr>
          <p:cNvPr id="201730" name="Rectangle 2"/>
          <p:cNvSpPr>
            <a:spLocks noGrp="1" noChangeArrowheads="1"/>
          </p:cNvSpPr>
          <p:nvPr>
            <p:ph type="title"/>
          </p:nvPr>
        </p:nvSpPr>
        <p:spPr/>
        <p:txBody>
          <a:bodyPr/>
          <a:lstStyle/>
          <a:p>
            <a:r>
              <a:rPr lang="en-US"/>
              <a:t>Evaluating Mulitivariate Outliers</a:t>
            </a:r>
          </a:p>
        </p:txBody>
      </p:sp>
      <p:sp>
        <p:nvSpPr>
          <p:cNvPr id="201731" name="Rectangle 3"/>
          <p:cNvSpPr>
            <a:spLocks noGrp="1" noChangeArrowheads="1"/>
          </p:cNvSpPr>
          <p:nvPr>
            <p:ph type="body" idx="1"/>
          </p:nvPr>
        </p:nvSpPr>
        <p:spPr/>
        <p:txBody>
          <a:bodyPr/>
          <a:lstStyle/>
          <a:p>
            <a:r>
              <a:rPr lang="en-US"/>
              <a:t>Before we can decide whether we should omit or retain an outlier in our data analysis, we need to understand why it is an outlier.</a:t>
            </a:r>
          </a:p>
          <a:p>
            <a:endParaRPr lang="en-US"/>
          </a:p>
          <a:p>
            <a:r>
              <a:rPr lang="en-US"/>
              <a:t>To accomplish this, we will move the columns for the variables adjacent to each other in the data editor so that we can compare the values for each case.</a:t>
            </a:r>
          </a:p>
          <a:p>
            <a:endParaRPr lang="en-US"/>
          </a:p>
          <a:p>
            <a:r>
              <a:rPr lang="en-US"/>
              <a:t>We will compare the values for each case to the mean and standard deviation for each variable, computed in the descriptive statistics section of the regression output.</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14B24A7-D9B7-4385-965F-AD192ECFE4C5}" type="slidenum">
              <a:rPr lang="en-US"/>
              <a:pPr/>
              <a:t>36</a:t>
            </a:fld>
            <a:endParaRPr lang="en-US"/>
          </a:p>
        </p:txBody>
      </p:sp>
      <p:pic>
        <p:nvPicPr>
          <p:cNvPr id="1904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0466" name="Rectangle 2"/>
          <p:cNvSpPr>
            <a:spLocks noGrp="1" noChangeArrowheads="1"/>
          </p:cNvSpPr>
          <p:nvPr>
            <p:ph type="title"/>
          </p:nvPr>
        </p:nvSpPr>
        <p:spPr>
          <a:xfrm>
            <a:off x="1143000" y="304800"/>
            <a:ext cx="7848600" cy="914400"/>
          </a:xfrm>
        </p:spPr>
        <p:txBody>
          <a:bodyPr/>
          <a:lstStyle/>
          <a:p>
            <a:r>
              <a:rPr lang="en-US"/>
              <a:t>Moving columns in the data editor – step 1</a:t>
            </a:r>
          </a:p>
        </p:txBody>
      </p:sp>
      <p:sp>
        <p:nvSpPr>
          <p:cNvPr id="190467" name="AutoShape 3"/>
          <p:cNvSpPr>
            <a:spLocks noChangeArrowheads="1"/>
          </p:cNvSpPr>
          <p:nvPr/>
        </p:nvSpPr>
        <p:spPr bwMode="auto">
          <a:xfrm>
            <a:off x="3429000" y="1447800"/>
            <a:ext cx="3352800" cy="1219200"/>
          </a:xfrm>
          <a:prstGeom prst="wedgeEllipseCallout">
            <a:avLst>
              <a:gd name="adj1" fmla="val -7245"/>
              <a:gd name="adj2" fmla="val -16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We will move the column for the variable prestg80 next to the column for hrs1.</a:t>
            </a:r>
          </a:p>
        </p:txBody>
      </p:sp>
      <p:sp>
        <p:nvSpPr>
          <p:cNvPr id="190468" name="AutoShape 4"/>
          <p:cNvSpPr>
            <a:spLocks noChangeArrowheads="1"/>
          </p:cNvSpPr>
          <p:nvPr/>
        </p:nvSpPr>
        <p:spPr bwMode="auto">
          <a:xfrm>
            <a:off x="3276600" y="3581400"/>
            <a:ext cx="3124200" cy="1676400"/>
          </a:xfrm>
          <a:prstGeom prst="wedgeEllipseCallout">
            <a:avLst>
              <a:gd name="adj1" fmla="val 64838"/>
              <a:gd name="adj2" fmla="val -86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column header </a:t>
            </a:r>
            <a:r>
              <a:rPr lang="en-US" sz="1200" i="1">
                <a:latin typeface="Verdana" pitchFamily="34" charset="0"/>
              </a:rPr>
              <a:t>prestg80</a:t>
            </a:r>
            <a:r>
              <a:rPr lang="en-US" sz="1200">
                <a:latin typeface="Verdana" pitchFamily="34" charset="0"/>
              </a:rPr>
              <a:t> for the variable we want to move, so that the column is selected.</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0D03F40-E060-44BE-9AAC-CF17592B297F}" type="slidenum">
              <a:rPr lang="en-US"/>
              <a:pPr/>
              <a:t>37</a:t>
            </a:fld>
            <a:endParaRPr lang="en-US"/>
          </a:p>
        </p:txBody>
      </p:sp>
      <p:pic>
        <p:nvPicPr>
          <p:cNvPr id="2027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2754" name="Rectangle 2"/>
          <p:cNvSpPr>
            <a:spLocks noGrp="1" noChangeArrowheads="1"/>
          </p:cNvSpPr>
          <p:nvPr>
            <p:ph type="title"/>
          </p:nvPr>
        </p:nvSpPr>
        <p:spPr>
          <a:xfrm>
            <a:off x="1143000" y="304800"/>
            <a:ext cx="7848600" cy="914400"/>
          </a:xfrm>
        </p:spPr>
        <p:txBody>
          <a:bodyPr/>
          <a:lstStyle/>
          <a:p>
            <a:r>
              <a:rPr lang="en-US"/>
              <a:t>Moving columns in the data editor – step 2</a:t>
            </a:r>
          </a:p>
        </p:txBody>
      </p:sp>
      <p:sp>
        <p:nvSpPr>
          <p:cNvPr id="202756" name="AutoShape 4"/>
          <p:cNvSpPr>
            <a:spLocks noChangeArrowheads="1"/>
          </p:cNvSpPr>
          <p:nvPr/>
        </p:nvSpPr>
        <p:spPr bwMode="auto">
          <a:xfrm>
            <a:off x="1828800" y="3581400"/>
            <a:ext cx="4800600" cy="2438400"/>
          </a:xfrm>
          <a:prstGeom prst="wedgeEllipseCallout">
            <a:avLst>
              <a:gd name="adj1" fmla="val 54565"/>
              <a:gd name="adj2" fmla="val -690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Next</a:t>
            </a:r>
            <a:r>
              <a:rPr lang="en-US" sz="1200">
                <a:latin typeface="Verdana" pitchFamily="34" charset="0"/>
              </a:rPr>
              <a:t>, click and hold the left mouse button down on the column header of the variable we want to move.</a:t>
            </a:r>
          </a:p>
          <a:p>
            <a:pPr algn="l">
              <a:lnSpc>
                <a:spcPct val="100000"/>
              </a:lnSpc>
            </a:pPr>
            <a:endParaRPr lang="en-US" sz="1200">
              <a:latin typeface="Verdana" pitchFamily="34" charset="0"/>
            </a:endParaRPr>
          </a:p>
          <a:p>
            <a:pPr algn="l">
              <a:lnSpc>
                <a:spcPct val="100000"/>
              </a:lnSpc>
            </a:pPr>
            <a:r>
              <a:rPr lang="en-US" sz="1200">
                <a:latin typeface="Verdana" pitchFamily="34" charset="0"/>
              </a:rPr>
              <a:t>A box outline will appear at the bottom of the arrow cursor, indicating that SPSS is prepared to move the column.</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D728DBE-852D-43C3-BFF9-6EF9FA0CC12A}" type="slidenum">
              <a:rPr lang="en-US"/>
              <a:pPr/>
              <a:t>38</a:t>
            </a:fld>
            <a:endParaRPr lang="en-US"/>
          </a:p>
        </p:txBody>
      </p:sp>
      <p:pic>
        <p:nvPicPr>
          <p:cNvPr id="20378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3778" name="Rectangle 2"/>
          <p:cNvSpPr>
            <a:spLocks noGrp="1" noChangeArrowheads="1"/>
          </p:cNvSpPr>
          <p:nvPr>
            <p:ph type="title"/>
          </p:nvPr>
        </p:nvSpPr>
        <p:spPr>
          <a:xfrm>
            <a:off x="1143000" y="304800"/>
            <a:ext cx="7848600" cy="914400"/>
          </a:xfrm>
        </p:spPr>
        <p:txBody>
          <a:bodyPr/>
          <a:lstStyle/>
          <a:p>
            <a:r>
              <a:rPr lang="en-US"/>
              <a:t>Moving columns in the data editor – step 3</a:t>
            </a:r>
          </a:p>
        </p:txBody>
      </p:sp>
      <p:sp>
        <p:nvSpPr>
          <p:cNvPr id="203780" name="AutoShape 4"/>
          <p:cNvSpPr>
            <a:spLocks noChangeArrowheads="1"/>
          </p:cNvSpPr>
          <p:nvPr/>
        </p:nvSpPr>
        <p:spPr bwMode="auto">
          <a:xfrm>
            <a:off x="5105400" y="3124200"/>
            <a:ext cx="3429000" cy="1371600"/>
          </a:xfrm>
          <a:prstGeom prst="wedgeEllipseCallout">
            <a:avLst>
              <a:gd name="adj1" fmla="val -46065"/>
              <a:gd name="adj2" fmla="val -50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Next</a:t>
            </a:r>
            <a:r>
              <a:rPr lang="en-US" sz="1200">
                <a:latin typeface="Verdana" pitchFamily="34" charset="0"/>
              </a:rPr>
              <a:t>, while holding the mouse button down, move the arrow cursor over columns to the left or right.</a:t>
            </a:r>
          </a:p>
        </p:txBody>
      </p:sp>
      <p:sp>
        <p:nvSpPr>
          <p:cNvPr id="203783" name="AutoShape 7"/>
          <p:cNvSpPr>
            <a:spLocks noChangeArrowheads="1"/>
          </p:cNvSpPr>
          <p:nvPr/>
        </p:nvSpPr>
        <p:spPr bwMode="auto">
          <a:xfrm>
            <a:off x="304800" y="4267200"/>
            <a:ext cx="4267200" cy="2362200"/>
          </a:xfrm>
          <a:prstGeom prst="wedgeEllipseCallout">
            <a:avLst>
              <a:gd name="adj1" fmla="val 53796"/>
              <a:gd name="adj2" fmla="val -8313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A vertical red line will appear between the columns to indicate where the column will be relocated.</a:t>
            </a:r>
          </a:p>
          <a:p>
            <a:pPr algn="l">
              <a:lnSpc>
                <a:spcPct val="100000"/>
              </a:lnSpc>
            </a:pPr>
            <a:endParaRPr lang="en-US" sz="1200">
              <a:latin typeface="Verdana" pitchFamily="34" charset="0"/>
            </a:endParaRPr>
          </a:p>
          <a:p>
            <a:pPr algn="l">
              <a:lnSpc>
                <a:spcPct val="100000"/>
              </a:lnSpc>
            </a:pPr>
            <a:r>
              <a:rPr lang="en-US" sz="1200">
                <a:latin typeface="Verdana" pitchFamily="34" charset="0"/>
              </a:rPr>
              <a:t>When the red line is located where we want to position the column we are moving, release the mouse button.  The column will now be relocated.</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EA07B6B-ABCA-4806-943D-99E46C6CA442}" type="slidenum">
              <a:rPr lang="en-US"/>
              <a:pPr/>
              <a:t>39</a:t>
            </a:fld>
            <a:endParaRPr lang="en-US"/>
          </a:p>
        </p:txBody>
      </p:sp>
      <p:pic>
        <p:nvPicPr>
          <p:cNvPr id="20480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02" name="Rectangle 2"/>
          <p:cNvSpPr>
            <a:spLocks noGrp="1" noChangeArrowheads="1"/>
          </p:cNvSpPr>
          <p:nvPr>
            <p:ph type="title"/>
          </p:nvPr>
        </p:nvSpPr>
        <p:spPr>
          <a:xfrm>
            <a:off x="1143000" y="304800"/>
            <a:ext cx="7848600" cy="914400"/>
          </a:xfrm>
        </p:spPr>
        <p:txBody>
          <a:bodyPr/>
          <a:lstStyle/>
          <a:p>
            <a:r>
              <a:rPr lang="en-US"/>
              <a:t>Moving columns in the data editor – step 4</a:t>
            </a:r>
          </a:p>
        </p:txBody>
      </p:sp>
      <p:sp>
        <p:nvSpPr>
          <p:cNvPr id="204803" name="AutoShape 3"/>
          <p:cNvSpPr>
            <a:spLocks noChangeArrowheads="1"/>
          </p:cNvSpPr>
          <p:nvPr/>
        </p:nvSpPr>
        <p:spPr bwMode="auto">
          <a:xfrm>
            <a:off x="3276600" y="1295400"/>
            <a:ext cx="4876800" cy="1143000"/>
          </a:xfrm>
          <a:prstGeom prst="wedgeEllipseCallout">
            <a:avLst>
              <a:gd name="adj1" fmla="val -18556"/>
              <a:gd name="adj2" fmla="val 7486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columns for the variables are now adjacent to one another, making it easier to compare values.</a:t>
            </a:r>
          </a:p>
        </p:txBody>
      </p:sp>
      <p:sp>
        <p:nvSpPr>
          <p:cNvPr id="204804" name="AutoShape 4"/>
          <p:cNvSpPr>
            <a:spLocks noChangeArrowheads="1"/>
          </p:cNvSpPr>
          <p:nvPr/>
        </p:nvSpPr>
        <p:spPr bwMode="auto">
          <a:xfrm>
            <a:off x="3810000" y="3810000"/>
            <a:ext cx="4953000" cy="2667000"/>
          </a:xfrm>
          <a:prstGeom prst="wedgeEllipseCallout">
            <a:avLst>
              <a:gd name="adj1" fmla="val -9134"/>
              <a:gd name="adj2" fmla="val -2797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Hint:  </a:t>
            </a:r>
            <a:r>
              <a:rPr lang="en-US" sz="1200">
                <a:latin typeface="Verdana" pitchFamily="34" charset="0"/>
              </a:rPr>
              <a:t>when we move a column, the command “Undo Move Variables” will appear at the top of the Edit menu.  I find this command the easiest way to return the columns to their original locations in the data editor.  Leaving columns in different locations can make it harder to find a variable we are looking for.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5483EF8-CBF2-47BF-8A4F-671F1EA221E9}" type="slidenum">
              <a:rPr lang="en-US"/>
              <a:pPr/>
              <a:t>4</a:t>
            </a:fld>
            <a:endParaRPr lang="en-US"/>
          </a:p>
        </p:txBody>
      </p:sp>
      <p:sp>
        <p:nvSpPr>
          <p:cNvPr id="154626" name="Rectangle 2050"/>
          <p:cNvSpPr>
            <a:spLocks noGrp="1" noChangeArrowheads="1"/>
          </p:cNvSpPr>
          <p:nvPr>
            <p:ph type="title"/>
          </p:nvPr>
        </p:nvSpPr>
        <p:spPr/>
        <p:txBody>
          <a:bodyPr/>
          <a:lstStyle/>
          <a:p>
            <a:r>
              <a:rPr lang="en-US"/>
              <a:t>Standard Scores Detect Univariate Outliers</a:t>
            </a:r>
          </a:p>
        </p:txBody>
      </p:sp>
      <p:sp>
        <p:nvSpPr>
          <p:cNvPr id="154627" name="Rectangle 2051"/>
          <p:cNvSpPr>
            <a:spLocks noGrp="1" noChangeArrowheads="1"/>
          </p:cNvSpPr>
          <p:nvPr>
            <p:ph type="body" idx="1"/>
          </p:nvPr>
        </p:nvSpPr>
        <p:spPr/>
        <p:txBody>
          <a:bodyPr/>
          <a:lstStyle/>
          <a:p>
            <a:r>
              <a:rPr lang="en-US"/>
              <a:t>One way to identify univariate outliers is to convert all of the scores for a variable to standard scores.</a:t>
            </a:r>
          </a:p>
          <a:p>
            <a:endParaRPr lang="en-US"/>
          </a:p>
          <a:p>
            <a:r>
              <a:rPr lang="en-US"/>
              <a:t>If the sample size is small (80 or fewer cases), a case is an outlier if its standard score is </a:t>
            </a:r>
            <a:r>
              <a:rPr lang="en-US">
                <a:latin typeface="Tahoma" pitchFamily="34" charset="0"/>
              </a:rPr>
              <a:t>±</a:t>
            </a:r>
            <a:r>
              <a:rPr lang="en-US"/>
              <a:t>2.5 or beyond.</a:t>
            </a:r>
          </a:p>
          <a:p>
            <a:endParaRPr lang="en-US"/>
          </a:p>
          <a:p>
            <a:r>
              <a:rPr lang="en-US"/>
              <a:t>If the sample size is larger than 80 cases, a case is an outlier if its standard score is </a:t>
            </a:r>
            <a:r>
              <a:rPr lang="en-US">
                <a:latin typeface="Tahoma" pitchFamily="34" charset="0"/>
              </a:rPr>
              <a:t>±</a:t>
            </a:r>
            <a:r>
              <a:rPr lang="en-US"/>
              <a:t>3.0 or beyond</a:t>
            </a:r>
          </a:p>
          <a:p>
            <a:endParaRPr lang="en-US"/>
          </a:p>
          <a:p>
            <a:r>
              <a:rPr lang="en-US"/>
              <a:t>This method applies to interval level variables, and to ordinal level variables that are treated as metric.  It does not apply to nominal level variables.</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8B29B6D-503E-452C-BBAE-A17B0D285973}" type="slidenum">
              <a:rPr lang="en-US"/>
              <a:pPr/>
              <a:t>40</a:t>
            </a:fld>
            <a:endParaRPr lang="en-US"/>
          </a:p>
        </p:txBody>
      </p:sp>
      <p:pic>
        <p:nvPicPr>
          <p:cNvPr id="196619"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53250" cy="50879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6611" name="Rectangle 3"/>
          <p:cNvSpPr>
            <a:spLocks noGrp="1" noChangeArrowheads="1"/>
          </p:cNvSpPr>
          <p:nvPr>
            <p:ph type="title"/>
          </p:nvPr>
        </p:nvSpPr>
        <p:spPr/>
        <p:txBody>
          <a:bodyPr/>
          <a:lstStyle/>
          <a:p>
            <a:r>
              <a:rPr lang="en-US"/>
              <a:t>Highlighting the outliers for analysis</a:t>
            </a:r>
          </a:p>
        </p:txBody>
      </p:sp>
      <p:sp>
        <p:nvSpPr>
          <p:cNvPr id="196612" name="AutoShape 4"/>
          <p:cNvSpPr>
            <a:spLocks noChangeArrowheads="1"/>
          </p:cNvSpPr>
          <p:nvPr/>
        </p:nvSpPr>
        <p:spPr bwMode="auto">
          <a:xfrm>
            <a:off x="2590800" y="3505200"/>
            <a:ext cx="5486400" cy="2667000"/>
          </a:xfrm>
          <a:prstGeom prst="wedgeEllipseCallout">
            <a:avLst>
              <a:gd name="adj1" fmla="val 2144"/>
              <a:gd name="adj2" fmla="val -25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When I finished relocating the three variables, I moved the p_mah_1 column also, so I could easily identify which cases were outliers.  Then I highlighted the outlier rows and scrolled them to the top row in the data editor.</a:t>
            </a:r>
          </a:p>
          <a:p>
            <a:pPr algn="l">
              <a:lnSpc>
                <a:spcPct val="100000"/>
              </a:lnSpc>
            </a:pPr>
            <a:endParaRPr lang="en-US" sz="1200">
              <a:latin typeface="Verdana" pitchFamily="34" charset="0"/>
            </a:endParaRPr>
          </a:p>
          <a:p>
            <a:pPr algn="l">
              <a:lnSpc>
                <a:spcPct val="100000"/>
              </a:lnSpc>
            </a:pPr>
            <a:r>
              <a:rPr lang="en-US" sz="1200">
                <a:latin typeface="Verdana" pitchFamily="34" charset="0"/>
              </a:rPr>
              <a:t>I can now compare the values for these two cases to the mean and standard deviation of the distribution for the three variables.</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0226220-45D3-4F75-82E3-858F1086A49F}" type="slidenum">
              <a:rPr lang="en-US"/>
              <a:pPr/>
              <a:t>41</a:t>
            </a:fld>
            <a:endParaRPr lang="en-US"/>
          </a:p>
        </p:txBody>
      </p:sp>
      <p:pic>
        <p:nvPicPr>
          <p:cNvPr id="19354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1914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3538" name="Rectangle 2"/>
          <p:cNvSpPr>
            <a:spLocks noGrp="1" noChangeArrowheads="1"/>
          </p:cNvSpPr>
          <p:nvPr>
            <p:ph type="title"/>
          </p:nvPr>
        </p:nvSpPr>
        <p:spPr>
          <a:xfrm>
            <a:off x="1143000" y="304800"/>
            <a:ext cx="7848600" cy="914400"/>
          </a:xfrm>
        </p:spPr>
        <p:txBody>
          <a:bodyPr/>
          <a:lstStyle/>
          <a:p>
            <a:r>
              <a:rPr lang="en-US"/>
              <a:t>Evaluating the outlier cases</a:t>
            </a:r>
          </a:p>
        </p:txBody>
      </p:sp>
      <p:pic>
        <p:nvPicPr>
          <p:cNvPr id="19354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581400"/>
            <a:ext cx="4702175" cy="22685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3539" name="AutoShape 3"/>
          <p:cNvSpPr>
            <a:spLocks noChangeArrowheads="1"/>
          </p:cNvSpPr>
          <p:nvPr/>
        </p:nvSpPr>
        <p:spPr bwMode="auto">
          <a:xfrm>
            <a:off x="5105400" y="3505200"/>
            <a:ext cx="3810000" cy="3124200"/>
          </a:xfrm>
          <a:prstGeom prst="wedgeEllipseCallout">
            <a:avLst>
              <a:gd name="adj1" fmla="val -15667"/>
              <a:gd name="adj2" fmla="val -21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number of hours worked for both cases is well below the average for the sample.  The first case has an above average occupational prestige score combined with below average years of education.  The second case has a below average occupational prestige score combined with above average education.</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E4255B6-CA76-426E-8D6A-A8F2C5CFDEA5}" type="slidenum">
              <a:rPr lang="en-US"/>
              <a:pPr/>
              <a:t>42</a:t>
            </a:fld>
            <a:endParaRPr lang="en-US"/>
          </a:p>
        </p:txBody>
      </p:sp>
      <p:pic>
        <p:nvPicPr>
          <p:cNvPr id="19149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1490" name="Rectangle 2"/>
          <p:cNvSpPr>
            <a:spLocks noGrp="1" noChangeArrowheads="1"/>
          </p:cNvSpPr>
          <p:nvPr>
            <p:ph type="title"/>
          </p:nvPr>
        </p:nvSpPr>
        <p:spPr>
          <a:xfrm>
            <a:off x="1143000" y="304800"/>
            <a:ext cx="7848600" cy="914400"/>
          </a:xfrm>
        </p:spPr>
        <p:txBody>
          <a:bodyPr/>
          <a:lstStyle/>
          <a:p>
            <a:r>
              <a:rPr lang="en-US"/>
              <a:t>Deleting variables added to dataset</a:t>
            </a:r>
          </a:p>
        </p:txBody>
      </p:sp>
      <p:sp>
        <p:nvSpPr>
          <p:cNvPr id="191494" name="AutoShape 6"/>
          <p:cNvSpPr>
            <a:spLocks noChangeArrowheads="1"/>
          </p:cNvSpPr>
          <p:nvPr/>
        </p:nvSpPr>
        <p:spPr bwMode="auto">
          <a:xfrm>
            <a:off x="4724400" y="3048000"/>
            <a:ext cx="3733800" cy="2133600"/>
          </a:xfrm>
          <a:prstGeom prst="wedgeEllipseCallout">
            <a:avLst>
              <a:gd name="adj1" fmla="val -18412"/>
              <a:gd name="adj2" fmla="val -57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Once we are finished with the outlier analysis, we should delete the variables that were added to the data set.</a:t>
            </a:r>
          </a:p>
          <a:p>
            <a:pPr algn="l">
              <a:lnSpc>
                <a:spcPct val="100000"/>
              </a:lnSpc>
            </a:pPr>
            <a:endParaRPr lang="en-US" sz="1200">
              <a:latin typeface="Verdana" pitchFamily="34" charset="0"/>
            </a:endParaRPr>
          </a:p>
          <a:p>
            <a:pPr algn="l">
              <a:lnSpc>
                <a:spcPct val="100000"/>
              </a:lnSpc>
            </a:pPr>
            <a:r>
              <a:rPr lang="en-US" sz="1200" b="1">
                <a:latin typeface="Verdana" pitchFamily="34" charset="0"/>
              </a:rPr>
              <a:t>First</a:t>
            </a:r>
            <a:r>
              <a:rPr lang="en-US" sz="1200">
                <a:latin typeface="Verdana" pitchFamily="34" charset="0"/>
              </a:rPr>
              <a:t>, select the mah_1 and p_mah_1 columns.</a:t>
            </a:r>
          </a:p>
        </p:txBody>
      </p:sp>
      <p:sp>
        <p:nvSpPr>
          <p:cNvPr id="191495" name="AutoShape 7"/>
          <p:cNvSpPr>
            <a:spLocks noChangeArrowheads="1"/>
          </p:cNvSpPr>
          <p:nvPr/>
        </p:nvSpPr>
        <p:spPr bwMode="auto">
          <a:xfrm>
            <a:off x="1981200" y="4419600"/>
            <a:ext cx="3200400" cy="1752600"/>
          </a:xfrm>
          <a:prstGeom prst="wedgeEllipseCallout">
            <a:avLst>
              <a:gd name="adj1" fmla="val -25148"/>
              <a:gd name="adj2" fmla="val -10425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select the Clear command from the Edit menu to delete the column from the dataset.</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AF634DB-3E7C-40F5-8AB7-1FF7F1E7976B}" type="slidenum">
              <a:rPr lang="en-US"/>
              <a:pPr/>
              <a:t>43</a:t>
            </a:fld>
            <a:endParaRPr lang="en-US"/>
          </a:p>
        </p:txBody>
      </p:sp>
      <p:sp>
        <p:nvSpPr>
          <p:cNvPr id="206850" name="Rectangle 2"/>
          <p:cNvSpPr>
            <a:spLocks noGrp="1" noChangeArrowheads="1"/>
          </p:cNvSpPr>
          <p:nvPr>
            <p:ph type="title"/>
          </p:nvPr>
        </p:nvSpPr>
        <p:spPr/>
        <p:txBody>
          <a:bodyPr/>
          <a:lstStyle/>
          <a:p>
            <a:r>
              <a:rPr lang="en-US"/>
              <a:t>Other problems on multivariate outliers</a:t>
            </a:r>
          </a:p>
        </p:txBody>
      </p:sp>
      <p:sp>
        <p:nvSpPr>
          <p:cNvPr id="206851" name="Rectangle 3"/>
          <p:cNvSpPr>
            <a:spLocks noGrp="1" noChangeArrowheads="1"/>
          </p:cNvSpPr>
          <p:nvPr>
            <p:ph type="body" idx="1"/>
          </p:nvPr>
        </p:nvSpPr>
        <p:spPr>
          <a:xfrm>
            <a:off x="838200" y="1371600"/>
            <a:ext cx="8110538" cy="5334000"/>
          </a:xfrm>
        </p:spPr>
        <p:txBody>
          <a:bodyPr/>
          <a:lstStyle/>
          <a:p>
            <a:pPr>
              <a:lnSpc>
                <a:spcPct val="90000"/>
              </a:lnSpc>
            </a:pPr>
            <a:r>
              <a:rPr lang="en-US"/>
              <a:t>A problem may ask about outliers for variables that include a nominal level variable.  The answer will be “An inappropriate application of a statistic” since Mahalanobis D² cannot be computed unless all variables are metric.</a:t>
            </a:r>
          </a:p>
          <a:p>
            <a:pPr>
              <a:lnSpc>
                <a:spcPct val="90000"/>
              </a:lnSpc>
            </a:pPr>
            <a:endParaRPr lang="en-US"/>
          </a:p>
          <a:p>
            <a:pPr>
              <a:lnSpc>
                <a:spcPct val="90000"/>
              </a:lnSpc>
            </a:pPr>
            <a:r>
              <a:rPr lang="en-US"/>
              <a:t>A problem may ask about outliers for variables that include an ordinal level variable.  If the number of outliers in the problem statement is accurate, the correct answer to the question is “True with caution” since we may be required to defend treating an ordinal variable as metric.</a:t>
            </a:r>
          </a:p>
          <a:p>
            <a:pPr>
              <a:lnSpc>
                <a:spcPct val="90000"/>
              </a:lnSpc>
            </a:pPr>
            <a:endParaRPr lang="en-US"/>
          </a:p>
          <a:p>
            <a:pPr>
              <a:lnSpc>
                <a:spcPct val="90000"/>
              </a:lnSpc>
            </a:pPr>
            <a:r>
              <a:rPr lang="en-US"/>
              <a:t>A problem may contain an inaccurate number of outliers for the variable.  The answer will be “False.”</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331785B-FC31-4970-9EE0-7E8B317104E1}" type="slidenum">
              <a:rPr lang="en-US"/>
              <a:pPr/>
              <a:t>44</a:t>
            </a:fld>
            <a:endParaRPr lang="en-US"/>
          </a:p>
        </p:txBody>
      </p:sp>
      <p:sp>
        <p:nvSpPr>
          <p:cNvPr id="207874" name="Rectangle 2"/>
          <p:cNvSpPr>
            <a:spLocks noGrp="1" noChangeArrowheads="1"/>
          </p:cNvSpPr>
          <p:nvPr>
            <p:ph type="title"/>
          </p:nvPr>
        </p:nvSpPr>
        <p:spPr/>
        <p:txBody>
          <a:bodyPr/>
          <a:lstStyle/>
          <a:p>
            <a:r>
              <a:rPr lang="en-US"/>
              <a:t>Steps in evaluating outliers</a:t>
            </a:r>
          </a:p>
        </p:txBody>
      </p:sp>
      <p:sp>
        <p:nvSpPr>
          <p:cNvPr id="207875" name="Rectangle 3"/>
          <p:cNvSpPr>
            <a:spLocks noChangeArrowheads="1"/>
          </p:cNvSpPr>
          <p:nvPr/>
        </p:nvSpPr>
        <p:spPr bwMode="auto">
          <a:xfrm>
            <a:off x="900113" y="1516063"/>
            <a:ext cx="805815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outliers:</a:t>
            </a:r>
            <a:r>
              <a:rPr lang="en-US" sz="2000">
                <a:latin typeface="Verdana" pitchFamily="34" charset="0"/>
              </a:rPr>
              <a:t> </a:t>
            </a:r>
          </a:p>
        </p:txBody>
      </p:sp>
      <p:sp>
        <p:nvSpPr>
          <p:cNvPr id="207876" name="AutoShape 4"/>
          <p:cNvSpPr>
            <a:spLocks noChangeArrowheads="1"/>
          </p:cNvSpPr>
          <p:nvPr/>
        </p:nvSpPr>
        <p:spPr bwMode="auto">
          <a:xfrm>
            <a:off x="2243138" y="3736975"/>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number of outliers stated in the problem the correct number?</a:t>
            </a:r>
          </a:p>
        </p:txBody>
      </p:sp>
      <p:sp>
        <p:nvSpPr>
          <p:cNvPr id="207882" name="Text Box 10"/>
          <p:cNvSpPr txBox="1">
            <a:spLocks noChangeArrowheads="1"/>
          </p:cNvSpPr>
          <p:nvPr/>
        </p:nvSpPr>
        <p:spPr bwMode="auto">
          <a:xfrm>
            <a:off x="6705600" y="4114800"/>
            <a:ext cx="7016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207890" name="Group 18"/>
          <p:cNvGrpSpPr>
            <a:grpSpLocks/>
          </p:cNvGrpSpPr>
          <p:nvPr/>
        </p:nvGrpSpPr>
        <p:grpSpPr bwMode="auto">
          <a:xfrm>
            <a:off x="4114800" y="4778375"/>
            <a:ext cx="466725" cy="423863"/>
            <a:chOff x="4464" y="3456"/>
            <a:chExt cx="294" cy="267"/>
          </a:xfrm>
        </p:grpSpPr>
        <p:sp>
          <p:nvSpPr>
            <p:cNvPr id="207878"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84" name="Text Box 1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07894" name="Group 22"/>
          <p:cNvGrpSpPr>
            <a:grpSpLocks/>
          </p:cNvGrpSpPr>
          <p:nvPr/>
        </p:nvGrpSpPr>
        <p:grpSpPr bwMode="auto">
          <a:xfrm>
            <a:off x="5997575" y="3940175"/>
            <a:ext cx="679450" cy="304800"/>
            <a:chOff x="3792" y="2832"/>
            <a:chExt cx="428" cy="192"/>
          </a:xfrm>
        </p:grpSpPr>
        <p:sp>
          <p:nvSpPr>
            <p:cNvPr id="207880" name="Line 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86" name="Text Box 14"/>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207888" name="Group 16"/>
          <p:cNvGrpSpPr>
            <a:grpSpLocks/>
          </p:cNvGrpSpPr>
          <p:nvPr/>
        </p:nvGrpSpPr>
        <p:grpSpPr bwMode="auto">
          <a:xfrm>
            <a:off x="2286000" y="2286000"/>
            <a:ext cx="6157913" cy="1457325"/>
            <a:chOff x="1440" y="1776"/>
            <a:chExt cx="3879" cy="918"/>
          </a:xfrm>
        </p:grpSpPr>
        <p:sp>
          <p:nvSpPr>
            <p:cNvPr id="207877" name="Line 5"/>
            <p:cNvSpPr>
              <a:spLocks noChangeShapeType="1"/>
            </p:cNvSpPr>
            <p:nvPr/>
          </p:nvSpPr>
          <p:spPr bwMode="auto">
            <a:xfrm flipH="1">
              <a:off x="2578" y="2427"/>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79" name="Line 7"/>
            <p:cNvSpPr>
              <a:spLocks noChangeShapeType="1"/>
            </p:cNvSpPr>
            <p:nvPr/>
          </p:nvSpPr>
          <p:spPr bwMode="auto">
            <a:xfrm>
              <a:off x="3733" y="2102"/>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81" name="Text Box 9"/>
            <p:cNvSpPr txBox="1">
              <a:spLocks noChangeArrowheads="1"/>
            </p:cNvSpPr>
            <p:nvPr/>
          </p:nvSpPr>
          <p:spPr bwMode="auto">
            <a:xfrm>
              <a:off x="4211" y="1901"/>
              <a:ext cx="11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207883" name="Text Box 11"/>
            <p:cNvSpPr txBox="1">
              <a:spLocks noChangeArrowheads="1"/>
            </p:cNvSpPr>
            <p:nvPr/>
          </p:nvSpPr>
          <p:spPr bwMode="auto">
            <a:xfrm>
              <a:off x="2640" y="2448"/>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207885" name="Text Box 13"/>
            <p:cNvSpPr txBox="1">
              <a:spLocks noChangeArrowheads="1"/>
            </p:cNvSpPr>
            <p:nvPr/>
          </p:nvSpPr>
          <p:spPr bwMode="auto">
            <a:xfrm>
              <a:off x="3775" y="192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207887" name="AutoShape 15"/>
            <p:cNvSpPr>
              <a:spLocks noChangeArrowheads="1"/>
            </p:cNvSpPr>
            <p:nvPr/>
          </p:nvSpPr>
          <p:spPr bwMode="auto">
            <a:xfrm>
              <a:off x="1440" y="1776"/>
              <a:ext cx="2280" cy="642"/>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all of the variables to be evaluated metric?</a:t>
              </a:r>
            </a:p>
            <a:p>
              <a:pPr algn="l">
                <a:lnSpc>
                  <a:spcPct val="100000"/>
                </a:lnSpc>
              </a:pPr>
              <a:endParaRPr lang="en-US" sz="1000">
                <a:latin typeface="Verdana" pitchFamily="34" charset="0"/>
              </a:endParaRPr>
            </a:p>
          </p:txBody>
        </p:sp>
      </p:grpSp>
      <p:sp>
        <p:nvSpPr>
          <p:cNvPr id="207889" name="AutoShape 17"/>
          <p:cNvSpPr>
            <a:spLocks noChangeArrowheads="1"/>
          </p:cNvSpPr>
          <p:nvPr/>
        </p:nvSpPr>
        <p:spPr bwMode="auto">
          <a:xfrm>
            <a:off x="2286000" y="5181600"/>
            <a:ext cx="37338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Are any of the metric variables ordinal level?</a:t>
            </a:r>
          </a:p>
        </p:txBody>
      </p:sp>
      <p:grpSp>
        <p:nvGrpSpPr>
          <p:cNvPr id="207891" name="Group 19"/>
          <p:cNvGrpSpPr>
            <a:grpSpLocks/>
          </p:cNvGrpSpPr>
          <p:nvPr/>
        </p:nvGrpSpPr>
        <p:grpSpPr bwMode="auto">
          <a:xfrm>
            <a:off x="4148138" y="5889625"/>
            <a:ext cx="466725" cy="423863"/>
            <a:chOff x="4464" y="3456"/>
            <a:chExt cx="294" cy="267"/>
          </a:xfrm>
        </p:grpSpPr>
        <p:sp>
          <p:nvSpPr>
            <p:cNvPr id="207892" name="Line 20"/>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93" name="Text Box 21"/>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207895" name="Group 23"/>
          <p:cNvGrpSpPr>
            <a:grpSpLocks/>
          </p:cNvGrpSpPr>
          <p:nvPr/>
        </p:nvGrpSpPr>
        <p:grpSpPr bwMode="auto">
          <a:xfrm>
            <a:off x="6019800" y="5235575"/>
            <a:ext cx="679450" cy="304800"/>
            <a:chOff x="3792" y="2832"/>
            <a:chExt cx="428" cy="192"/>
          </a:xfrm>
        </p:grpSpPr>
        <p:sp>
          <p:nvSpPr>
            <p:cNvPr id="207896" name="Line 24"/>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7897" name="Text Box 25"/>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207898" name="Text Box 26"/>
          <p:cNvSpPr txBox="1">
            <a:spLocks noChangeArrowheads="1"/>
          </p:cNvSpPr>
          <p:nvPr/>
        </p:nvSpPr>
        <p:spPr bwMode="auto">
          <a:xfrm>
            <a:off x="6705600" y="5410200"/>
            <a:ext cx="7016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sp>
        <p:nvSpPr>
          <p:cNvPr id="207899" name="Text Box 27"/>
          <p:cNvSpPr txBox="1">
            <a:spLocks noChangeArrowheads="1"/>
          </p:cNvSpPr>
          <p:nvPr/>
        </p:nvSpPr>
        <p:spPr bwMode="auto">
          <a:xfrm>
            <a:off x="3429000" y="6324600"/>
            <a:ext cx="1600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4893CBE-668C-49EC-AD49-ED9ADFD0A3E2}" type="slidenum">
              <a:rPr lang="en-US"/>
              <a:pPr/>
              <a:t>5</a:t>
            </a:fld>
            <a:endParaRPr lang="en-US"/>
          </a:p>
        </p:txBody>
      </p:sp>
      <p:sp>
        <p:nvSpPr>
          <p:cNvPr id="155650" name="Rectangle 2"/>
          <p:cNvSpPr>
            <a:spLocks noGrp="1" noChangeArrowheads="1"/>
          </p:cNvSpPr>
          <p:nvPr>
            <p:ph type="title"/>
          </p:nvPr>
        </p:nvSpPr>
        <p:spPr/>
        <p:txBody>
          <a:bodyPr/>
          <a:lstStyle/>
          <a:p>
            <a:r>
              <a:rPr lang="en-US"/>
              <a:t>Mahalanobis D</a:t>
            </a:r>
            <a:r>
              <a:rPr lang="en-US" baseline="30000"/>
              <a:t>2</a:t>
            </a:r>
            <a:r>
              <a:rPr lang="en-US"/>
              <a:t> and Multivariate Outliers</a:t>
            </a:r>
          </a:p>
        </p:txBody>
      </p:sp>
      <p:sp>
        <p:nvSpPr>
          <p:cNvPr id="155651" name="Rectangle 3"/>
          <p:cNvSpPr>
            <a:spLocks noGrp="1" noChangeArrowheads="1"/>
          </p:cNvSpPr>
          <p:nvPr>
            <p:ph type="body" idx="1"/>
          </p:nvPr>
        </p:nvSpPr>
        <p:spPr>
          <a:xfrm>
            <a:off x="1066800" y="1371600"/>
            <a:ext cx="7881938" cy="5334000"/>
          </a:xfrm>
        </p:spPr>
        <p:txBody>
          <a:bodyPr/>
          <a:lstStyle/>
          <a:p>
            <a:pPr>
              <a:lnSpc>
                <a:spcPct val="90000"/>
              </a:lnSpc>
            </a:pPr>
            <a:r>
              <a:rPr lang="en-US"/>
              <a:t>Mahalanobis D</a:t>
            </a:r>
            <a:r>
              <a:rPr lang="en-US" baseline="30000"/>
              <a:t>2</a:t>
            </a:r>
            <a:r>
              <a:rPr lang="en-US"/>
              <a:t> is a multidimensional version of a z-score.  It measures the distance of a case from the centroid (multidimensional mean) of a distribution, given the covariance (multidimensional variance) of the distribution.</a:t>
            </a:r>
          </a:p>
          <a:p>
            <a:pPr>
              <a:lnSpc>
                <a:spcPct val="90000"/>
              </a:lnSpc>
            </a:pPr>
            <a:endParaRPr lang="en-US"/>
          </a:p>
          <a:p>
            <a:pPr>
              <a:lnSpc>
                <a:spcPct val="90000"/>
              </a:lnSpc>
            </a:pPr>
            <a:r>
              <a:rPr lang="en-US"/>
              <a:t>A case is a multivariate outlier if the probability associated with its D</a:t>
            </a:r>
            <a:r>
              <a:rPr lang="en-US" baseline="30000"/>
              <a:t>2</a:t>
            </a:r>
            <a:r>
              <a:rPr lang="en-US"/>
              <a:t> is 0.001 or less.  D</a:t>
            </a:r>
            <a:r>
              <a:rPr lang="en-US" baseline="30000"/>
              <a:t>2</a:t>
            </a:r>
            <a:r>
              <a:rPr lang="en-US"/>
              <a:t> follows a chi-square distribution with degrees of freedom equal to the number of variables included in the calculation.</a:t>
            </a:r>
          </a:p>
          <a:p>
            <a:pPr>
              <a:lnSpc>
                <a:spcPct val="90000"/>
              </a:lnSpc>
            </a:pPr>
            <a:endParaRPr lang="en-US"/>
          </a:p>
          <a:p>
            <a:pPr>
              <a:lnSpc>
                <a:spcPct val="90000"/>
              </a:lnSpc>
            </a:pPr>
            <a:r>
              <a:rPr lang="en-US"/>
              <a:t>Mahalanobis D</a:t>
            </a:r>
            <a:r>
              <a:rPr lang="en-US" baseline="30000"/>
              <a:t>2</a:t>
            </a:r>
            <a:r>
              <a:rPr lang="en-US"/>
              <a:t>  requires that the variables be metric, i.e. interval level or ordinal level variables that are treated as metric.  </a:t>
            </a:r>
            <a:endParaRPr lang="en-US" baseline="3000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F71A22C-E2DF-4E52-AA9E-7FF0CF47C03D}" type="slidenum">
              <a:rPr lang="en-US"/>
              <a:pPr/>
              <a:t>6</a:t>
            </a:fld>
            <a:endParaRPr lang="en-US"/>
          </a:p>
        </p:txBody>
      </p:sp>
      <p:sp>
        <p:nvSpPr>
          <p:cNvPr id="151554" name="Rectangle 2"/>
          <p:cNvSpPr>
            <a:spLocks noGrp="1" noChangeArrowheads="1"/>
          </p:cNvSpPr>
          <p:nvPr>
            <p:ph type="title"/>
          </p:nvPr>
        </p:nvSpPr>
        <p:spPr/>
        <p:txBody>
          <a:bodyPr/>
          <a:lstStyle/>
          <a:p>
            <a:r>
              <a:rPr lang="en-US"/>
              <a:t>Problem 1</a:t>
            </a:r>
          </a:p>
        </p:txBody>
      </p:sp>
      <p:sp>
        <p:nvSpPr>
          <p:cNvPr id="151555" name="Rectangle 3"/>
          <p:cNvSpPr>
            <a:spLocks noGrp="1" noChangeArrowheads="1"/>
          </p:cNvSpPr>
          <p:nvPr>
            <p:ph type="body" idx="1"/>
          </p:nvPr>
        </p:nvSpPr>
        <p:spPr>
          <a:xfrm>
            <a:off x="1371600" y="1676400"/>
            <a:ext cx="7577138" cy="5029200"/>
          </a:xfrm>
        </p:spPr>
        <p:txBody>
          <a:bodyPr/>
          <a:lstStyle/>
          <a:p>
            <a:pPr marL="4763" indent="6350">
              <a:buFont typeface="Wingdings" pitchFamily="2" charset="2"/>
              <a:buNone/>
            </a:pPr>
            <a:r>
              <a:rPr lang="en-US" sz="2000"/>
              <a:t>In the dataset GSS2000.sav, is the following statement true, false, or an incorrect application of a statistic? </a:t>
            </a:r>
          </a:p>
          <a:p>
            <a:pPr marL="4763" indent="6350">
              <a:buFont typeface="Wingdings" pitchFamily="2" charset="2"/>
              <a:buNone/>
            </a:pPr>
            <a:endParaRPr lang="en-US" sz="2000"/>
          </a:p>
          <a:p>
            <a:pPr marL="4763" indent="6350">
              <a:buFont typeface="Wingdings" pitchFamily="2" charset="2"/>
              <a:buNone/>
            </a:pPr>
            <a:r>
              <a:rPr lang="en-US" sz="2000"/>
              <a:t>In the dataset, there are 2 cases that should be evaluated as univariate outliers for highest year of school completed.</a:t>
            </a:r>
          </a:p>
          <a:p>
            <a:pPr marL="4763" indent="6350">
              <a:buFont typeface="Wingdings" pitchFamily="2" charset="2"/>
              <a:buNone/>
            </a:pPr>
            <a:endParaRPr lang="en-US" sz="2000"/>
          </a:p>
          <a:p>
            <a:pPr marL="4763" indent="6350">
              <a:buFont typeface="Wingdings" pitchFamily="2" charset="2"/>
              <a:buNone/>
            </a:pPr>
            <a:r>
              <a:rPr lang="en-US" sz="2000"/>
              <a:t>1.   True</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421C981-CCDC-49D2-80FD-FA8E401E8246}" type="slidenum">
              <a:rPr lang="en-US"/>
              <a:pPr/>
              <a:t>7</a:t>
            </a:fld>
            <a:endParaRPr lang="en-US"/>
          </a:p>
        </p:txBody>
      </p:sp>
      <p:pic>
        <p:nvPicPr>
          <p:cNvPr id="106512"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43725" cy="5064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6498" name="Rectangle 2"/>
          <p:cNvSpPr>
            <a:spLocks noGrp="1" noChangeArrowheads="1"/>
          </p:cNvSpPr>
          <p:nvPr>
            <p:ph type="title"/>
          </p:nvPr>
        </p:nvSpPr>
        <p:spPr>
          <a:xfrm>
            <a:off x="1143000" y="304800"/>
            <a:ext cx="7848600" cy="914400"/>
          </a:xfrm>
        </p:spPr>
        <p:txBody>
          <a:bodyPr/>
          <a:lstStyle/>
          <a:p>
            <a:r>
              <a:rPr lang="en-US"/>
              <a:t>Descriptive statistics compute standard scores</a:t>
            </a:r>
          </a:p>
        </p:txBody>
      </p:sp>
      <p:sp>
        <p:nvSpPr>
          <p:cNvPr id="106508" name="AutoShape 12"/>
          <p:cNvSpPr>
            <a:spLocks noChangeArrowheads="1"/>
          </p:cNvSpPr>
          <p:nvPr/>
        </p:nvSpPr>
        <p:spPr bwMode="auto">
          <a:xfrm>
            <a:off x="5257800" y="3352800"/>
            <a:ext cx="3352800" cy="1981200"/>
          </a:xfrm>
          <a:prstGeom prst="wedgeEllipseCallout">
            <a:avLst>
              <a:gd name="adj1" fmla="val -29685"/>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standard scores in SPSS, select the Descriptive Statistics | Descriptives… command from the Analyze menu.</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A4E0A6F-2895-48A5-AD36-5FDF46B53B6F}" type="slidenum">
              <a:rPr lang="en-US"/>
              <a:pPr/>
              <a:t>8</a:t>
            </a:fld>
            <a:endParaRPr lang="en-US"/>
          </a:p>
        </p:txBody>
      </p:sp>
      <p:pic>
        <p:nvPicPr>
          <p:cNvPr id="1566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676400"/>
            <a:ext cx="4748213" cy="2527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6675" name="Rectangle 3"/>
          <p:cNvSpPr>
            <a:spLocks noGrp="1" noChangeArrowheads="1"/>
          </p:cNvSpPr>
          <p:nvPr>
            <p:ph type="title"/>
          </p:nvPr>
        </p:nvSpPr>
        <p:spPr>
          <a:xfrm>
            <a:off x="1143000" y="304800"/>
            <a:ext cx="7848600" cy="914400"/>
          </a:xfrm>
        </p:spPr>
        <p:txBody>
          <a:bodyPr/>
          <a:lstStyle/>
          <a:p>
            <a:r>
              <a:rPr lang="en-US"/>
              <a:t>Select the variable(s) for the analysis</a:t>
            </a:r>
          </a:p>
        </p:txBody>
      </p:sp>
      <p:sp>
        <p:nvSpPr>
          <p:cNvPr id="156676" name="AutoShape 4"/>
          <p:cNvSpPr>
            <a:spLocks noChangeArrowheads="1"/>
          </p:cNvSpPr>
          <p:nvPr/>
        </p:nvSpPr>
        <p:spPr bwMode="auto">
          <a:xfrm>
            <a:off x="1905000" y="3886200"/>
            <a:ext cx="2819400" cy="1447800"/>
          </a:xfrm>
          <a:prstGeom prst="wedgeEllipseCallout">
            <a:avLst>
              <a:gd name="adj1" fmla="val 11995"/>
              <a:gd name="adj2" fmla="val -764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variable to be included in the analysis to highlight it.</a:t>
            </a:r>
          </a:p>
        </p:txBody>
      </p:sp>
      <p:sp>
        <p:nvSpPr>
          <p:cNvPr id="156679" name="AutoShape 7"/>
          <p:cNvSpPr>
            <a:spLocks noChangeArrowheads="1"/>
          </p:cNvSpPr>
          <p:nvPr/>
        </p:nvSpPr>
        <p:spPr bwMode="auto">
          <a:xfrm>
            <a:off x="4953000" y="3810000"/>
            <a:ext cx="2819400" cy="1447800"/>
          </a:xfrm>
          <a:prstGeom prst="wedgeEllipseCallout">
            <a:avLst>
              <a:gd name="adj1" fmla="val -43130"/>
              <a:gd name="adj2" fmla="val -998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right arrow button to move the highlighted variable to the list of variables.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E4DC277-1900-424C-9FB7-DB3E3B4F2366}" type="slidenum">
              <a:rPr lang="en-US"/>
              <a:pPr/>
              <a:t>9</a:t>
            </a:fld>
            <a:endParaRPr lang="en-US"/>
          </a:p>
        </p:txBody>
      </p:sp>
      <p:pic>
        <p:nvPicPr>
          <p:cNvPr id="1628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4748213" cy="25273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18" name="Rectangle 2"/>
          <p:cNvSpPr>
            <a:spLocks noGrp="1" noChangeArrowheads="1"/>
          </p:cNvSpPr>
          <p:nvPr>
            <p:ph type="title"/>
          </p:nvPr>
        </p:nvSpPr>
        <p:spPr>
          <a:xfrm>
            <a:off x="1143000" y="304800"/>
            <a:ext cx="7848600" cy="914400"/>
          </a:xfrm>
        </p:spPr>
        <p:txBody>
          <a:bodyPr/>
          <a:lstStyle/>
          <a:p>
            <a:r>
              <a:rPr lang="en-US"/>
              <a:t>Mark the option for computing standard scores</a:t>
            </a:r>
          </a:p>
        </p:txBody>
      </p:sp>
      <p:sp>
        <p:nvSpPr>
          <p:cNvPr id="162821" name="AutoShape 5"/>
          <p:cNvSpPr>
            <a:spLocks noChangeArrowheads="1"/>
          </p:cNvSpPr>
          <p:nvPr/>
        </p:nvSpPr>
        <p:spPr bwMode="auto">
          <a:xfrm>
            <a:off x="914400" y="4343400"/>
            <a:ext cx="4800600" cy="2133600"/>
          </a:xfrm>
          <a:prstGeom prst="wedgeEllipseCallout">
            <a:avLst>
              <a:gd name="adj1" fmla="val -29597"/>
              <a:gd name="adj2" fmla="val -739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checkbox to save standard score values as a new variable in the dataset.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new variable will have the letter z prepended to its name, e.g. the standard score variable for “educ” will be “zeduc”.</a:t>
            </a:r>
          </a:p>
        </p:txBody>
      </p:sp>
      <p:sp>
        <p:nvSpPr>
          <p:cNvPr id="162822" name="AutoShape 6"/>
          <p:cNvSpPr>
            <a:spLocks noChangeArrowheads="1"/>
          </p:cNvSpPr>
          <p:nvPr/>
        </p:nvSpPr>
        <p:spPr bwMode="auto">
          <a:xfrm>
            <a:off x="5715000" y="2819400"/>
            <a:ext cx="2819400" cy="1295400"/>
          </a:xfrm>
          <a:prstGeom prst="wedgeEllipseCallout">
            <a:avLst>
              <a:gd name="adj1" fmla="val -42343"/>
              <a:gd name="adj2" fmla="val -10049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OK button to complete the analysis request.</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4708</TotalTime>
  <Words>3226</Words>
  <Application>Microsoft Office PowerPoint</Application>
  <PresentationFormat>On-screen Show (4:3)</PresentationFormat>
  <Paragraphs>390</Paragraphs>
  <Slides>44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Times New Roman</vt:lpstr>
      <vt:lpstr>Trebuchet MS</vt:lpstr>
      <vt:lpstr>Wingdings</vt:lpstr>
      <vt:lpstr>Tahoma</vt:lpstr>
      <vt:lpstr>Verdana</vt:lpstr>
      <vt:lpstr>MS Shell Dlg</vt:lpstr>
      <vt:lpstr>_statTemplate</vt:lpstr>
      <vt:lpstr>Detecting Outliers</vt:lpstr>
      <vt:lpstr>Outliers</vt:lpstr>
      <vt:lpstr>Univariate and Multivariate Outliers</vt:lpstr>
      <vt:lpstr>Standard Scores Detect Univariate Outliers</vt:lpstr>
      <vt:lpstr>Mahalanobis D2 and Multivariate Outliers</vt:lpstr>
      <vt:lpstr>Problem 1</vt:lpstr>
      <vt:lpstr>Descriptive statistics compute standard scores</vt:lpstr>
      <vt:lpstr>Select the variable(s) for the analysis</vt:lpstr>
      <vt:lpstr>Mark the option for computing standard scores</vt:lpstr>
      <vt:lpstr>The z-score variable in the data editor</vt:lpstr>
      <vt:lpstr>Outliers with unusually low scores</vt:lpstr>
      <vt:lpstr>Additional information about the outliers</vt:lpstr>
      <vt:lpstr>The raw data scores for the outliers </vt:lpstr>
      <vt:lpstr>Comparing the raw scores to the mean </vt:lpstr>
      <vt:lpstr>Outliers with unusually high scores</vt:lpstr>
      <vt:lpstr>Descriptive statistics compute standard scores</vt:lpstr>
      <vt:lpstr>Deleting the z-score variable</vt:lpstr>
      <vt:lpstr>Other problems on univariate outliers</vt:lpstr>
      <vt:lpstr>Problem 2</vt:lpstr>
      <vt:lpstr>Mahalanobis D2 is computed by Regression</vt:lpstr>
      <vt:lpstr>Adding the independent variables</vt:lpstr>
      <vt:lpstr>Adding an arbitrary dependent variable</vt:lpstr>
      <vt:lpstr>Adding Mahalanobis D2 to the dataset</vt:lpstr>
      <vt:lpstr>Specify saving Mahalanobis D2 distance</vt:lpstr>
      <vt:lpstr>Specify the statistics output needed</vt:lpstr>
      <vt:lpstr>Request descriptive statistics</vt:lpstr>
      <vt:lpstr>Complete the request for Mahalanobis D2</vt:lpstr>
      <vt:lpstr>Mahalanobis D2 scores in the data editor</vt:lpstr>
      <vt:lpstr>Computing the probability of D²</vt:lpstr>
      <vt:lpstr>Specifying the variable name and function</vt:lpstr>
      <vt:lpstr>Completing the specifications for the function</vt:lpstr>
      <vt:lpstr>Probabilities for D² in the data editor</vt:lpstr>
      <vt:lpstr>Identifying outliers</vt:lpstr>
      <vt:lpstr>Answering the original question</vt:lpstr>
      <vt:lpstr>Evaluating Mulitivariate Outliers</vt:lpstr>
      <vt:lpstr>Moving columns in the data editor – step 1</vt:lpstr>
      <vt:lpstr>Moving columns in the data editor – step 2</vt:lpstr>
      <vt:lpstr>Moving columns in the data editor – step 3</vt:lpstr>
      <vt:lpstr>Moving columns in the data editor – step 4</vt:lpstr>
      <vt:lpstr>Highlighting the outliers for analysis</vt:lpstr>
      <vt:lpstr>Evaluating the outlier cases</vt:lpstr>
      <vt:lpstr>Deleting variables added to dataset</vt:lpstr>
      <vt:lpstr>Other problems on multivariate outliers</vt:lpstr>
      <vt:lpstr>Steps in evaluating outliers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207</cp:revision>
  <cp:lastPrinted>2000-09-01T15:46:21Z</cp:lastPrinted>
  <dcterms:created xsi:type="dcterms:W3CDTF">2000-09-01T15:46:21Z</dcterms:created>
  <dcterms:modified xsi:type="dcterms:W3CDTF">2012-04-15T14:22:14Z</dcterms:modified>
</cp:coreProperties>
</file>