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124"/>
  </p:notesMasterIdLst>
  <p:handoutMasterIdLst>
    <p:handoutMasterId r:id="rId125"/>
  </p:handoutMasterIdLst>
  <p:sldIdLst>
    <p:sldId id="256" r:id="rId2"/>
    <p:sldId id="631" r:id="rId3"/>
    <p:sldId id="632" r:id="rId4"/>
    <p:sldId id="744" r:id="rId5"/>
    <p:sldId id="745" r:id="rId6"/>
    <p:sldId id="746" r:id="rId7"/>
    <p:sldId id="747" r:id="rId8"/>
    <p:sldId id="749" r:id="rId9"/>
    <p:sldId id="751" r:id="rId10"/>
    <p:sldId id="752" r:id="rId11"/>
    <p:sldId id="753" r:id="rId12"/>
    <p:sldId id="754" r:id="rId13"/>
    <p:sldId id="633" r:id="rId14"/>
    <p:sldId id="755" r:id="rId15"/>
    <p:sldId id="756" r:id="rId16"/>
    <p:sldId id="757" r:id="rId17"/>
    <p:sldId id="758" r:id="rId18"/>
    <p:sldId id="455" r:id="rId19"/>
    <p:sldId id="634" r:id="rId20"/>
    <p:sldId id="635" r:id="rId21"/>
    <p:sldId id="636" r:id="rId22"/>
    <p:sldId id="637" r:id="rId23"/>
    <p:sldId id="566" r:id="rId24"/>
    <p:sldId id="567" r:id="rId25"/>
    <p:sldId id="479" r:id="rId26"/>
    <p:sldId id="568" r:id="rId27"/>
    <p:sldId id="569" r:id="rId28"/>
    <p:sldId id="570" r:id="rId29"/>
    <p:sldId id="571" r:id="rId30"/>
    <p:sldId id="638" r:id="rId31"/>
    <p:sldId id="574" r:id="rId32"/>
    <p:sldId id="572" r:id="rId33"/>
    <p:sldId id="575" r:id="rId34"/>
    <p:sldId id="576" r:id="rId35"/>
    <p:sldId id="578" r:id="rId36"/>
    <p:sldId id="579" r:id="rId37"/>
    <p:sldId id="577" r:id="rId38"/>
    <p:sldId id="460" r:id="rId39"/>
    <p:sldId id="580" r:id="rId40"/>
    <p:sldId id="503" r:id="rId41"/>
    <p:sldId id="608" r:id="rId42"/>
    <p:sldId id="613" r:id="rId43"/>
    <p:sldId id="614" r:id="rId44"/>
    <p:sldId id="615" r:id="rId45"/>
    <p:sldId id="616" r:id="rId46"/>
    <p:sldId id="618" r:id="rId47"/>
    <p:sldId id="619" r:id="rId48"/>
    <p:sldId id="639" r:id="rId49"/>
    <p:sldId id="640" r:id="rId50"/>
    <p:sldId id="643" r:id="rId51"/>
    <p:sldId id="644" r:id="rId52"/>
    <p:sldId id="646" r:id="rId53"/>
    <p:sldId id="645" r:id="rId54"/>
    <p:sldId id="647" r:id="rId55"/>
    <p:sldId id="648" r:id="rId56"/>
    <p:sldId id="649" r:id="rId57"/>
    <p:sldId id="650" r:id="rId58"/>
    <p:sldId id="651" r:id="rId59"/>
    <p:sldId id="652" r:id="rId60"/>
    <p:sldId id="653" r:id="rId61"/>
    <p:sldId id="654" r:id="rId62"/>
    <p:sldId id="655" r:id="rId63"/>
    <p:sldId id="656" r:id="rId64"/>
    <p:sldId id="675" r:id="rId65"/>
    <p:sldId id="676" r:id="rId66"/>
    <p:sldId id="657" r:id="rId67"/>
    <p:sldId id="658" r:id="rId68"/>
    <p:sldId id="659" r:id="rId69"/>
    <p:sldId id="660" r:id="rId70"/>
    <p:sldId id="661" r:id="rId71"/>
    <p:sldId id="662" r:id="rId72"/>
    <p:sldId id="663" r:id="rId73"/>
    <p:sldId id="664" r:id="rId74"/>
    <p:sldId id="665" r:id="rId75"/>
    <p:sldId id="666" r:id="rId76"/>
    <p:sldId id="667" r:id="rId77"/>
    <p:sldId id="668" r:id="rId78"/>
    <p:sldId id="669" r:id="rId79"/>
    <p:sldId id="671" r:id="rId80"/>
    <p:sldId id="672" r:id="rId81"/>
    <p:sldId id="673" r:id="rId82"/>
    <p:sldId id="677" r:id="rId83"/>
    <p:sldId id="679" r:id="rId84"/>
    <p:sldId id="680" r:id="rId85"/>
    <p:sldId id="681" r:id="rId86"/>
    <p:sldId id="682" r:id="rId87"/>
    <p:sldId id="683" r:id="rId88"/>
    <p:sldId id="684" r:id="rId89"/>
    <p:sldId id="685" r:id="rId90"/>
    <p:sldId id="686" r:id="rId91"/>
    <p:sldId id="687" r:id="rId92"/>
    <p:sldId id="688" r:id="rId93"/>
    <p:sldId id="689" r:id="rId94"/>
    <p:sldId id="690" r:id="rId95"/>
    <p:sldId id="691" r:id="rId96"/>
    <p:sldId id="692" r:id="rId97"/>
    <p:sldId id="693" r:id="rId98"/>
    <p:sldId id="694" r:id="rId99"/>
    <p:sldId id="695" r:id="rId100"/>
    <p:sldId id="696" r:id="rId101"/>
    <p:sldId id="697" r:id="rId102"/>
    <p:sldId id="723" r:id="rId103"/>
    <p:sldId id="724" r:id="rId104"/>
    <p:sldId id="725" r:id="rId105"/>
    <p:sldId id="726" r:id="rId106"/>
    <p:sldId id="728" r:id="rId107"/>
    <p:sldId id="729" r:id="rId108"/>
    <p:sldId id="730" r:id="rId109"/>
    <p:sldId id="731" r:id="rId110"/>
    <p:sldId id="732" r:id="rId111"/>
    <p:sldId id="733" r:id="rId112"/>
    <p:sldId id="737" r:id="rId113"/>
    <p:sldId id="738" r:id="rId114"/>
    <p:sldId id="739" r:id="rId115"/>
    <p:sldId id="740" r:id="rId116"/>
    <p:sldId id="741" r:id="rId117"/>
    <p:sldId id="742" r:id="rId118"/>
    <p:sldId id="623" r:id="rId119"/>
    <p:sldId id="451" r:id="rId120"/>
    <p:sldId id="743" r:id="rId121"/>
    <p:sldId id="452" r:id="rId122"/>
    <p:sldId id="759" r:id="rId123"/>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882" autoAdjust="0"/>
    <p:restoredTop sz="90929"/>
  </p:normalViewPr>
  <p:slideViewPr>
    <p:cSldViewPr>
      <p:cViewPr>
        <p:scale>
          <a:sx n="85" d="100"/>
          <a:sy n="85" d="100"/>
        </p:scale>
        <p:origin x="-1296"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notesMaster" Target="notesMasters/notesMaster1.xml"/><Relationship Id="rId12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_rels/viewProps.xml.rels><?xml version="1.0" encoding="UTF-8" standalone="yes"?>
<Relationships xmlns="http://schemas.openxmlformats.org/package/2006/relationships"><Relationship Id="rId3" Type="http://schemas.openxmlformats.org/officeDocument/2006/relationships/slide" Target="slides/slide49.xml"/><Relationship Id="rId2" Type="http://schemas.openxmlformats.org/officeDocument/2006/relationships/slide" Target="slides/slide48.xml"/><Relationship Id="rId1" Type="http://schemas.openxmlformats.org/officeDocument/2006/relationships/slide" Target="slides/slide18.xml"/><Relationship Id="rId6" Type="http://schemas.openxmlformats.org/officeDocument/2006/relationships/slide" Target="slides/slide52.xml"/><Relationship Id="rId5" Type="http://schemas.openxmlformats.org/officeDocument/2006/relationships/slide" Target="slides/slide51.xml"/><Relationship Id="rId4" Type="http://schemas.openxmlformats.org/officeDocument/2006/relationships/slide" Target="slides/slide5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1410D7AF-8AED-473B-B3D2-3A8807B2F9EE}" type="slidenum">
              <a:rPr lang="en-US"/>
              <a:pPr/>
              <a:t>‹#›</a:t>
            </a:fld>
            <a:endParaRPr lang="en-US"/>
          </a:p>
        </p:txBody>
      </p:sp>
    </p:spTree>
    <p:extLst>
      <p:ext uri="{BB962C8B-B14F-4D97-AF65-F5344CB8AC3E}">
        <p14:creationId xmlns:p14="http://schemas.microsoft.com/office/powerpoint/2010/main" val="2550288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B9BEBADA-CC4A-4F36-A615-64D1786C4AA3}" type="slidenum">
              <a:rPr lang="en-US"/>
              <a:pPr/>
              <a:t>‹#›</a:t>
            </a:fld>
            <a:endParaRPr lang="en-US"/>
          </a:p>
        </p:txBody>
      </p:sp>
    </p:spTree>
    <p:extLst>
      <p:ext uri="{BB962C8B-B14F-4D97-AF65-F5344CB8AC3E}">
        <p14:creationId xmlns:p14="http://schemas.microsoft.com/office/powerpoint/2010/main" val="27814295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1C6E9C-CCAC-4965-BB30-62D66197C650}"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18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246C247E-B8C5-4F35-B02C-F39F0458D5FF}"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B3D1247-3922-4CA4-897F-A56A43274DAD}" type="slidenum">
              <a:rPr lang="en-US"/>
              <a:pPr/>
              <a:t>‹#›</a:t>
            </a:fld>
            <a:endParaRPr lang="en-US"/>
          </a:p>
        </p:txBody>
      </p:sp>
    </p:spTree>
    <p:extLst>
      <p:ext uri="{BB962C8B-B14F-4D97-AF65-F5344CB8AC3E}">
        <p14:creationId xmlns:p14="http://schemas.microsoft.com/office/powerpoint/2010/main" val="243811639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BB394F2B-2496-4EBF-9BFB-F0AC1C02DF06}" type="slidenum">
              <a:rPr lang="en-US"/>
              <a:pPr/>
              <a:t>‹#›</a:t>
            </a:fld>
            <a:endParaRPr lang="en-US"/>
          </a:p>
        </p:txBody>
      </p:sp>
    </p:spTree>
    <p:extLst>
      <p:ext uri="{BB962C8B-B14F-4D97-AF65-F5344CB8AC3E}">
        <p14:creationId xmlns:p14="http://schemas.microsoft.com/office/powerpoint/2010/main" val="25677407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4937315-41E1-411A-B6AC-10DD7542FD67}" type="slidenum">
              <a:rPr lang="en-US"/>
              <a:pPr/>
              <a:t>‹#›</a:t>
            </a:fld>
            <a:endParaRPr lang="en-US"/>
          </a:p>
        </p:txBody>
      </p:sp>
    </p:spTree>
    <p:extLst>
      <p:ext uri="{BB962C8B-B14F-4D97-AF65-F5344CB8AC3E}">
        <p14:creationId xmlns:p14="http://schemas.microsoft.com/office/powerpoint/2010/main" val="259821215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0359C58A-C2B9-4080-B5B8-021931B00FBA}" type="slidenum">
              <a:rPr lang="en-US"/>
              <a:pPr/>
              <a:t>‹#›</a:t>
            </a:fld>
            <a:endParaRPr lang="en-US"/>
          </a:p>
        </p:txBody>
      </p:sp>
    </p:spTree>
    <p:extLst>
      <p:ext uri="{BB962C8B-B14F-4D97-AF65-F5344CB8AC3E}">
        <p14:creationId xmlns:p14="http://schemas.microsoft.com/office/powerpoint/2010/main" val="394497649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F553A18-68D5-4892-9690-666C17CF5669}" type="slidenum">
              <a:rPr lang="en-US"/>
              <a:pPr/>
              <a:t>‹#›</a:t>
            </a:fld>
            <a:endParaRPr lang="en-US"/>
          </a:p>
        </p:txBody>
      </p:sp>
    </p:spTree>
    <p:extLst>
      <p:ext uri="{BB962C8B-B14F-4D97-AF65-F5344CB8AC3E}">
        <p14:creationId xmlns:p14="http://schemas.microsoft.com/office/powerpoint/2010/main" val="364064726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C1EF1D7-2929-4F7F-8DD5-E289C24C32DF}" type="slidenum">
              <a:rPr lang="en-US"/>
              <a:pPr/>
              <a:t>‹#›</a:t>
            </a:fld>
            <a:endParaRPr lang="en-US"/>
          </a:p>
        </p:txBody>
      </p:sp>
    </p:spTree>
    <p:extLst>
      <p:ext uri="{BB962C8B-B14F-4D97-AF65-F5344CB8AC3E}">
        <p14:creationId xmlns:p14="http://schemas.microsoft.com/office/powerpoint/2010/main" val="3292463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B6932DA-B72F-4B42-9DB4-25F4C6ACB15B}" type="slidenum">
              <a:rPr lang="en-US"/>
              <a:pPr/>
              <a:t>‹#›</a:t>
            </a:fld>
            <a:endParaRPr lang="en-US"/>
          </a:p>
        </p:txBody>
      </p:sp>
    </p:spTree>
    <p:extLst>
      <p:ext uri="{BB962C8B-B14F-4D97-AF65-F5344CB8AC3E}">
        <p14:creationId xmlns:p14="http://schemas.microsoft.com/office/powerpoint/2010/main" val="142444167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04BF278-A03C-4754-98F9-E3F83000E431}" type="slidenum">
              <a:rPr lang="en-US"/>
              <a:pPr/>
              <a:t>‹#›</a:t>
            </a:fld>
            <a:endParaRPr lang="en-US"/>
          </a:p>
        </p:txBody>
      </p:sp>
    </p:spTree>
    <p:extLst>
      <p:ext uri="{BB962C8B-B14F-4D97-AF65-F5344CB8AC3E}">
        <p14:creationId xmlns:p14="http://schemas.microsoft.com/office/powerpoint/2010/main" val="34792226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E04F8C1-C968-4E1A-A4B6-BE5DDF33FFC3}" type="slidenum">
              <a:rPr lang="en-US"/>
              <a:pPr/>
              <a:t>‹#›</a:t>
            </a:fld>
            <a:endParaRPr lang="en-US"/>
          </a:p>
        </p:txBody>
      </p:sp>
    </p:spTree>
    <p:extLst>
      <p:ext uri="{BB962C8B-B14F-4D97-AF65-F5344CB8AC3E}">
        <p14:creationId xmlns:p14="http://schemas.microsoft.com/office/powerpoint/2010/main" val="22603984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5A174EF6-7331-4ADB-ADE5-56C6C69D8905}" type="slidenum">
              <a:rPr lang="en-US"/>
              <a:pPr/>
              <a:t>‹#›</a:t>
            </a:fld>
            <a:endParaRPr lang="en-US"/>
          </a:p>
        </p:txBody>
      </p:sp>
    </p:spTree>
    <p:extLst>
      <p:ext uri="{BB962C8B-B14F-4D97-AF65-F5344CB8AC3E}">
        <p14:creationId xmlns:p14="http://schemas.microsoft.com/office/powerpoint/2010/main" val="287793018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03D96561-A88B-42A4-A7D7-EC01B44BEB9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0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C92DC604-1944-4265-A50C-F1F5607C0A2F}"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a:t>Discriminant Analysis – Basic Relationships</a:t>
            </a:r>
          </a:p>
        </p:txBody>
      </p:sp>
      <p:sp>
        <p:nvSpPr>
          <p:cNvPr id="4101" name="Rectangle 5"/>
          <p:cNvSpPr>
            <a:spLocks noGrp="1" noChangeArrowheads="1"/>
          </p:cNvSpPr>
          <p:nvPr>
            <p:ph type="subTitle" idx="1"/>
          </p:nvPr>
        </p:nvSpPr>
        <p:spPr/>
        <p:txBody>
          <a:bodyPr/>
          <a:lstStyle/>
          <a:p>
            <a:endParaRPr lang="en-US" sz="2000"/>
          </a:p>
          <a:p>
            <a:r>
              <a:rPr lang="en-US" sz="2000"/>
              <a:t>Discriminant Functions and Scores</a:t>
            </a:r>
          </a:p>
          <a:p>
            <a:endParaRPr lang="en-US" sz="2000"/>
          </a:p>
          <a:p>
            <a:r>
              <a:rPr lang="en-US" sz="2000"/>
              <a:t>Describing Relationships</a:t>
            </a:r>
          </a:p>
          <a:p>
            <a:endParaRPr lang="en-US" sz="2000"/>
          </a:p>
          <a:p>
            <a:r>
              <a:rPr lang="en-US" sz="2000"/>
              <a:t>Classification Accuracy</a:t>
            </a:r>
          </a:p>
          <a:p>
            <a:endParaRPr lang="en-US" sz="2000"/>
          </a:p>
          <a:p>
            <a:r>
              <a:rPr lang="en-US" sz="2000"/>
              <a:t>Sample Problems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FCE0E3D-3942-4F4E-A4E1-F51CB5406737}" type="slidenum">
              <a:rPr lang="en-US"/>
              <a:pPr/>
              <a:t>10</a:t>
            </a:fld>
            <a:endParaRPr lang="en-US"/>
          </a:p>
        </p:txBody>
      </p:sp>
      <p:pic>
        <p:nvPicPr>
          <p:cNvPr id="69632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36707"/>
          <a:stretch>
            <a:fillRect/>
          </a:stretch>
        </p:blipFill>
        <p:spPr>
          <a:xfrm>
            <a:off x="3886200" y="2743200"/>
            <a:ext cx="4427538" cy="22336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96323" name="Rectangle 3"/>
          <p:cNvSpPr>
            <a:spLocks noGrp="1" noChangeArrowheads="1"/>
          </p:cNvSpPr>
          <p:nvPr>
            <p:ph type="title"/>
          </p:nvPr>
        </p:nvSpPr>
        <p:spPr>
          <a:xfrm>
            <a:off x="1143000" y="304800"/>
            <a:ext cx="7848600" cy="914400"/>
          </a:xfrm>
        </p:spPr>
        <p:txBody>
          <a:bodyPr/>
          <a:lstStyle/>
          <a:p>
            <a:r>
              <a:rPr lang="en-US"/>
              <a:t>Structure Matrix</a:t>
            </a:r>
          </a:p>
        </p:txBody>
      </p:sp>
      <p:sp>
        <p:nvSpPr>
          <p:cNvPr id="696324" name="AutoShape 4"/>
          <p:cNvSpPr>
            <a:spLocks noChangeArrowheads="1"/>
          </p:cNvSpPr>
          <p:nvPr/>
        </p:nvSpPr>
        <p:spPr bwMode="auto">
          <a:xfrm>
            <a:off x="152400" y="1371600"/>
            <a:ext cx="5029200" cy="2330450"/>
          </a:xfrm>
          <a:prstGeom prst="wedgeEllipseCallout">
            <a:avLst>
              <a:gd name="adj1" fmla="val 67454"/>
              <a:gd name="adj2" fmla="val 4822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variables strongly associated with discriminant function 1 which distinguished between survey respondents who thought we spend about the right amount of money on welfare and survey respondents who thought we spend too much or little money on welfare were number of hours worked in the past week (r=-0.582) and highest year of school completed (r=0.687). </a:t>
            </a:r>
          </a:p>
        </p:txBody>
      </p:sp>
      <p:sp>
        <p:nvSpPr>
          <p:cNvPr id="696325" name="AutoShape 5"/>
          <p:cNvSpPr>
            <a:spLocks noChangeArrowheads="1"/>
          </p:cNvSpPr>
          <p:nvPr/>
        </p:nvSpPr>
        <p:spPr bwMode="auto">
          <a:xfrm>
            <a:off x="2133600" y="5181600"/>
            <a:ext cx="6854825" cy="1450975"/>
          </a:xfrm>
          <a:prstGeom prst="wedgeEllipseCallout">
            <a:avLst>
              <a:gd name="adj1" fmla="val 20287"/>
              <a:gd name="adj2" fmla="val -919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 strongly associated with discriminant function 2 which distinguished between survey respondents who thought we spend too little money on welfare and survey respondents who thought we spend too much money on welfare was self-employment (r=0.889).</a:t>
            </a:r>
          </a:p>
        </p:txBody>
      </p:sp>
      <p:sp>
        <p:nvSpPr>
          <p:cNvPr id="696326" name="AutoShape 6"/>
          <p:cNvSpPr>
            <a:spLocks noChangeArrowheads="1"/>
          </p:cNvSpPr>
          <p:nvPr/>
        </p:nvSpPr>
        <p:spPr bwMode="auto">
          <a:xfrm>
            <a:off x="5867400" y="1524000"/>
            <a:ext cx="2895600" cy="1012825"/>
          </a:xfrm>
          <a:prstGeom prst="wedgeEllipseCallout">
            <a:avLst>
              <a:gd name="adj1" fmla="val -33773"/>
              <a:gd name="adj2" fmla="val -329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We do not interpret loadings in the structure matrix unless they are 0.30 or higher. </a:t>
            </a:r>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C7DFCF3-00D5-424E-96DB-571F117AA3CA}" type="slidenum">
              <a:rPr lang="en-US"/>
              <a:pPr/>
              <a:t>100</a:t>
            </a:fld>
            <a:endParaRPr lang="en-US"/>
          </a:p>
        </p:txBody>
      </p:sp>
      <p:pic>
        <p:nvPicPr>
          <p:cNvPr id="6389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6375" y="17526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8979" name="Rectangle 3"/>
          <p:cNvSpPr>
            <a:spLocks noGrp="1" noChangeArrowheads="1"/>
          </p:cNvSpPr>
          <p:nvPr>
            <p:ph type="title"/>
          </p:nvPr>
        </p:nvSpPr>
        <p:spPr>
          <a:xfrm>
            <a:off x="1143000" y="304800"/>
            <a:ext cx="7772400" cy="914400"/>
          </a:xfrm>
        </p:spPr>
        <p:txBody>
          <a:bodyPr/>
          <a:lstStyle/>
          <a:p>
            <a:r>
              <a:rPr lang="en-US"/>
              <a:t>Details for classification - 3</a:t>
            </a:r>
          </a:p>
        </p:txBody>
      </p:sp>
      <p:sp>
        <p:nvSpPr>
          <p:cNvPr id="638980" name="AutoShape 4"/>
          <p:cNvSpPr>
            <a:spLocks noChangeArrowheads="1"/>
          </p:cNvSpPr>
          <p:nvPr/>
        </p:nvSpPr>
        <p:spPr bwMode="auto">
          <a:xfrm>
            <a:off x="5257800" y="4492625"/>
            <a:ext cx="3733800" cy="1679575"/>
          </a:xfrm>
          <a:prstGeom prst="wedgeEllipseCallout">
            <a:avLst>
              <a:gd name="adj1" fmla="val -45407"/>
              <a:gd name="adj2" fmla="val -118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Sixth</a:t>
            </a:r>
            <a:r>
              <a:rPr lang="en-US" sz="1200">
                <a:latin typeface="Verdana" pitchFamily="34" charset="0"/>
              </a:rPr>
              <a:t>, mark the </a:t>
            </a:r>
            <a:r>
              <a:rPr lang="en-US" sz="1200" i="1">
                <a:latin typeface="Verdana" pitchFamily="34" charset="0"/>
              </a:rPr>
              <a:t>Combined-groups</a:t>
            </a:r>
            <a:r>
              <a:rPr lang="en-US" sz="1200">
                <a:latin typeface="Verdana" pitchFamily="34" charset="0"/>
              </a:rPr>
              <a:t> checkbox on the </a:t>
            </a:r>
            <a:r>
              <a:rPr lang="en-US" sz="1200" i="1">
                <a:latin typeface="Verdana" pitchFamily="34" charset="0"/>
              </a:rPr>
              <a:t>Plots</a:t>
            </a:r>
            <a:r>
              <a:rPr lang="en-US" sz="1200">
                <a:latin typeface="Verdana" pitchFamily="34" charset="0"/>
              </a:rPr>
              <a:t> panel to obtain a visual plot of the relationship between functions and groups defined by the dependent variable.</a:t>
            </a:r>
          </a:p>
        </p:txBody>
      </p:sp>
      <p:sp>
        <p:nvSpPr>
          <p:cNvPr id="638981" name="AutoShape 5"/>
          <p:cNvSpPr>
            <a:spLocks noChangeArrowheads="1"/>
          </p:cNvSpPr>
          <p:nvPr/>
        </p:nvSpPr>
        <p:spPr bwMode="auto">
          <a:xfrm>
            <a:off x="231775" y="2895600"/>
            <a:ext cx="5022850" cy="2197100"/>
          </a:xfrm>
          <a:prstGeom prst="wedgeEllipseCallout">
            <a:avLst>
              <a:gd name="adj1" fmla="val 51139"/>
              <a:gd name="adj2" fmla="val -69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Fifth</a:t>
            </a:r>
            <a:r>
              <a:rPr lang="en-US" sz="1200">
                <a:latin typeface="Verdana" pitchFamily="34" charset="0"/>
              </a:rPr>
              <a:t>, accept the default of </a:t>
            </a:r>
            <a:r>
              <a:rPr lang="en-US" sz="1200" i="1">
                <a:latin typeface="Verdana" pitchFamily="34" charset="0"/>
              </a:rPr>
              <a:t>Within-groups</a:t>
            </a:r>
            <a:r>
              <a:rPr lang="en-US" sz="1200">
                <a:latin typeface="Verdana" pitchFamily="34" charset="0"/>
              </a:rPr>
              <a:t> option button on the </a:t>
            </a:r>
            <a:r>
              <a:rPr lang="en-US" sz="1200" i="1">
                <a:latin typeface="Verdana" pitchFamily="34" charset="0"/>
              </a:rPr>
              <a:t>Use Covariance Matrix</a:t>
            </a:r>
            <a:r>
              <a:rPr lang="en-US" sz="1200">
                <a:latin typeface="Verdana" pitchFamily="34" charset="0"/>
              </a:rPr>
              <a:t> panel.  The Covariance matrices are the measure of the dispersion in the groups defined by the dependent variable.  If we fail the homogeneity of group variances test (Box’s M), our option is use Separate groups covariance in classification. </a:t>
            </a:r>
          </a:p>
        </p:txBody>
      </p:sp>
      <p:sp>
        <p:nvSpPr>
          <p:cNvPr id="638982" name="AutoShape 6"/>
          <p:cNvSpPr>
            <a:spLocks noChangeArrowheads="1"/>
          </p:cNvSpPr>
          <p:nvPr/>
        </p:nvSpPr>
        <p:spPr bwMode="auto">
          <a:xfrm>
            <a:off x="6934200" y="2971800"/>
            <a:ext cx="2054225" cy="1165225"/>
          </a:xfrm>
          <a:prstGeom prst="wedgeEllipseCallout">
            <a:avLst>
              <a:gd name="adj1" fmla="val -13370"/>
              <a:gd name="adj2" fmla="val -1021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Seventh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0515703-8167-4E3C-9963-C7AFC060BB19}" type="slidenum">
              <a:rPr lang="en-US"/>
              <a:pPr/>
              <a:t>101</a:t>
            </a:fld>
            <a:endParaRPr lang="en-US"/>
          </a:p>
        </p:txBody>
      </p:sp>
      <p:pic>
        <p:nvPicPr>
          <p:cNvPr id="64000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38338" y="17605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40003" name="Rectangle 3"/>
          <p:cNvSpPr>
            <a:spLocks noGrp="1" noChangeArrowheads="1"/>
          </p:cNvSpPr>
          <p:nvPr>
            <p:ph type="title"/>
          </p:nvPr>
        </p:nvSpPr>
        <p:spPr>
          <a:xfrm>
            <a:off x="1143000" y="304800"/>
            <a:ext cx="7772400" cy="914400"/>
          </a:xfrm>
        </p:spPr>
        <p:txBody>
          <a:bodyPr/>
          <a:lstStyle/>
          <a:p>
            <a:r>
              <a:rPr lang="en-US"/>
              <a:t>Completing the discriminant analysis request</a:t>
            </a:r>
          </a:p>
        </p:txBody>
      </p:sp>
      <p:sp>
        <p:nvSpPr>
          <p:cNvPr id="640004" name="AutoShape 4"/>
          <p:cNvSpPr>
            <a:spLocks noChangeArrowheads="1"/>
          </p:cNvSpPr>
          <p:nvPr/>
        </p:nvSpPr>
        <p:spPr bwMode="auto">
          <a:xfrm>
            <a:off x="6172200" y="2667000"/>
            <a:ext cx="2595563" cy="1165225"/>
          </a:xfrm>
          <a:prstGeom prst="wedgeEllipseCallout">
            <a:avLst>
              <a:gd name="adj1" fmla="val -20644"/>
              <a:gd name="adj2" fmla="val -83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disciminant analysis.</a:t>
            </a: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35663F-CAD9-43BC-8E41-26CA8A2F07B9}" type="slidenum">
              <a:rPr lang="en-US"/>
              <a:pPr/>
              <a:t>102</a:t>
            </a:fld>
            <a:endParaRPr lang="en-US"/>
          </a:p>
        </p:txBody>
      </p:sp>
      <p:pic>
        <p:nvPicPr>
          <p:cNvPr id="666626" name="Picture 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885950" y="1828800"/>
            <a:ext cx="4514850" cy="28432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66627" name="Rectangle 3"/>
          <p:cNvSpPr>
            <a:spLocks noGrp="1" noChangeArrowheads="1"/>
          </p:cNvSpPr>
          <p:nvPr>
            <p:ph type="title"/>
          </p:nvPr>
        </p:nvSpPr>
        <p:spPr/>
        <p:txBody>
          <a:bodyPr/>
          <a:lstStyle/>
          <a:p>
            <a:r>
              <a:rPr lang="en-US"/>
              <a:t>SAMPLE SIZE - 1</a:t>
            </a:r>
          </a:p>
        </p:txBody>
      </p:sp>
      <p:sp>
        <p:nvSpPr>
          <p:cNvPr id="666628" name="AutoShape 4"/>
          <p:cNvSpPr>
            <a:spLocks noChangeArrowheads="1"/>
          </p:cNvSpPr>
          <p:nvPr/>
        </p:nvSpPr>
        <p:spPr bwMode="auto">
          <a:xfrm>
            <a:off x="5638800" y="2462213"/>
            <a:ext cx="3276600" cy="4264025"/>
          </a:xfrm>
          <a:prstGeom prst="wedgeEllipseCallout">
            <a:avLst>
              <a:gd name="adj1" fmla="val -61819"/>
              <a:gd name="adj2" fmla="val -46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discriminant analysis is 5 to 1, with a preferred ratio of 20 to 1. In this analysis, there are 138 valid cases and 4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ratio of cases to independent variables is 34.5 to 1, which satisfies the minimum requirement. In addition, the ratio of 34.5 to 1 satisfies the preferred ratio of 20 to 1.</a:t>
            </a:r>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CEA17E7-5EB3-49BA-9585-5F2029715236}" type="slidenum">
              <a:rPr lang="en-US"/>
              <a:pPr/>
              <a:t>103</a:t>
            </a:fld>
            <a:endParaRPr lang="en-US"/>
          </a:p>
        </p:txBody>
      </p:sp>
      <p:pic>
        <p:nvPicPr>
          <p:cNvPr id="667650" name="Picture 2"/>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914400" y="1524000"/>
            <a:ext cx="4138613" cy="1936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67651" name="Rectangle 3"/>
          <p:cNvSpPr>
            <a:spLocks noGrp="1" noChangeArrowheads="1"/>
          </p:cNvSpPr>
          <p:nvPr>
            <p:ph type="title"/>
          </p:nvPr>
        </p:nvSpPr>
        <p:spPr/>
        <p:txBody>
          <a:bodyPr/>
          <a:lstStyle/>
          <a:p>
            <a:r>
              <a:rPr lang="en-US"/>
              <a:t>SAMPLE SIZE - 2</a:t>
            </a:r>
          </a:p>
        </p:txBody>
      </p:sp>
      <p:sp>
        <p:nvSpPr>
          <p:cNvPr id="667652" name="AutoShape 4"/>
          <p:cNvSpPr>
            <a:spLocks noChangeArrowheads="1"/>
          </p:cNvSpPr>
          <p:nvPr/>
        </p:nvSpPr>
        <p:spPr bwMode="auto">
          <a:xfrm>
            <a:off x="4424363" y="1493838"/>
            <a:ext cx="4491037" cy="5037137"/>
          </a:xfrm>
          <a:prstGeom prst="wedgeEllipseCallout">
            <a:avLst>
              <a:gd name="adj1" fmla="val -61204"/>
              <a:gd name="adj2" fmla="val -196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addition to the requirement for the ratio of cases to independent variables, discriminant analysis requires that there be a minimum number of cases in the smallest group defined by the dependent variable. The number of cases in the smallest group must be larger than the number of independent variables, and preferably contain 20 or more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in the smallest group in this problem is 32, which is larger than the number of independent variables (4), satisfying the minimum requirement. In addition, the number of cases in the smallest group satisfies the preferred minimum of 20 cases.</a:t>
            </a:r>
          </a:p>
          <a:p>
            <a:pPr algn="l">
              <a:lnSpc>
                <a:spcPct val="100000"/>
              </a:lnSpc>
            </a:pPr>
            <a:endParaRPr lang="en-US" sz="1200">
              <a:latin typeface="Verdana" pitchFamily="34" charset="0"/>
            </a:endParaRP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E9BAAD4-CD24-45A7-9795-B6D4DE0066D9}" type="slidenum">
              <a:rPr lang="en-US"/>
              <a:pPr/>
              <a:t>104</a:t>
            </a:fld>
            <a:endParaRPr lang="en-US"/>
          </a:p>
        </p:txBody>
      </p:sp>
      <p:pic>
        <p:nvPicPr>
          <p:cNvPr id="66867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667375" cy="4132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68675" name="Rectangle 3"/>
          <p:cNvSpPr>
            <a:spLocks noGrp="1" noChangeArrowheads="1"/>
          </p:cNvSpPr>
          <p:nvPr>
            <p:ph type="title"/>
          </p:nvPr>
        </p:nvSpPr>
        <p:spPr/>
        <p:txBody>
          <a:bodyPr/>
          <a:lstStyle/>
          <a:p>
            <a:r>
              <a:rPr lang="en-US"/>
              <a:t>NUMBER OF DISCRIMINANT FUNCTIONS - 1</a:t>
            </a:r>
          </a:p>
        </p:txBody>
      </p:sp>
      <p:sp>
        <p:nvSpPr>
          <p:cNvPr id="668676" name="AutoShape 4"/>
          <p:cNvSpPr>
            <a:spLocks noChangeArrowheads="1"/>
          </p:cNvSpPr>
          <p:nvPr/>
        </p:nvSpPr>
        <p:spPr bwMode="auto">
          <a:xfrm>
            <a:off x="3200400" y="2333625"/>
            <a:ext cx="5562600" cy="2714625"/>
          </a:xfrm>
          <a:prstGeom prst="wedgeEllipseCallout">
            <a:avLst>
              <a:gd name="adj1" fmla="val -5338"/>
              <a:gd name="adj2" fmla="val -49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maximum possible number of discriminant functions is the smaller of one less than the number of groups defined by the dependent variable and the number of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analysis there were 3 groups defined by opinion about spending on welfare and 4 independent variables, so the maximum possible number of discriminant functions was 2. </a:t>
            </a:r>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A2CA47F-F954-4E81-901F-47AD532B7A7E}" type="slidenum">
              <a:rPr lang="en-US"/>
              <a:pPr/>
              <a:t>105</a:t>
            </a:fld>
            <a:endParaRPr lang="en-US"/>
          </a:p>
        </p:txBody>
      </p:sp>
      <p:pic>
        <p:nvPicPr>
          <p:cNvPr id="66969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t="18440"/>
          <a:stretch>
            <a:fillRect/>
          </a:stretch>
        </p:blipFill>
        <p:spPr>
          <a:xfrm>
            <a:off x="2257425" y="1447800"/>
            <a:ext cx="5667375" cy="3370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69699" name="Rectangle 3"/>
          <p:cNvSpPr>
            <a:spLocks noGrp="1" noChangeArrowheads="1"/>
          </p:cNvSpPr>
          <p:nvPr>
            <p:ph type="title"/>
          </p:nvPr>
        </p:nvSpPr>
        <p:spPr/>
        <p:txBody>
          <a:bodyPr/>
          <a:lstStyle/>
          <a:p>
            <a:r>
              <a:rPr lang="en-US"/>
              <a:t>NUMBER OF DISCRIMINANT FUNCTIONS - 2</a:t>
            </a:r>
          </a:p>
        </p:txBody>
      </p:sp>
      <p:sp>
        <p:nvSpPr>
          <p:cNvPr id="669700" name="AutoShape 4"/>
          <p:cNvSpPr>
            <a:spLocks noChangeArrowheads="1"/>
          </p:cNvSpPr>
          <p:nvPr/>
        </p:nvSpPr>
        <p:spPr bwMode="auto">
          <a:xfrm>
            <a:off x="1219200" y="1828800"/>
            <a:ext cx="7235825" cy="1679575"/>
          </a:xfrm>
          <a:prstGeom prst="wedgeEllipseCallout">
            <a:avLst>
              <a:gd name="adj1" fmla="val 29134"/>
              <a:gd name="adj2" fmla="val 98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the table of Wilks' Lambda which tested functions for statistical significance, the stepwise analysis identified 2 discriminant functions that were statistically significant. The Wilks' lambda statistic for the test of function 1 through 2 functions (chi-square=21.853) had a probability of 0.001 which was less than or equal to  the level of significance of 0.05. </a:t>
            </a:r>
          </a:p>
        </p:txBody>
      </p:sp>
      <p:sp>
        <p:nvSpPr>
          <p:cNvPr id="669701" name="AutoShape 5"/>
          <p:cNvSpPr>
            <a:spLocks noChangeArrowheads="1"/>
          </p:cNvSpPr>
          <p:nvPr/>
        </p:nvSpPr>
        <p:spPr bwMode="auto">
          <a:xfrm>
            <a:off x="1144588" y="4876800"/>
            <a:ext cx="6854825" cy="1679575"/>
          </a:xfrm>
          <a:prstGeom prst="wedgeEllipseCallout">
            <a:avLst>
              <a:gd name="adj1" fmla="val 33741"/>
              <a:gd name="adj2" fmla="val -586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After removing function 1, the Wilks' lambda statistic for the test of function 2 (chi-square=7.074) had a probability of 0.029 which was less than or equal to  the level of significance of 0.05. The significance of the maximum possible number of discriminant functions supports the interpretation of a solution using 2 discriminant functions. </a:t>
            </a:r>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8AEDBC2-D9FA-4BD3-AD63-798673427BD3}" type="slidenum">
              <a:rPr lang="en-US"/>
              <a:pPr/>
              <a:t>106</a:t>
            </a:fld>
            <a:endParaRPr lang="en-US"/>
          </a:p>
        </p:txBody>
      </p:sp>
      <p:sp>
        <p:nvSpPr>
          <p:cNvPr id="671747"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relationship of functions to groups</a:t>
            </a:r>
          </a:p>
        </p:txBody>
      </p:sp>
      <p:sp>
        <p:nvSpPr>
          <p:cNvPr id="671751" name="Rectangle 7"/>
          <p:cNvSpPr>
            <a:spLocks noGrp="1" noChangeArrowheads="1"/>
          </p:cNvSpPr>
          <p:nvPr>
            <p:ph idx="1"/>
          </p:nvPr>
        </p:nvSpPr>
        <p:spPr/>
        <p:txBody>
          <a:bodyPr/>
          <a:lstStyle/>
          <a:p>
            <a:endParaRPr lang="en-US"/>
          </a:p>
        </p:txBody>
      </p:sp>
      <p:pic>
        <p:nvPicPr>
          <p:cNvPr id="67175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4075" y="3505200"/>
            <a:ext cx="2930525" cy="1947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1753" name="AutoShape 9"/>
          <p:cNvSpPr>
            <a:spLocks noChangeArrowheads="1"/>
          </p:cNvSpPr>
          <p:nvPr/>
        </p:nvSpPr>
        <p:spPr bwMode="auto">
          <a:xfrm>
            <a:off x="152400" y="1460500"/>
            <a:ext cx="6323013" cy="1892300"/>
          </a:xfrm>
          <a:prstGeom prst="wedgeEllipseCallout">
            <a:avLst>
              <a:gd name="adj1" fmla="val 17611"/>
              <a:gd name="adj2" fmla="val -27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order to specify the role that each independent variable plays in predicting group membership on the dependent variable, we must link together the relationship between the discriminant functions and the groups defined by the dependent variable, the role of the significant independent variables in the discriminant functions, and the differences in group means for each of the variables.</a:t>
            </a:r>
          </a:p>
        </p:txBody>
      </p:sp>
      <p:sp>
        <p:nvSpPr>
          <p:cNvPr id="671754" name="AutoShape 10"/>
          <p:cNvSpPr>
            <a:spLocks noChangeArrowheads="1"/>
          </p:cNvSpPr>
          <p:nvPr/>
        </p:nvSpPr>
        <p:spPr bwMode="auto">
          <a:xfrm>
            <a:off x="228600" y="5032375"/>
            <a:ext cx="4953000" cy="1673225"/>
          </a:xfrm>
          <a:prstGeom prst="wedgeEllipseCallout">
            <a:avLst>
              <a:gd name="adj1" fmla="val 40481"/>
              <a:gd name="adj2" fmla="val -75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1 separates survey respondents who thought we spend about the right amount of money on welfare (the positive value of 0.446) from survey respondents who thought we spend too much (negative value of -0.311) or little money (negative value of -0.220) on welfare. </a:t>
            </a:r>
          </a:p>
        </p:txBody>
      </p:sp>
      <p:sp>
        <p:nvSpPr>
          <p:cNvPr id="671755" name="AutoShape 11"/>
          <p:cNvSpPr>
            <a:spLocks noChangeArrowheads="1"/>
          </p:cNvSpPr>
          <p:nvPr/>
        </p:nvSpPr>
        <p:spPr bwMode="auto">
          <a:xfrm>
            <a:off x="6172200" y="2819400"/>
            <a:ext cx="2778125" cy="3873500"/>
          </a:xfrm>
          <a:prstGeom prst="wedgeEllipseCallout">
            <a:avLst>
              <a:gd name="adj1" fmla="val -60972"/>
              <a:gd name="adj2" fmla="val -9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2 separates survey respondents who thought we spend too little money on welfare (positive value of 0.235) from survey respondents who thought we spend too much money (negative value of -0.362) on welfare. We ignore the second group (-0.031) in this comparison because it was distinguished from the other two groups by function 1.</a:t>
            </a:r>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50031E4-F161-4BF8-8D8C-DEF68642E257}" type="slidenum">
              <a:rPr lang="en-US"/>
              <a:pPr/>
              <a:t>107</a:t>
            </a:fld>
            <a:endParaRPr lang="en-US"/>
          </a:p>
        </p:txBody>
      </p:sp>
      <p:pic>
        <p:nvPicPr>
          <p:cNvPr id="67277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12988"/>
          <a:stretch>
            <a:fillRect/>
          </a:stretch>
        </p:blipFill>
        <p:spPr>
          <a:xfrm>
            <a:off x="1600200" y="1524000"/>
            <a:ext cx="6629400" cy="51911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72771"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which predictors to interpret</a:t>
            </a:r>
          </a:p>
        </p:txBody>
      </p:sp>
      <p:sp>
        <p:nvSpPr>
          <p:cNvPr id="672772" name="AutoShape 4"/>
          <p:cNvSpPr>
            <a:spLocks noChangeArrowheads="1"/>
          </p:cNvSpPr>
          <p:nvPr/>
        </p:nvSpPr>
        <p:spPr bwMode="auto">
          <a:xfrm>
            <a:off x="3505200" y="2257425"/>
            <a:ext cx="5181600" cy="2771775"/>
          </a:xfrm>
          <a:prstGeom prst="wedgeEllipseCallout">
            <a:avLst>
              <a:gd name="adj1" fmla="val 30972"/>
              <a:gd name="adj2" fmla="val -151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When we use the stepwise method of variable inclusion, we limit our interpretation of independent variable predictors to those listed as statistically significant in the table of </a:t>
            </a:r>
            <a:r>
              <a:rPr lang="en-US" sz="1200" i="1">
                <a:latin typeface="Verdana" pitchFamily="34" charset="0"/>
              </a:rPr>
              <a:t>Variables Entered/Removed</a:t>
            </a:r>
            <a:r>
              <a:rPr lang="en-US" sz="1200">
                <a:latin typeface="Verdana" pitchFamily="34" charset="0"/>
              </a:rPr>
              <a:t>.</a:t>
            </a:r>
          </a:p>
          <a:p>
            <a:pPr algn="l"/>
            <a:endParaRPr lang="en-US" sz="1200">
              <a:latin typeface="Verdana" pitchFamily="34" charset="0"/>
            </a:endParaRPr>
          </a:p>
          <a:p>
            <a:pPr algn="l"/>
            <a:r>
              <a:rPr lang="en-US" sz="1200">
                <a:latin typeface="Verdana" pitchFamily="34" charset="0"/>
              </a:rPr>
              <a:t>We will interpret the impact on membership in groups defined by the dependent variable by the independent variables:</a:t>
            </a:r>
          </a:p>
          <a:p>
            <a:pPr marL="114300" lvl="1" algn="l">
              <a:buFontTx/>
              <a:buChar char="•"/>
            </a:pPr>
            <a:r>
              <a:rPr lang="en-US" sz="1200">
                <a:latin typeface="Verdana" pitchFamily="34" charset="0"/>
              </a:rPr>
              <a:t>number of hours worked in the past week</a:t>
            </a:r>
          </a:p>
          <a:p>
            <a:pPr marL="114300" lvl="1" algn="l">
              <a:buFontTx/>
              <a:buChar char="•"/>
            </a:pPr>
            <a:r>
              <a:rPr lang="en-US" sz="1200">
                <a:latin typeface="Verdana" pitchFamily="34" charset="0"/>
              </a:rPr>
              <a:t>self-employment. </a:t>
            </a:r>
          </a:p>
          <a:p>
            <a:pPr marL="114300" lvl="1" algn="l">
              <a:buFontTx/>
              <a:buChar char="•"/>
            </a:pPr>
            <a:r>
              <a:rPr lang="en-US" sz="1200">
                <a:latin typeface="Verdana" pitchFamily="34" charset="0"/>
              </a:rPr>
              <a:t>highest year of school completed</a:t>
            </a:r>
          </a:p>
        </p:txBody>
      </p:sp>
      <p:sp>
        <p:nvSpPr>
          <p:cNvPr id="672773" name="AutoShape 5"/>
          <p:cNvSpPr>
            <a:spLocks noChangeArrowheads="1"/>
          </p:cNvSpPr>
          <p:nvPr/>
        </p:nvSpPr>
        <p:spPr bwMode="auto">
          <a:xfrm>
            <a:off x="4953000" y="5486400"/>
            <a:ext cx="3657600" cy="790575"/>
          </a:xfrm>
          <a:prstGeom prst="wedgeEllipseCallout">
            <a:avLst>
              <a:gd name="adj1" fmla="val 16843"/>
              <a:gd name="adj2" fmla="val -1598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Had we use simultaneous entry of all variables, we would not have imposed this limitation.</a:t>
            </a:r>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5927D4D-82E9-4C77-9849-CC529661B9D7}" type="slidenum">
              <a:rPr lang="en-US"/>
              <a:pPr/>
              <a:t>108</a:t>
            </a:fld>
            <a:endParaRPr lang="en-US"/>
          </a:p>
        </p:txBody>
      </p:sp>
      <p:pic>
        <p:nvPicPr>
          <p:cNvPr id="67379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63863" y="1447800"/>
            <a:ext cx="4427537" cy="35290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73795"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 loadings on functions</a:t>
            </a:r>
          </a:p>
        </p:txBody>
      </p:sp>
      <p:sp>
        <p:nvSpPr>
          <p:cNvPr id="673796" name="AutoShape 4"/>
          <p:cNvSpPr>
            <a:spLocks noChangeArrowheads="1"/>
          </p:cNvSpPr>
          <p:nvPr/>
        </p:nvSpPr>
        <p:spPr bwMode="auto">
          <a:xfrm>
            <a:off x="304800" y="3940175"/>
            <a:ext cx="5029200" cy="2330450"/>
          </a:xfrm>
          <a:prstGeom prst="wedgeEllipseCallout">
            <a:avLst>
              <a:gd name="adj1" fmla="val 46875"/>
              <a:gd name="adj2" fmla="val -1029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variables strongly associated with discriminant function 1 which distinguished between survey respondents who thought we spend about the right amount of money on welfare and survey respondents who thought we spend too much or little money on welfare were number of hours worked in the past week (r=-0.582) and highest year of school completed (r=0.687). </a:t>
            </a:r>
          </a:p>
        </p:txBody>
      </p:sp>
      <p:sp>
        <p:nvSpPr>
          <p:cNvPr id="673797" name="AutoShape 5"/>
          <p:cNvSpPr>
            <a:spLocks noChangeArrowheads="1"/>
          </p:cNvSpPr>
          <p:nvPr/>
        </p:nvSpPr>
        <p:spPr bwMode="auto">
          <a:xfrm>
            <a:off x="5715000" y="3638550"/>
            <a:ext cx="3276600" cy="2990850"/>
          </a:xfrm>
          <a:prstGeom prst="wedgeEllipseCallout">
            <a:avLst>
              <a:gd name="adj1" fmla="val -32944"/>
              <a:gd name="adj2" fmla="val -612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 strongly associated with discriminant function 2 which distinguished between survey respondents who thought we spend too little money on welfare and survey respondents who thought we spend too much money on welfare was self-employment (r=0.889).</a:t>
            </a:r>
          </a:p>
        </p:txBody>
      </p:sp>
      <p:sp>
        <p:nvSpPr>
          <p:cNvPr id="673798" name="AutoShape 6"/>
          <p:cNvSpPr>
            <a:spLocks noChangeArrowheads="1"/>
          </p:cNvSpPr>
          <p:nvPr/>
        </p:nvSpPr>
        <p:spPr bwMode="auto">
          <a:xfrm>
            <a:off x="685800" y="1447800"/>
            <a:ext cx="2286000" cy="1231900"/>
          </a:xfrm>
          <a:prstGeom prst="wedgeEllipseCallout">
            <a:avLst>
              <a:gd name="adj1" fmla="val -29444"/>
              <a:gd name="adj2" fmla="val -329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We do not interpret loadings in the structure matrix unless they are 0.30 or higher.</a:t>
            </a:r>
          </a:p>
        </p:txBody>
      </p:sp>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565A98C-B827-469D-AFCF-D3AC9464BB20}" type="slidenum">
              <a:rPr lang="en-US"/>
              <a:pPr/>
              <a:t>109</a:t>
            </a:fld>
            <a:endParaRPr lang="en-US"/>
          </a:p>
        </p:txBody>
      </p:sp>
      <p:pic>
        <p:nvPicPr>
          <p:cNvPr id="67481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7620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74819"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- 1</a:t>
            </a:r>
          </a:p>
        </p:txBody>
      </p:sp>
      <p:sp>
        <p:nvSpPr>
          <p:cNvPr id="674820" name="AutoShape 4"/>
          <p:cNvSpPr>
            <a:spLocks noChangeArrowheads="1"/>
          </p:cNvSpPr>
          <p:nvPr/>
        </p:nvSpPr>
        <p:spPr bwMode="auto">
          <a:xfrm>
            <a:off x="4572000" y="1524000"/>
            <a:ext cx="4416425" cy="4752975"/>
          </a:xfrm>
          <a:prstGeom prst="wedgeEllipseCallout">
            <a:avLst>
              <a:gd name="adj1" fmla="val -19398"/>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number of hours worked in the past week for survey respondents who thought we spend about the right amount of money on welfare (mean=37.90) was lower than the average number of hours worked in the past weeks for survey respondents who thought we spend too little money on welfare (mean=43.96) and survey respondents who thought we spend too much money on welfare (mean=42.03).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about the right amount of money on welfare worked fewer hours in the past week than survey respondents who thought we spend too little or much money on welfare."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24213B5-037C-47BA-BC00-D8B69D41B2EC}" type="slidenum">
              <a:rPr lang="en-US"/>
              <a:pPr/>
              <a:t>11</a:t>
            </a:fld>
            <a:endParaRPr lang="en-US"/>
          </a:p>
        </p:txBody>
      </p:sp>
      <p:pic>
        <p:nvPicPr>
          <p:cNvPr id="69734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6096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97347" name="Rectangle 3"/>
          <p:cNvSpPr>
            <a:spLocks noGrp="1" noChangeArrowheads="1"/>
          </p:cNvSpPr>
          <p:nvPr>
            <p:ph type="title"/>
          </p:nvPr>
        </p:nvSpPr>
        <p:spPr>
          <a:xfrm>
            <a:off x="1143000" y="304800"/>
            <a:ext cx="7848600" cy="914400"/>
          </a:xfrm>
        </p:spPr>
        <p:txBody>
          <a:bodyPr/>
          <a:lstStyle/>
          <a:p>
            <a:r>
              <a:rPr lang="en-US"/>
              <a:t>Group Statistics</a:t>
            </a:r>
          </a:p>
        </p:txBody>
      </p:sp>
      <p:sp>
        <p:nvSpPr>
          <p:cNvPr id="697348" name="AutoShape 4"/>
          <p:cNvSpPr>
            <a:spLocks noChangeArrowheads="1"/>
          </p:cNvSpPr>
          <p:nvPr/>
        </p:nvSpPr>
        <p:spPr bwMode="auto">
          <a:xfrm>
            <a:off x="4419600" y="1635125"/>
            <a:ext cx="4568825" cy="4530725"/>
          </a:xfrm>
          <a:prstGeom prst="wedgeEllipseCallout">
            <a:avLst>
              <a:gd name="adj1" fmla="val -17097"/>
              <a:gd name="adj2" fmla="val -404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number of hours worked in the past week for survey respondents who thought we spend about the right amount of money on welfare (mean=37.90) was lower than the average number of hours worked in the past weeks for survey respondents who thought we spend too much money on welfare (mean=43.96) and survey respondents who thought we spend too little money on welfare (mean=42.03).</a:t>
            </a:r>
          </a:p>
          <a:p>
            <a:pPr algn="l"/>
            <a:endParaRPr lang="en-US" sz="1200">
              <a:latin typeface="Verdana" pitchFamily="34" charset="0"/>
            </a:endParaRPr>
          </a:p>
          <a:p>
            <a:pPr algn="l"/>
            <a:r>
              <a:rPr lang="en-US" sz="1200">
                <a:latin typeface="Verdana" pitchFamily="34" charset="0"/>
              </a:rPr>
              <a:t>This enables us to make the statement: "survey respondents who thought we spend about the right amount of money on welfare worked fewer hours in the past week than survey respondents who thought we spend too much or little money on welfare."</a:t>
            </a:r>
          </a:p>
        </p:txBody>
      </p:sp>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7B1B10E-2E1E-4CED-A1E6-33E913F367C7}" type="slidenum">
              <a:rPr lang="en-US"/>
              <a:pPr/>
              <a:t>110</a:t>
            </a:fld>
            <a:endParaRPr lang="en-US"/>
          </a:p>
        </p:txBody>
      </p:sp>
      <p:pic>
        <p:nvPicPr>
          <p:cNvPr id="67584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7620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75843"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- 2</a:t>
            </a:r>
          </a:p>
        </p:txBody>
      </p:sp>
      <p:sp>
        <p:nvSpPr>
          <p:cNvPr id="675844" name="AutoShape 4"/>
          <p:cNvSpPr>
            <a:spLocks noChangeArrowheads="1"/>
          </p:cNvSpPr>
          <p:nvPr/>
        </p:nvSpPr>
        <p:spPr bwMode="auto">
          <a:xfrm>
            <a:off x="4572000" y="1635125"/>
            <a:ext cx="4416425" cy="4530725"/>
          </a:xfrm>
          <a:prstGeom prst="wedgeEllipseCallout">
            <a:avLst>
              <a:gd name="adj1" fmla="val -19398"/>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highest year of school completed for survey respondents who thought we spend about the right amount of money on welfare (mean=14.78) was higher than the average highest year of school completeds for survey respondents who thought we spend too little money on welfare (mean=13.73) and survey respondents who thought we spend too much money on welfare (mean=13.38).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about the right amount of money on welfare had  completed more years of school than survey respondents who thought we spend too little or much money on welfare."</a:t>
            </a:r>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7EC149F-D673-438C-B202-470E359EB770}" type="slidenum">
              <a:rPr lang="en-US"/>
              <a:pPr/>
              <a:t>111</a:t>
            </a:fld>
            <a:endParaRPr lang="en-US"/>
          </a:p>
        </p:txBody>
      </p:sp>
      <p:pic>
        <p:nvPicPr>
          <p:cNvPr id="67686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5334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76867"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second function</a:t>
            </a:r>
          </a:p>
        </p:txBody>
      </p:sp>
      <p:sp>
        <p:nvSpPr>
          <p:cNvPr id="676868" name="AutoShape 4"/>
          <p:cNvSpPr>
            <a:spLocks noChangeArrowheads="1"/>
          </p:cNvSpPr>
          <p:nvPr/>
        </p:nvSpPr>
        <p:spPr bwMode="auto">
          <a:xfrm>
            <a:off x="4270375" y="1438275"/>
            <a:ext cx="4721225" cy="5191125"/>
          </a:xfrm>
          <a:prstGeom prst="wedgeEllipseCallout">
            <a:avLst>
              <a:gd name="adj1" fmla="val -14931"/>
              <a:gd name="adj2" fmla="val -404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Since self-employment is a dichotomous variable, the mean is not directly interpretable. Its interpretation must take into account the coding by which 1 corresponds to self-employed and 2 corresponds to someone else. The lower mean for survey respondents who thought we spend too much money on welfare (mean=1.75), when compared to the mean for survey respondents who thought we spend too little money on welfare (mean=1.93), implies that the group contained more survey respondents who were self-employed and fewer survey respondents who were working for someone else.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too much money on welfare were more likely to be self-employed than survey respondents who thought we spend too little money on welfare."</a:t>
            </a:r>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9686DEE-CC09-439F-B148-F2CC1E26CC4A}" type="slidenum">
              <a:rPr lang="en-US"/>
              <a:pPr/>
              <a:t>112</a:t>
            </a:fld>
            <a:endParaRPr lang="en-US"/>
          </a:p>
        </p:txBody>
      </p:sp>
      <p:pic>
        <p:nvPicPr>
          <p:cNvPr id="68096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92375" y="4419600"/>
            <a:ext cx="4137025" cy="1947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80963"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by chance accuracy rate</a:t>
            </a:r>
          </a:p>
        </p:txBody>
      </p:sp>
      <p:sp>
        <p:nvSpPr>
          <p:cNvPr id="680964" name="AutoShape 4"/>
          <p:cNvSpPr>
            <a:spLocks noChangeArrowheads="1"/>
          </p:cNvSpPr>
          <p:nvPr/>
        </p:nvSpPr>
        <p:spPr bwMode="auto">
          <a:xfrm>
            <a:off x="762000" y="1765300"/>
            <a:ext cx="7848600" cy="2552700"/>
          </a:xfrm>
          <a:prstGeom prst="wedgeEllipseCallout">
            <a:avLst>
              <a:gd name="adj1" fmla="val 10944"/>
              <a:gd name="adj2" fmla="val -40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of membership in the groups defined by the dependent variable if the cross-validated classification accuracy rate was significantly higher than the accuracy attainable by chance alone. Operationally, the cross-validated classification accuracy rate should be 25% or more higher than the proportional by chance accuracy rate. </a:t>
            </a:r>
          </a:p>
          <a:p>
            <a:pPr algn="l"/>
            <a:endParaRPr lang="en-US" sz="1200">
              <a:latin typeface="Verdana" pitchFamily="34" charset="0"/>
            </a:endParaRPr>
          </a:p>
          <a:p>
            <a:pPr algn="l"/>
            <a:r>
              <a:rPr lang="en-US" sz="1200">
                <a:latin typeface="Verdana" pitchFamily="34" charset="0"/>
              </a:rPr>
              <a:t>The proportional by chance accuracy rate of was computed by squaring and summing the proportion of cases in each group from the table of prior probabilities for groups (0.406² + 0.362² + 0.232² = 0.350).</a:t>
            </a:r>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EF7B9C8-56E4-43BA-9354-CCEF4A2C06FF}" type="slidenum">
              <a:rPr lang="en-US"/>
              <a:pPr/>
              <a:t>113</a:t>
            </a:fld>
            <a:endParaRPr lang="en-US"/>
          </a:p>
        </p:txBody>
      </p:sp>
      <p:pic>
        <p:nvPicPr>
          <p:cNvPr id="68198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035800" cy="49561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81987"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criteria for classification accuracy</a:t>
            </a:r>
          </a:p>
        </p:txBody>
      </p:sp>
      <p:sp>
        <p:nvSpPr>
          <p:cNvPr id="681988" name="AutoShape 4"/>
          <p:cNvSpPr>
            <a:spLocks noChangeArrowheads="1"/>
          </p:cNvSpPr>
          <p:nvPr/>
        </p:nvSpPr>
        <p:spPr bwMode="auto">
          <a:xfrm>
            <a:off x="2819400" y="4038600"/>
            <a:ext cx="4267200" cy="1673225"/>
          </a:xfrm>
          <a:prstGeom prst="wedgeEllipseCallout">
            <a:avLst>
              <a:gd name="adj1" fmla="val -48250"/>
              <a:gd name="adj2" fmla="val 666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cross-validated accuracy rate computed by SPSS was 50.0% which was greater than or equal to the proportional by chance accuracy criteria of 43.7% (1.25 x 35.0% = 43.7%). The criteria for classification accuracy is  satisfied. </a:t>
            </a:r>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540AF9F-4229-4EFC-B204-4F9CC227614E}" type="slidenum">
              <a:rPr lang="en-US"/>
              <a:pPr/>
              <a:t>114</a:t>
            </a:fld>
            <a:endParaRPr lang="en-US"/>
          </a:p>
        </p:txBody>
      </p:sp>
      <p:sp>
        <p:nvSpPr>
          <p:cNvPr id="683010" name="Rectangle 2"/>
          <p:cNvSpPr>
            <a:spLocks noGrp="1" noChangeArrowheads="1"/>
          </p:cNvSpPr>
          <p:nvPr>
            <p:ph type="body" idx="1"/>
          </p:nvPr>
        </p:nvSpPr>
        <p:spPr>
          <a:noFill/>
          <a:ln/>
        </p:spPr>
        <p:txBody>
          <a:bodyPr/>
          <a:lstStyle/>
          <a:p>
            <a:pPr marL="0" indent="0">
              <a:buFont typeface="Wingdings" pitchFamily="2" charset="2"/>
              <a:buNone/>
            </a:pPr>
            <a:r>
              <a:rPr lang="en-US" sz="1400"/>
              <a:t>From the list of variables "number of hours worked in the past week" [hrs1], "self-employment" [wrkslf], "highest year of school completed" [educ], and "income" [rincom98],</a:t>
            </a:r>
            <a:r>
              <a:rPr lang="en-US" sz="1400" b="1"/>
              <a:t> the most useful predictors for distinguishing among groups based on responses to "opinion about spending on welfare" [natfare] are "number of hours worked in the past week" [hrs1], "self-employment" [wrkslf], and "highest year of school completed" [educ].</a:t>
            </a:r>
            <a:r>
              <a:rPr lang="en-US" sz="1400"/>
              <a:t>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a:p>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683011" name="Rectangle 3"/>
          <p:cNvSpPr>
            <a:spLocks noGrp="1" noChangeArrowheads="1"/>
          </p:cNvSpPr>
          <p:nvPr>
            <p:ph type="title"/>
          </p:nvPr>
        </p:nvSpPr>
        <p:spPr/>
        <p:txBody>
          <a:bodyPr/>
          <a:lstStyle/>
          <a:p>
            <a:r>
              <a:rPr lang="en-US"/>
              <a:t>Answering the question in problem 3 - 1</a:t>
            </a:r>
          </a:p>
        </p:txBody>
      </p:sp>
      <p:sp>
        <p:nvSpPr>
          <p:cNvPr id="683012" name="AutoShape 4"/>
          <p:cNvSpPr>
            <a:spLocks noChangeArrowheads="1"/>
          </p:cNvSpPr>
          <p:nvPr/>
        </p:nvSpPr>
        <p:spPr bwMode="auto">
          <a:xfrm>
            <a:off x="1828800" y="3048000"/>
            <a:ext cx="4414838" cy="906463"/>
          </a:xfrm>
          <a:prstGeom prst="wedgeEllipseCallout">
            <a:avLst>
              <a:gd name="adj1" fmla="val 20120"/>
              <a:gd name="adj2" fmla="val -727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The stepwise discriminant analysis included the three variables identified as the most use predictors.</a:t>
            </a:r>
          </a:p>
        </p:txBody>
      </p:sp>
    </p:spTree>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EB649AD-268E-47F0-863D-0DC6DF7E3975}" type="slidenum">
              <a:rPr lang="en-US"/>
              <a:pPr/>
              <a:t>115</a:t>
            </a:fld>
            <a:endParaRPr lang="en-US"/>
          </a:p>
        </p:txBody>
      </p:sp>
      <p:sp>
        <p:nvSpPr>
          <p:cNvPr id="684034" name="Rectangle 2"/>
          <p:cNvSpPr>
            <a:spLocks noGrp="1" noChangeArrowheads="1"/>
          </p:cNvSpPr>
          <p:nvPr>
            <p:ph type="body" idx="1"/>
          </p:nvPr>
        </p:nvSpPr>
        <p:spPr>
          <a:noFill/>
          <a:ln/>
        </p:spPr>
        <p:txBody>
          <a:bodyPr/>
          <a:lstStyle/>
          <a:p>
            <a:pPr marL="0" indent="0">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a:t>
            </a:r>
            <a:r>
              <a:rPr lang="en-US" sz="1400" b="1"/>
              <a:t>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b="1"/>
          </a:p>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684035" name="Rectangle 3"/>
          <p:cNvSpPr>
            <a:spLocks noGrp="1" noChangeArrowheads="1"/>
          </p:cNvSpPr>
          <p:nvPr>
            <p:ph type="title"/>
          </p:nvPr>
        </p:nvSpPr>
        <p:spPr/>
        <p:txBody>
          <a:bodyPr/>
          <a:lstStyle/>
          <a:p>
            <a:r>
              <a:rPr lang="en-US"/>
              <a:t>Answering the question in problem 3 - 2</a:t>
            </a:r>
          </a:p>
        </p:txBody>
      </p:sp>
      <p:sp>
        <p:nvSpPr>
          <p:cNvPr id="684036" name="AutoShape 4"/>
          <p:cNvSpPr>
            <a:spLocks noChangeArrowheads="1"/>
          </p:cNvSpPr>
          <p:nvPr/>
        </p:nvSpPr>
        <p:spPr bwMode="auto">
          <a:xfrm>
            <a:off x="1905000" y="3670300"/>
            <a:ext cx="5334000" cy="2197100"/>
          </a:xfrm>
          <a:prstGeom prst="wedgeEllipseCallout">
            <a:avLst>
              <a:gd name="adj1" fmla="val 6639"/>
              <a:gd name="adj2" fmla="val -6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two statistically significant discriminant functions, making it possible to distinguish among the three groups defined by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cross-validated classification accuracy surpassed the by chance accuracy criteria, supporting the utility of the model.</a:t>
            </a:r>
          </a:p>
        </p:txBody>
      </p:sp>
    </p:spTree>
  </p:cSld>
  <p:clrMapOvr>
    <a:masterClrMapping/>
  </p:clrMapOvr>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56A70EF-5B5B-45F1-8610-D9E7159852CF}" type="slidenum">
              <a:rPr lang="en-US"/>
              <a:pPr/>
              <a:t>116</a:t>
            </a:fld>
            <a:endParaRPr lang="en-US"/>
          </a:p>
        </p:txBody>
      </p:sp>
      <p:sp>
        <p:nvSpPr>
          <p:cNvPr id="685058" name="Rectangle 2"/>
          <p:cNvSpPr>
            <a:spLocks noGrp="1" noChangeArrowheads="1"/>
          </p:cNvSpPr>
          <p:nvPr>
            <p:ph type="body" idx="1"/>
          </p:nvPr>
        </p:nvSpPr>
        <p:spPr>
          <a:noFill/>
          <a:ln/>
        </p:spPr>
        <p:txBody>
          <a:bodyPr/>
          <a:lstStyle/>
          <a:p>
            <a:pPr marL="0" indent="0">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a:p>
          <a:p>
            <a:pPr marL="0" indent="0">
              <a:buFont typeface="Wingdings" pitchFamily="2" charset="2"/>
              <a:buNone/>
            </a:pPr>
            <a:r>
              <a:rPr lang="en-US" sz="1400" b="1"/>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b="1"/>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685059" name="Rectangle 3"/>
          <p:cNvSpPr>
            <a:spLocks noGrp="1" noChangeArrowheads="1"/>
          </p:cNvSpPr>
          <p:nvPr>
            <p:ph type="title"/>
          </p:nvPr>
        </p:nvSpPr>
        <p:spPr/>
        <p:txBody>
          <a:bodyPr/>
          <a:lstStyle/>
          <a:p>
            <a:r>
              <a:rPr lang="en-US"/>
              <a:t>Answering the question in problem 3 - 3</a:t>
            </a:r>
          </a:p>
        </p:txBody>
      </p:sp>
      <p:sp>
        <p:nvSpPr>
          <p:cNvPr id="685060" name="AutoShape 4"/>
          <p:cNvSpPr>
            <a:spLocks noChangeArrowheads="1"/>
          </p:cNvSpPr>
          <p:nvPr/>
        </p:nvSpPr>
        <p:spPr bwMode="auto">
          <a:xfrm>
            <a:off x="2971800" y="2667000"/>
            <a:ext cx="4113213" cy="906463"/>
          </a:xfrm>
          <a:prstGeom prst="wedgeEllipseCallout">
            <a:avLst>
              <a:gd name="adj1" fmla="val -23755"/>
              <a:gd name="adj2" fmla="val 64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The order of importance matched the order of entry in the table of "Variables Entered/Removed."</a:t>
            </a:r>
          </a:p>
        </p:txBody>
      </p:sp>
    </p:spTree>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C3A0D3A-02CE-49B9-B344-64C8FB827CDC}" type="slidenum">
              <a:rPr lang="en-US"/>
              <a:pPr/>
              <a:t>117</a:t>
            </a:fld>
            <a:endParaRPr lang="en-US"/>
          </a:p>
        </p:txBody>
      </p:sp>
      <p:sp>
        <p:nvSpPr>
          <p:cNvPr id="686082" name="Rectangle 2"/>
          <p:cNvSpPr>
            <a:spLocks noGrp="1" noChangeArrowheads="1"/>
          </p:cNvSpPr>
          <p:nvPr>
            <p:ph type="body" idx="1"/>
          </p:nvPr>
        </p:nvSpPr>
        <p:spPr>
          <a:noFill/>
          <a:ln/>
        </p:spPr>
        <p:txBody>
          <a:bodyPr/>
          <a:lstStyle/>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a:t>
            </a:r>
            <a:r>
              <a:rPr lang="en-US" sz="1400" b="1"/>
              <a:t> </a:t>
            </a:r>
          </a:p>
          <a:p>
            <a:pPr marL="0" indent="0">
              <a:buFont typeface="Wingdings" pitchFamily="2" charset="2"/>
              <a:buNone/>
            </a:pPr>
            <a:endParaRPr lang="en-US" sz="1400" b="1"/>
          </a:p>
          <a:p>
            <a:pPr marL="0" indent="0">
              <a:buFont typeface="Wingdings" pitchFamily="2" charset="2"/>
              <a:buNone/>
            </a:pPr>
            <a:r>
              <a:rPr lang="en-US" sz="1400" b="1"/>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a:t>
            </a:r>
            <a:r>
              <a:rPr lang="en-US" sz="1400"/>
              <a:t> </a:t>
            </a:r>
            <a:endParaRPr lang="en-US" sz="1400" b="1"/>
          </a:p>
          <a:p>
            <a:pPr marL="0" indent="0">
              <a:buFont typeface="Wingdings" pitchFamily="2" charset="2"/>
              <a:buNone/>
            </a:pPr>
            <a:endParaRPr lang="en-US" sz="1400" b="1"/>
          </a:p>
          <a:p>
            <a:pPr marL="0" indent="0">
              <a:buFont typeface="Wingdings" pitchFamily="2" charset="2"/>
              <a:buNone/>
            </a:pPr>
            <a:r>
              <a:rPr lang="en-US" sz="1400"/>
              <a:t>1.   True</a:t>
            </a:r>
          </a:p>
          <a:p>
            <a:pPr marL="0" indent="0">
              <a:buFont typeface="Wingdings" pitchFamily="2" charset="2"/>
              <a:buNone/>
            </a:pPr>
            <a:r>
              <a:rPr lang="en-US" sz="1400"/>
              <a:t>2.   True with caution</a:t>
            </a:r>
          </a:p>
          <a:p>
            <a:pPr marL="0" indent="0">
              <a:buFont typeface="Wingdings" pitchFamily="2" charset="2"/>
              <a:buNone/>
            </a:pPr>
            <a:r>
              <a:rPr lang="en-US" sz="1400"/>
              <a:t>3.   False</a:t>
            </a:r>
          </a:p>
          <a:p>
            <a:pPr marL="0" indent="0">
              <a:buFont typeface="Wingdings" pitchFamily="2" charset="2"/>
              <a:buNone/>
            </a:pPr>
            <a:r>
              <a:rPr lang="en-US" sz="1400"/>
              <a:t>4.   Inappropriate application of a statistic</a:t>
            </a:r>
          </a:p>
        </p:txBody>
      </p:sp>
      <p:sp>
        <p:nvSpPr>
          <p:cNvPr id="686083" name="Rectangle 3"/>
          <p:cNvSpPr>
            <a:spLocks noGrp="1" noChangeArrowheads="1"/>
          </p:cNvSpPr>
          <p:nvPr>
            <p:ph type="title"/>
          </p:nvPr>
        </p:nvSpPr>
        <p:spPr/>
        <p:txBody>
          <a:bodyPr/>
          <a:lstStyle/>
          <a:p>
            <a:r>
              <a:rPr lang="en-US"/>
              <a:t>Answering the question in problem 3 - 4</a:t>
            </a:r>
          </a:p>
        </p:txBody>
      </p:sp>
      <p:sp>
        <p:nvSpPr>
          <p:cNvPr id="686084" name="AutoShape 4"/>
          <p:cNvSpPr>
            <a:spLocks noChangeArrowheads="1"/>
          </p:cNvSpPr>
          <p:nvPr/>
        </p:nvSpPr>
        <p:spPr bwMode="auto">
          <a:xfrm>
            <a:off x="3505200" y="2057400"/>
            <a:ext cx="4113213" cy="906463"/>
          </a:xfrm>
          <a:prstGeom prst="wedgeEllipseCallout">
            <a:avLst>
              <a:gd name="adj1" fmla="val -23755"/>
              <a:gd name="adj2" fmla="val 64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predictors and groups was correct.</a:t>
            </a:r>
          </a:p>
        </p:txBody>
      </p:sp>
      <p:sp>
        <p:nvSpPr>
          <p:cNvPr id="686085" name="AutoShape 5"/>
          <p:cNvSpPr>
            <a:spLocks noChangeArrowheads="1"/>
          </p:cNvSpPr>
          <p:nvPr/>
        </p:nvSpPr>
        <p:spPr bwMode="auto">
          <a:xfrm>
            <a:off x="4038600" y="4945063"/>
            <a:ext cx="4719638" cy="790575"/>
          </a:xfrm>
          <a:prstGeom prst="wedgeEllipseCallout">
            <a:avLst>
              <a:gd name="adj1" fmla="val 12116"/>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 caution is added because of the inclusion of ordinal level variables. </a:t>
            </a:r>
          </a:p>
        </p:txBody>
      </p:sp>
    </p:spTree>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A43E577-2DE2-40B9-9D59-41A738C719BA}" type="slidenum">
              <a:rPr lang="en-US"/>
              <a:pPr/>
              <a:t>118</a:t>
            </a:fld>
            <a:endParaRPr lang="en-US"/>
          </a:p>
        </p:txBody>
      </p:sp>
      <p:sp>
        <p:nvSpPr>
          <p:cNvPr id="56013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level of measurement and initial sample size</a:t>
            </a:r>
          </a:p>
        </p:txBody>
      </p:sp>
      <p:sp>
        <p:nvSpPr>
          <p:cNvPr id="560131" name="Rectangle 3"/>
          <p:cNvSpPr>
            <a:spLocks noChangeArrowheads="1"/>
          </p:cNvSpPr>
          <p:nvPr/>
        </p:nvSpPr>
        <p:spPr bwMode="auto">
          <a:xfrm>
            <a:off x="762000" y="1516063"/>
            <a:ext cx="8196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basic relationships in discriminant analysis:</a:t>
            </a:r>
            <a:r>
              <a:rPr lang="en-US" sz="2000">
                <a:latin typeface="Verdana" pitchFamily="34" charset="0"/>
              </a:rPr>
              <a:t> </a:t>
            </a:r>
          </a:p>
        </p:txBody>
      </p:sp>
      <p:sp>
        <p:nvSpPr>
          <p:cNvPr id="560132" name="Line 4"/>
          <p:cNvSpPr>
            <a:spLocks noChangeShapeType="1"/>
          </p:cNvSpPr>
          <p:nvPr/>
        </p:nvSpPr>
        <p:spPr bwMode="auto">
          <a:xfrm flipH="1">
            <a:off x="4549775" y="3395663"/>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3" name="Line 5"/>
          <p:cNvSpPr>
            <a:spLocks noChangeShapeType="1"/>
          </p:cNvSpPr>
          <p:nvPr/>
        </p:nvSpPr>
        <p:spPr bwMode="auto">
          <a:xfrm>
            <a:off x="6383338" y="28797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4" name="Text Box 6"/>
          <p:cNvSpPr txBox="1">
            <a:spLocks noChangeArrowheads="1"/>
          </p:cNvSpPr>
          <p:nvPr/>
        </p:nvSpPr>
        <p:spPr bwMode="auto">
          <a:xfrm>
            <a:off x="7142163" y="2560638"/>
            <a:ext cx="1239837"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t>Inappropriate </a:t>
            </a:r>
            <a:r>
              <a:rPr lang="en-US" sz="1200">
                <a:latin typeface="Verdana" pitchFamily="34" charset="0"/>
              </a:rPr>
              <a:t>application of a statistic</a:t>
            </a:r>
          </a:p>
        </p:txBody>
      </p:sp>
      <p:sp>
        <p:nvSpPr>
          <p:cNvPr id="560135" name="Text Box 7"/>
          <p:cNvSpPr txBox="1">
            <a:spLocks noChangeArrowheads="1"/>
          </p:cNvSpPr>
          <p:nvPr/>
        </p:nvSpPr>
        <p:spPr bwMode="auto">
          <a:xfrm>
            <a:off x="4648200" y="34290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560136" name="Text Box 8"/>
          <p:cNvSpPr txBox="1">
            <a:spLocks noChangeArrowheads="1"/>
          </p:cNvSpPr>
          <p:nvPr/>
        </p:nvSpPr>
        <p:spPr bwMode="auto">
          <a:xfrm>
            <a:off x="6450013" y="25939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560137" name="AutoShape 9"/>
          <p:cNvSpPr>
            <a:spLocks noChangeArrowheads="1"/>
          </p:cNvSpPr>
          <p:nvPr/>
        </p:nvSpPr>
        <p:spPr bwMode="auto">
          <a:xfrm>
            <a:off x="2590800" y="23622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Dependent non-metric?</a:t>
            </a:r>
          </a:p>
          <a:p>
            <a:pPr algn="l">
              <a:lnSpc>
                <a:spcPct val="100000"/>
              </a:lnSpc>
            </a:pPr>
            <a:r>
              <a:rPr lang="en-US" sz="1000">
                <a:latin typeface="Verdana" pitchFamily="34" charset="0"/>
              </a:rPr>
              <a:t>Independent variables metric or dichotomous?</a:t>
            </a:r>
          </a:p>
        </p:txBody>
      </p:sp>
      <p:grpSp>
        <p:nvGrpSpPr>
          <p:cNvPr id="560140" name="Group 12"/>
          <p:cNvGrpSpPr>
            <a:grpSpLocks/>
          </p:cNvGrpSpPr>
          <p:nvPr/>
        </p:nvGrpSpPr>
        <p:grpSpPr bwMode="auto">
          <a:xfrm>
            <a:off x="4538663" y="4889500"/>
            <a:ext cx="466725" cy="423863"/>
            <a:chOff x="4464" y="3456"/>
            <a:chExt cx="294" cy="267"/>
          </a:xfrm>
        </p:grpSpPr>
        <p:sp>
          <p:nvSpPr>
            <p:cNvPr id="560141" name="Line 1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2" name="Text Box 1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0143" name="AutoShape 15"/>
          <p:cNvSpPr>
            <a:spLocks noChangeArrowheads="1"/>
          </p:cNvSpPr>
          <p:nvPr/>
        </p:nvSpPr>
        <p:spPr bwMode="auto">
          <a:xfrm>
            <a:off x="2590800" y="386873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Ratio of cases to independent variables at least 5 to 1?</a:t>
            </a:r>
          </a:p>
        </p:txBody>
      </p:sp>
      <p:grpSp>
        <p:nvGrpSpPr>
          <p:cNvPr id="560144" name="Group 16"/>
          <p:cNvGrpSpPr>
            <a:grpSpLocks/>
          </p:cNvGrpSpPr>
          <p:nvPr/>
        </p:nvGrpSpPr>
        <p:grpSpPr bwMode="auto">
          <a:xfrm>
            <a:off x="4538663" y="4889500"/>
            <a:ext cx="466725" cy="423863"/>
            <a:chOff x="4464" y="3456"/>
            <a:chExt cx="294" cy="267"/>
          </a:xfrm>
        </p:grpSpPr>
        <p:sp>
          <p:nvSpPr>
            <p:cNvPr id="560145" name="Line 1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6" name="Text Box 1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60147" name="Group 19"/>
          <p:cNvGrpSpPr>
            <a:grpSpLocks/>
          </p:cNvGrpSpPr>
          <p:nvPr/>
        </p:nvGrpSpPr>
        <p:grpSpPr bwMode="auto">
          <a:xfrm>
            <a:off x="6443663" y="4071938"/>
            <a:ext cx="679450" cy="304800"/>
            <a:chOff x="3792" y="2832"/>
            <a:chExt cx="428" cy="192"/>
          </a:xfrm>
        </p:grpSpPr>
        <p:sp>
          <p:nvSpPr>
            <p:cNvPr id="560148" name="Line 2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9" name="Text Box 2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0150" name="Text Box 22"/>
          <p:cNvSpPr txBox="1">
            <a:spLocks noChangeArrowheads="1"/>
          </p:cNvSpPr>
          <p:nvPr/>
        </p:nvSpPr>
        <p:spPr bwMode="auto">
          <a:xfrm>
            <a:off x="7162800" y="4097338"/>
            <a:ext cx="12954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Inappropriate application of a statistic</a:t>
            </a:r>
          </a:p>
        </p:txBody>
      </p:sp>
      <p:grpSp>
        <p:nvGrpSpPr>
          <p:cNvPr id="560151" name="Group 23"/>
          <p:cNvGrpSpPr>
            <a:grpSpLocks/>
          </p:cNvGrpSpPr>
          <p:nvPr/>
        </p:nvGrpSpPr>
        <p:grpSpPr bwMode="auto">
          <a:xfrm>
            <a:off x="4576763" y="6324600"/>
            <a:ext cx="466725" cy="423863"/>
            <a:chOff x="4464" y="3456"/>
            <a:chExt cx="294" cy="267"/>
          </a:xfrm>
        </p:grpSpPr>
        <p:sp>
          <p:nvSpPr>
            <p:cNvPr id="560152" name="Line 2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53" name="Text Box 2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0154" name="AutoShape 26"/>
          <p:cNvSpPr>
            <a:spLocks noChangeArrowheads="1"/>
          </p:cNvSpPr>
          <p:nvPr/>
        </p:nvSpPr>
        <p:spPr bwMode="auto">
          <a:xfrm>
            <a:off x="2628900" y="53340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Number of cases in smallest group greater than number of independent variables?</a:t>
            </a:r>
          </a:p>
        </p:txBody>
      </p:sp>
      <p:grpSp>
        <p:nvGrpSpPr>
          <p:cNvPr id="560155" name="Group 27"/>
          <p:cNvGrpSpPr>
            <a:grpSpLocks/>
          </p:cNvGrpSpPr>
          <p:nvPr/>
        </p:nvGrpSpPr>
        <p:grpSpPr bwMode="auto">
          <a:xfrm>
            <a:off x="4576763" y="6324600"/>
            <a:ext cx="466725" cy="423863"/>
            <a:chOff x="4464" y="3456"/>
            <a:chExt cx="294" cy="267"/>
          </a:xfrm>
        </p:grpSpPr>
        <p:sp>
          <p:nvSpPr>
            <p:cNvPr id="560156" name="Line 2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57" name="Text Box 2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60158" name="Group 30"/>
          <p:cNvGrpSpPr>
            <a:grpSpLocks/>
          </p:cNvGrpSpPr>
          <p:nvPr/>
        </p:nvGrpSpPr>
        <p:grpSpPr bwMode="auto">
          <a:xfrm>
            <a:off x="6481763" y="5562600"/>
            <a:ext cx="679450" cy="304800"/>
            <a:chOff x="3792" y="2832"/>
            <a:chExt cx="428" cy="192"/>
          </a:xfrm>
        </p:grpSpPr>
        <p:sp>
          <p:nvSpPr>
            <p:cNvPr id="560159" name="Line 3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60" name="Text Box 3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0161" name="Text Box 33"/>
          <p:cNvSpPr txBox="1">
            <a:spLocks noChangeArrowheads="1"/>
          </p:cNvSpPr>
          <p:nvPr/>
        </p:nvSpPr>
        <p:spPr bwMode="auto">
          <a:xfrm>
            <a:off x="7200900" y="5562600"/>
            <a:ext cx="12954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Inappropriate application of a statistic</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8AE0673-A57D-41E5-A378-28DC1A839670}" type="slidenum">
              <a:rPr lang="en-US"/>
              <a:pPr/>
              <a:t>119</a:t>
            </a:fld>
            <a:endParaRPr lang="en-US"/>
          </a:p>
        </p:txBody>
      </p:sp>
      <p:sp>
        <p:nvSpPr>
          <p:cNvPr id="32973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usable discriminant model</a:t>
            </a:r>
          </a:p>
        </p:txBody>
      </p:sp>
      <p:grpSp>
        <p:nvGrpSpPr>
          <p:cNvPr id="329732" name="Group 4"/>
          <p:cNvGrpSpPr>
            <a:grpSpLocks/>
          </p:cNvGrpSpPr>
          <p:nvPr/>
        </p:nvGrpSpPr>
        <p:grpSpPr bwMode="auto">
          <a:xfrm>
            <a:off x="4572000" y="4181475"/>
            <a:ext cx="466725" cy="423863"/>
            <a:chOff x="4464" y="3456"/>
            <a:chExt cx="294" cy="267"/>
          </a:xfrm>
        </p:grpSpPr>
        <p:sp>
          <p:nvSpPr>
            <p:cNvPr id="329733"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34"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764" name="AutoShape 36"/>
          <p:cNvSpPr>
            <a:spLocks noChangeArrowheads="1"/>
          </p:cNvSpPr>
          <p:nvPr/>
        </p:nvSpPr>
        <p:spPr bwMode="auto">
          <a:xfrm>
            <a:off x="2590800" y="31289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Sufficient statistically significant functions to distinguish DV groups?</a:t>
            </a:r>
          </a:p>
        </p:txBody>
      </p:sp>
      <p:grpSp>
        <p:nvGrpSpPr>
          <p:cNvPr id="329765" name="Group 37"/>
          <p:cNvGrpSpPr>
            <a:grpSpLocks/>
          </p:cNvGrpSpPr>
          <p:nvPr/>
        </p:nvGrpSpPr>
        <p:grpSpPr bwMode="auto">
          <a:xfrm>
            <a:off x="4538663" y="2671763"/>
            <a:ext cx="466725" cy="423862"/>
            <a:chOff x="4464" y="3456"/>
            <a:chExt cx="294" cy="267"/>
          </a:xfrm>
        </p:grpSpPr>
        <p:sp>
          <p:nvSpPr>
            <p:cNvPr id="329766" name="Line 3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67" name="Text Box 3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329768" name="Group 40"/>
          <p:cNvGrpSpPr>
            <a:grpSpLocks/>
          </p:cNvGrpSpPr>
          <p:nvPr/>
        </p:nvGrpSpPr>
        <p:grpSpPr bwMode="auto">
          <a:xfrm>
            <a:off x="6443663" y="3332163"/>
            <a:ext cx="679450" cy="304800"/>
            <a:chOff x="3792" y="2832"/>
            <a:chExt cx="428" cy="192"/>
          </a:xfrm>
        </p:grpSpPr>
        <p:sp>
          <p:nvSpPr>
            <p:cNvPr id="329769" name="Line 4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70" name="Text Box 4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29771" name="Text Box 43"/>
          <p:cNvSpPr txBox="1">
            <a:spLocks noChangeArrowheads="1"/>
          </p:cNvSpPr>
          <p:nvPr/>
        </p:nvSpPr>
        <p:spPr bwMode="auto">
          <a:xfrm>
            <a:off x="7205663" y="3484563"/>
            <a:ext cx="638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329783" name="Rectangle 55"/>
          <p:cNvSpPr>
            <a:spLocks noChangeArrowheads="1"/>
          </p:cNvSpPr>
          <p:nvPr/>
        </p:nvSpPr>
        <p:spPr bwMode="auto">
          <a:xfrm>
            <a:off x="2743200" y="2066925"/>
            <a:ext cx="3657600" cy="62230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Run discriminant analysis, using method for including variables identified in the research question.</a:t>
            </a:r>
          </a:p>
          <a:p>
            <a:pPr algn="l"/>
            <a:endParaRPr lang="en-US" sz="1000">
              <a:latin typeface="Verdana" pitchFamily="34" charset="0"/>
            </a:endParaRPr>
          </a:p>
        </p:txBody>
      </p:sp>
      <p:sp>
        <p:nvSpPr>
          <p:cNvPr id="329784" name="Line 56"/>
          <p:cNvSpPr>
            <a:spLocks noChangeShapeType="1"/>
          </p:cNvSpPr>
          <p:nvPr/>
        </p:nvSpPr>
        <p:spPr bwMode="auto">
          <a:xfrm flipH="1">
            <a:off x="4572000" y="163353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74D8B8C-4DDC-4441-B930-D1D1BF3DEA48}" type="slidenum">
              <a:rPr lang="en-US"/>
              <a:pPr/>
              <a:t>12</a:t>
            </a:fld>
            <a:endParaRPr lang="en-US"/>
          </a:p>
        </p:txBody>
      </p:sp>
      <p:sp>
        <p:nvSpPr>
          <p:cNvPr id="698370" name="Rectangle 2"/>
          <p:cNvSpPr>
            <a:spLocks noGrp="1" noChangeArrowheads="1"/>
          </p:cNvSpPr>
          <p:nvPr>
            <p:ph type="title"/>
          </p:nvPr>
        </p:nvSpPr>
        <p:spPr/>
        <p:txBody>
          <a:bodyPr/>
          <a:lstStyle/>
          <a:p>
            <a:r>
              <a:rPr lang="en-US"/>
              <a:t>Which independent variables to interpret</a:t>
            </a:r>
          </a:p>
        </p:txBody>
      </p:sp>
      <p:sp>
        <p:nvSpPr>
          <p:cNvPr id="698371" name="Rectangle 3"/>
          <p:cNvSpPr>
            <a:spLocks noGrp="1" noChangeArrowheads="1"/>
          </p:cNvSpPr>
          <p:nvPr>
            <p:ph type="body" idx="1"/>
          </p:nvPr>
        </p:nvSpPr>
        <p:spPr/>
        <p:txBody>
          <a:bodyPr/>
          <a:lstStyle/>
          <a:p>
            <a:r>
              <a:rPr lang="en-US"/>
              <a:t>In a simultaneous discriminant analysis, in which all independent variables are entered together, we only interpret the relationships for independent variables that have a loading of 0.30 or higher one or more discriminant functions.  A variable can have a high loading on more than one function, which complicates the interpretation.  We will interpret the variable for the function on which it has the highest loading.</a:t>
            </a:r>
          </a:p>
          <a:p>
            <a:endParaRPr lang="en-US"/>
          </a:p>
          <a:p>
            <a:r>
              <a:rPr lang="en-US"/>
              <a:t>In a stepwise discriminant analysis, we limit the interpretation of relationships between independent variables and groups defined by the dependent variable to those independent variables that met the statistical test for inclusion in the analysis.</a:t>
            </a:r>
          </a:p>
        </p:txBody>
      </p:sp>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E596A58-E1F7-452C-9A3E-9C7C1246D868}" type="slidenum">
              <a:rPr lang="en-US"/>
              <a:pPr/>
              <a:t>120</a:t>
            </a:fld>
            <a:endParaRPr lang="en-US"/>
          </a:p>
        </p:txBody>
      </p:sp>
      <p:sp>
        <p:nvSpPr>
          <p:cNvPr id="687106"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relationships between IV's and DV</a:t>
            </a:r>
          </a:p>
        </p:txBody>
      </p:sp>
      <p:grpSp>
        <p:nvGrpSpPr>
          <p:cNvPr id="687107" name="Group 3"/>
          <p:cNvGrpSpPr>
            <a:grpSpLocks/>
          </p:cNvGrpSpPr>
          <p:nvPr/>
        </p:nvGrpSpPr>
        <p:grpSpPr bwMode="auto">
          <a:xfrm>
            <a:off x="4572000" y="1447800"/>
            <a:ext cx="466725" cy="423863"/>
            <a:chOff x="4464" y="3456"/>
            <a:chExt cx="294" cy="267"/>
          </a:xfrm>
        </p:grpSpPr>
        <p:sp>
          <p:nvSpPr>
            <p:cNvPr id="687108" name="Line 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09" name="Text Box 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687118" name="AutoShape 14"/>
          <p:cNvSpPr>
            <a:spLocks noChangeArrowheads="1"/>
          </p:cNvSpPr>
          <p:nvPr/>
        </p:nvSpPr>
        <p:spPr bwMode="auto">
          <a:xfrm>
            <a:off x="2638425" y="191928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Stepwise method of entry used to include independent variables? </a:t>
            </a:r>
          </a:p>
        </p:txBody>
      </p:sp>
      <p:grpSp>
        <p:nvGrpSpPr>
          <p:cNvPr id="687122" name="Group 18"/>
          <p:cNvGrpSpPr>
            <a:grpSpLocks/>
          </p:cNvGrpSpPr>
          <p:nvPr/>
        </p:nvGrpSpPr>
        <p:grpSpPr bwMode="auto">
          <a:xfrm>
            <a:off x="6553200" y="2447925"/>
            <a:ext cx="466725" cy="423863"/>
            <a:chOff x="4464" y="3456"/>
            <a:chExt cx="294" cy="267"/>
          </a:xfrm>
        </p:grpSpPr>
        <p:sp>
          <p:nvSpPr>
            <p:cNvPr id="687123"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24"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687128" name="Group 24"/>
          <p:cNvGrpSpPr>
            <a:grpSpLocks/>
          </p:cNvGrpSpPr>
          <p:nvPr/>
        </p:nvGrpSpPr>
        <p:grpSpPr bwMode="auto">
          <a:xfrm>
            <a:off x="2667000" y="2438400"/>
            <a:ext cx="466725" cy="2362200"/>
            <a:chOff x="4464" y="3456"/>
            <a:chExt cx="294" cy="267"/>
          </a:xfrm>
        </p:grpSpPr>
        <p:sp>
          <p:nvSpPr>
            <p:cNvPr id="687129" name="Line 2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30" name="Text Box 26"/>
            <p:cNvSpPr txBox="1">
              <a:spLocks noChangeArrowheads="1"/>
            </p:cNvSpPr>
            <p:nvPr/>
          </p:nvSpPr>
          <p:spPr bwMode="auto">
            <a:xfrm>
              <a:off x="4464" y="3504"/>
              <a:ext cx="294" cy="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687131" name="AutoShape 27"/>
          <p:cNvSpPr>
            <a:spLocks noChangeArrowheads="1"/>
          </p:cNvSpPr>
          <p:nvPr/>
        </p:nvSpPr>
        <p:spPr bwMode="auto">
          <a:xfrm>
            <a:off x="4572000" y="291941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Entry order of variables interpreted correctly?</a:t>
            </a:r>
          </a:p>
          <a:p>
            <a:pPr algn="l">
              <a:lnSpc>
                <a:spcPct val="100000"/>
              </a:lnSpc>
            </a:pPr>
            <a:r>
              <a:rPr lang="en-US" sz="1000">
                <a:latin typeface="Verdana" pitchFamily="34" charset="0"/>
              </a:rPr>
              <a:t> </a:t>
            </a:r>
          </a:p>
        </p:txBody>
      </p:sp>
      <p:grpSp>
        <p:nvGrpSpPr>
          <p:cNvPr id="687135" name="Group 31"/>
          <p:cNvGrpSpPr>
            <a:grpSpLocks/>
          </p:cNvGrpSpPr>
          <p:nvPr/>
        </p:nvGrpSpPr>
        <p:grpSpPr bwMode="auto">
          <a:xfrm>
            <a:off x="6553200" y="3938588"/>
            <a:ext cx="466725" cy="423862"/>
            <a:chOff x="4464" y="3456"/>
            <a:chExt cx="294" cy="267"/>
          </a:xfrm>
        </p:grpSpPr>
        <p:sp>
          <p:nvSpPr>
            <p:cNvPr id="687136" name="Line 3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37" name="Text Box 3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687138" name="Text Box 34"/>
          <p:cNvSpPr txBox="1">
            <a:spLocks noChangeArrowheads="1"/>
          </p:cNvSpPr>
          <p:nvPr/>
        </p:nvSpPr>
        <p:spPr bwMode="auto">
          <a:xfrm>
            <a:off x="8153400" y="38862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687139" name="Group 35"/>
          <p:cNvGrpSpPr>
            <a:grpSpLocks/>
          </p:cNvGrpSpPr>
          <p:nvPr/>
        </p:nvGrpSpPr>
        <p:grpSpPr bwMode="auto">
          <a:xfrm>
            <a:off x="2667000" y="3962400"/>
            <a:ext cx="3886200" cy="381000"/>
            <a:chOff x="3792" y="2832"/>
            <a:chExt cx="428" cy="192"/>
          </a:xfrm>
        </p:grpSpPr>
        <p:sp>
          <p:nvSpPr>
            <p:cNvPr id="687140" name="Line 36"/>
            <p:cNvSpPr>
              <a:spLocks noChangeShapeType="1"/>
            </p:cNvSpPr>
            <p:nvPr/>
          </p:nvSpPr>
          <p:spPr bwMode="auto">
            <a:xfrm>
              <a:off x="3792" y="3024"/>
              <a:ext cx="428" cy="0"/>
            </a:xfrm>
            <a:prstGeom prst="line">
              <a:avLst/>
            </a:prstGeom>
            <a:noFill/>
            <a:ln w="12700">
              <a:solidFill>
                <a:schemeClr val="tx1"/>
              </a:solidFill>
              <a:round/>
              <a:headEnd type="triangle" w="lg" len="med"/>
              <a:tailEnd type="non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1" name="Text Box 37"/>
            <p:cNvSpPr txBox="1">
              <a:spLocks noChangeArrowheads="1"/>
            </p:cNvSpPr>
            <p:nvPr/>
          </p:nvSpPr>
          <p:spPr bwMode="auto">
            <a:xfrm>
              <a:off x="3840" y="2832"/>
              <a:ext cx="294"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lnSpc>
                  <a:spcPct val="100000"/>
                </a:lnSpc>
              </a:pPr>
              <a:endParaRPr lang="en-US" sz="1200">
                <a:latin typeface="Verdana" pitchFamily="34" charset="0"/>
              </a:endParaRPr>
            </a:p>
          </p:txBody>
        </p:sp>
      </p:grpSp>
      <p:sp>
        <p:nvSpPr>
          <p:cNvPr id="687142" name="AutoShape 38"/>
          <p:cNvSpPr>
            <a:spLocks noChangeArrowheads="1"/>
          </p:cNvSpPr>
          <p:nvPr/>
        </p:nvSpPr>
        <p:spPr bwMode="auto">
          <a:xfrm>
            <a:off x="609600" y="4800600"/>
            <a:ext cx="415925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Relationships between individual IVs and DV groups interpreted correctly?</a:t>
            </a:r>
          </a:p>
        </p:txBody>
      </p:sp>
      <p:grpSp>
        <p:nvGrpSpPr>
          <p:cNvPr id="687143" name="Group 39"/>
          <p:cNvGrpSpPr>
            <a:grpSpLocks/>
          </p:cNvGrpSpPr>
          <p:nvPr/>
        </p:nvGrpSpPr>
        <p:grpSpPr bwMode="auto">
          <a:xfrm>
            <a:off x="4737100" y="5024438"/>
            <a:ext cx="679450" cy="304800"/>
            <a:chOff x="3792" y="2832"/>
            <a:chExt cx="428" cy="192"/>
          </a:xfrm>
        </p:grpSpPr>
        <p:sp>
          <p:nvSpPr>
            <p:cNvPr id="687144" name="Line 4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5" name="Text Box 4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687146" name="Group 42"/>
          <p:cNvGrpSpPr>
            <a:grpSpLocks/>
          </p:cNvGrpSpPr>
          <p:nvPr/>
        </p:nvGrpSpPr>
        <p:grpSpPr bwMode="auto">
          <a:xfrm>
            <a:off x="2665413" y="5824538"/>
            <a:ext cx="466725" cy="423862"/>
            <a:chOff x="4464" y="3456"/>
            <a:chExt cx="294" cy="267"/>
          </a:xfrm>
        </p:grpSpPr>
        <p:sp>
          <p:nvSpPr>
            <p:cNvPr id="687147" name="Line 4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8" name="Text Box 4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687149" name="Text Box 45"/>
          <p:cNvSpPr txBox="1">
            <a:spLocks noChangeArrowheads="1"/>
          </p:cNvSpPr>
          <p:nvPr/>
        </p:nvSpPr>
        <p:spPr bwMode="auto">
          <a:xfrm>
            <a:off x="5532438" y="52070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687150" name="Group 46"/>
          <p:cNvGrpSpPr>
            <a:grpSpLocks/>
          </p:cNvGrpSpPr>
          <p:nvPr/>
        </p:nvGrpSpPr>
        <p:grpSpPr bwMode="auto">
          <a:xfrm>
            <a:off x="8448675" y="3429000"/>
            <a:ext cx="466725" cy="423863"/>
            <a:chOff x="4464" y="3456"/>
            <a:chExt cx="294" cy="267"/>
          </a:xfrm>
        </p:grpSpPr>
        <p:sp>
          <p:nvSpPr>
            <p:cNvPr id="687151" name="Line 4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52" name="Text Box 4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27BA8A4-7138-454B-8596-7B535E2C45CA}" type="slidenum">
              <a:rPr lang="en-US"/>
              <a:pPr/>
              <a:t>121</a:t>
            </a:fld>
            <a:endParaRPr lang="en-US"/>
          </a:p>
        </p:txBody>
      </p:sp>
      <p:sp>
        <p:nvSpPr>
          <p:cNvPr id="330754"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classification accuracy</a:t>
            </a:r>
          </a:p>
        </p:txBody>
      </p:sp>
      <p:grpSp>
        <p:nvGrpSpPr>
          <p:cNvPr id="330767" name="Group 15"/>
          <p:cNvGrpSpPr>
            <a:grpSpLocks/>
          </p:cNvGrpSpPr>
          <p:nvPr/>
        </p:nvGrpSpPr>
        <p:grpSpPr bwMode="auto">
          <a:xfrm>
            <a:off x="4538663" y="1477963"/>
            <a:ext cx="466725" cy="423862"/>
            <a:chOff x="4464" y="3456"/>
            <a:chExt cx="294" cy="267"/>
          </a:xfrm>
        </p:grpSpPr>
        <p:sp>
          <p:nvSpPr>
            <p:cNvPr id="330768" name="Line 1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69" name="Text Box 1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330770" name="Group 18"/>
          <p:cNvGrpSpPr>
            <a:grpSpLocks/>
          </p:cNvGrpSpPr>
          <p:nvPr/>
        </p:nvGrpSpPr>
        <p:grpSpPr bwMode="auto">
          <a:xfrm>
            <a:off x="4581525" y="2955925"/>
            <a:ext cx="466725" cy="423863"/>
            <a:chOff x="4464" y="3456"/>
            <a:chExt cx="294" cy="267"/>
          </a:xfrm>
        </p:grpSpPr>
        <p:sp>
          <p:nvSpPr>
            <p:cNvPr id="330771"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2"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30773" name="AutoShape 21"/>
          <p:cNvSpPr>
            <a:spLocks noChangeArrowheads="1"/>
          </p:cNvSpPr>
          <p:nvPr/>
        </p:nvSpPr>
        <p:spPr bwMode="auto">
          <a:xfrm>
            <a:off x="2633663" y="19351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Cross-validated accuracy is 25% higher than proportional by chance accuracy rate?</a:t>
            </a:r>
          </a:p>
        </p:txBody>
      </p:sp>
      <p:grpSp>
        <p:nvGrpSpPr>
          <p:cNvPr id="330774" name="Group 22"/>
          <p:cNvGrpSpPr>
            <a:grpSpLocks/>
          </p:cNvGrpSpPr>
          <p:nvPr/>
        </p:nvGrpSpPr>
        <p:grpSpPr bwMode="auto">
          <a:xfrm>
            <a:off x="4581525" y="2955925"/>
            <a:ext cx="466725" cy="423863"/>
            <a:chOff x="4464" y="3456"/>
            <a:chExt cx="294" cy="267"/>
          </a:xfrm>
        </p:grpSpPr>
        <p:sp>
          <p:nvSpPr>
            <p:cNvPr id="330775" name="Line 2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6" name="Text Box 2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330777" name="Group 25"/>
          <p:cNvGrpSpPr>
            <a:grpSpLocks/>
          </p:cNvGrpSpPr>
          <p:nvPr/>
        </p:nvGrpSpPr>
        <p:grpSpPr bwMode="auto">
          <a:xfrm>
            <a:off x="6486525" y="2138363"/>
            <a:ext cx="679450" cy="304800"/>
            <a:chOff x="3792" y="2832"/>
            <a:chExt cx="428" cy="192"/>
          </a:xfrm>
        </p:grpSpPr>
        <p:sp>
          <p:nvSpPr>
            <p:cNvPr id="330778" name="Line 26"/>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9" name="Text Box 27"/>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30780" name="Text Box 28"/>
          <p:cNvSpPr txBox="1">
            <a:spLocks noChangeArrowheads="1"/>
          </p:cNvSpPr>
          <p:nvPr/>
        </p:nvSpPr>
        <p:spPr bwMode="auto">
          <a:xfrm>
            <a:off x="7205663" y="22701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AA38C25-E874-47E6-905C-5B549199A982}" type="slidenum">
              <a:rPr lang="en-US"/>
              <a:pPr/>
              <a:t>122</a:t>
            </a:fld>
            <a:endParaRPr lang="en-US"/>
          </a:p>
        </p:txBody>
      </p:sp>
      <p:sp>
        <p:nvSpPr>
          <p:cNvPr id="70349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adding cautions to solution</a:t>
            </a:r>
          </a:p>
        </p:txBody>
      </p:sp>
      <p:sp>
        <p:nvSpPr>
          <p:cNvPr id="703491" name="AutoShape 3"/>
          <p:cNvSpPr>
            <a:spLocks noChangeArrowheads="1"/>
          </p:cNvSpPr>
          <p:nvPr/>
        </p:nvSpPr>
        <p:spPr bwMode="auto">
          <a:xfrm>
            <a:off x="2633663" y="4895850"/>
            <a:ext cx="3886200" cy="8858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DV  is non-metric level and IVs are interval level or dichotomous (not ordinal)?</a:t>
            </a:r>
          </a:p>
        </p:txBody>
      </p:sp>
      <p:grpSp>
        <p:nvGrpSpPr>
          <p:cNvPr id="703492" name="Group 4"/>
          <p:cNvGrpSpPr>
            <a:grpSpLocks/>
          </p:cNvGrpSpPr>
          <p:nvPr/>
        </p:nvGrpSpPr>
        <p:grpSpPr bwMode="auto">
          <a:xfrm>
            <a:off x="4605338" y="5821363"/>
            <a:ext cx="466725" cy="423862"/>
            <a:chOff x="4464" y="3456"/>
            <a:chExt cx="294" cy="267"/>
          </a:xfrm>
        </p:grpSpPr>
        <p:sp>
          <p:nvSpPr>
            <p:cNvPr id="703493"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494"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703495" name="Group 7"/>
          <p:cNvGrpSpPr>
            <a:grpSpLocks/>
          </p:cNvGrpSpPr>
          <p:nvPr/>
        </p:nvGrpSpPr>
        <p:grpSpPr bwMode="auto">
          <a:xfrm>
            <a:off x="6519863" y="5037138"/>
            <a:ext cx="679450" cy="304800"/>
            <a:chOff x="3792" y="2832"/>
            <a:chExt cx="428" cy="192"/>
          </a:xfrm>
        </p:grpSpPr>
        <p:sp>
          <p:nvSpPr>
            <p:cNvPr id="703496"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497" name="Text Box 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703498" name="Text Box 10"/>
          <p:cNvSpPr txBox="1">
            <a:spLocks noChangeArrowheads="1"/>
          </p:cNvSpPr>
          <p:nvPr/>
        </p:nvSpPr>
        <p:spPr bwMode="auto">
          <a:xfrm>
            <a:off x="4310063" y="6354763"/>
            <a:ext cx="685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0000"/>
              </a:lnSpc>
            </a:pPr>
            <a:r>
              <a:rPr lang="en-US" sz="1200">
                <a:latin typeface="Verdana" pitchFamily="34" charset="0"/>
              </a:rPr>
              <a:t>True</a:t>
            </a:r>
          </a:p>
        </p:txBody>
      </p:sp>
      <p:grpSp>
        <p:nvGrpSpPr>
          <p:cNvPr id="703499" name="Group 11"/>
          <p:cNvGrpSpPr>
            <a:grpSpLocks/>
          </p:cNvGrpSpPr>
          <p:nvPr/>
        </p:nvGrpSpPr>
        <p:grpSpPr bwMode="auto">
          <a:xfrm>
            <a:off x="4538663" y="1477963"/>
            <a:ext cx="466725" cy="423862"/>
            <a:chOff x="4464" y="3456"/>
            <a:chExt cx="294" cy="267"/>
          </a:xfrm>
        </p:grpSpPr>
        <p:sp>
          <p:nvSpPr>
            <p:cNvPr id="703500" name="Line 1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01" name="Text Box 1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703502" name="Group 14"/>
          <p:cNvGrpSpPr>
            <a:grpSpLocks/>
          </p:cNvGrpSpPr>
          <p:nvPr/>
        </p:nvGrpSpPr>
        <p:grpSpPr bwMode="auto">
          <a:xfrm>
            <a:off x="4581525" y="2955925"/>
            <a:ext cx="466725" cy="423863"/>
            <a:chOff x="4464" y="3456"/>
            <a:chExt cx="294" cy="267"/>
          </a:xfrm>
        </p:grpSpPr>
        <p:sp>
          <p:nvSpPr>
            <p:cNvPr id="703503" name="Line 1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04" name="Text Box 1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703505" name="AutoShape 17"/>
          <p:cNvSpPr>
            <a:spLocks noChangeArrowheads="1"/>
          </p:cNvSpPr>
          <p:nvPr/>
        </p:nvSpPr>
        <p:spPr bwMode="auto">
          <a:xfrm>
            <a:off x="2633663" y="19351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Satisfies preferred ratio of cases to IV's of 20 to 1</a:t>
            </a:r>
          </a:p>
          <a:p>
            <a:pPr algn="l">
              <a:lnSpc>
                <a:spcPct val="100000"/>
              </a:lnSpc>
            </a:pPr>
            <a:endParaRPr lang="en-US" sz="1000"/>
          </a:p>
        </p:txBody>
      </p:sp>
      <p:grpSp>
        <p:nvGrpSpPr>
          <p:cNvPr id="703506" name="Group 18"/>
          <p:cNvGrpSpPr>
            <a:grpSpLocks/>
          </p:cNvGrpSpPr>
          <p:nvPr/>
        </p:nvGrpSpPr>
        <p:grpSpPr bwMode="auto">
          <a:xfrm>
            <a:off x="4581525" y="2955925"/>
            <a:ext cx="466725" cy="423863"/>
            <a:chOff x="4464" y="3456"/>
            <a:chExt cx="294" cy="267"/>
          </a:xfrm>
        </p:grpSpPr>
        <p:sp>
          <p:nvSpPr>
            <p:cNvPr id="703507"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08"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703509" name="Group 21"/>
          <p:cNvGrpSpPr>
            <a:grpSpLocks/>
          </p:cNvGrpSpPr>
          <p:nvPr/>
        </p:nvGrpSpPr>
        <p:grpSpPr bwMode="auto">
          <a:xfrm>
            <a:off x="6486525" y="2138363"/>
            <a:ext cx="679450" cy="304800"/>
            <a:chOff x="3792" y="2832"/>
            <a:chExt cx="428" cy="192"/>
          </a:xfrm>
        </p:grpSpPr>
        <p:sp>
          <p:nvSpPr>
            <p:cNvPr id="703510" name="Line 22"/>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11" name="Text Box 23"/>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703512" name="Text Box 24"/>
          <p:cNvSpPr txBox="1">
            <a:spLocks noChangeArrowheads="1"/>
          </p:cNvSpPr>
          <p:nvPr/>
        </p:nvSpPr>
        <p:spPr bwMode="auto">
          <a:xfrm>
            <a:off x="7205663" y="22701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grpSp>
        <p:nvGrpSpPr>
          <p:cNvPr id="703513" name="Group 25"/>
          <p:cNvGrpSpPr>
            <a:grpSpLocks/>
          </p:cNvGrpSpPr>
          <p:nvPr/>
        </p:nvGrpSpPr>
        <p:grpSpPr bwMode="auto">
          <a:xfrm>
            <a:off x="4581525" y="4406900"/>
            <a:ext cx="466725" cy="423863"/>
            <a:chOff x="4464" y="3456"/>
            <a:chExt cx="294" cy="267"/>
          </a:xfrm>
        </p:grpSpPr>
        <p:sp>
          <p:nvSpPr>
            <p:cNvPr id="703514" name="Line 2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15" name="Text Box 2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703516" name="AutoShape 28"/>
          <p:cNvSpPr>
            <a:spLocks noChangeArrowheads="1"/>
          </p:cNvSpPr>
          <p:nvPr/>
        </p:nvSpPr>
        <p:spPr bwMode="auto">
          <a:xfrm>
            <a:off x="2633663" y="338613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Satisfies preferred DV group minimum size of 20 cases?</a:t>
            </a:r>
          </a:p>
          <a:p>
            <a:pPr algn="l">
              <a:lnSpc>
                <a:spcPct val="100000"/>
              </a:lnSpc>
            </a:pPr>
            <a:endParaRPr lang="en-US" sz="1000"/>
          </a:p>
        </p:txBody>
      </p:sp>
      <p:grpSp>
        <p:nvGrpSpPr>
          <p:cNvPr id="703517" name="Group 29"/>
          <p:cNvGrpSpPr>
            <a:grpSpLocks/>
          </p:cNvGrpSpPr>
          <p:nvPr/>
        </p:nvGrpSpPr>
        <p:grpSpPr bwMode="auto">
          <a:xfrm>
            <a:off x="4581525" y="4406900"/>
            <a:ext cx="466725" cy="423863"/>
            <a:chOff x="4464" y="3456"/>
            <a:chExt cx="294" cy="267"/>
          </a:xfrm>
        </p:grpSpPr>
        <p:sp>
          <p:nvSpPr>
            <p:cNvPr id="703518" name="Line 30"/>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19" name="Text Box 31"/>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703520" name="Group 32"/>
          <p:cNvGrpSpPr>
            <a:grpSpLocks/>
          </p:cNvGrpSpPr>
          <p:nvPr/>
        </p:nvGrpSpPr>
        <p:grpSpPr bwMode="auto">
          <a:xfrm>
            <a:off x="6486525" y="3589338"/>
            <a:ext cx="679450" cy="304800"/>
            <a:chOff x="3792" y="2832"/>
            <a:chExt cx="428" cy="192"/>
          </a:xfrm>
        </p:grpSpPr>
        <p:sp>
          <p:nvSpPr>
            <p:cNvPr id="703521" name="Line 33"/>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703522" name="Text Box 34"/>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703523" name="Text Box 35"/>
          <p:cNvSpPr txBox="1">
            <a:spLocks noChangeArrowheads="1"/>
          </p:cNvSpPr>
          <p:nvPr/>
        </p:nvSpPr>
        <p:spPr bwMode="auto">
          <a:xfrm>
            <a:off x="7205663" y="37179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703524" name="Text Box 36"/>
          <p:cNvSpPr txBox="1">
            <a:spLocks noChangeArrowheads="1"/>
          </p:cNvSpPr>
          <p:nvPr/>
        </p:nvSpPr>
        <p:spPr bwMode="auto">
          <a:xfrm>
            <a:off x="7239000" y="51657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520218-EFA3-4439-981D-573EDD1B7290}" type="slidenum">
              <a:rPr lang="en-US"/>
              <a:pPr/>
              <a:t>13</a:t>
            </a:fld>
            <a:endParaRPr lang="en-US"/>
          </a:p>
        </p:txBody>
      </p:sp>
      <p:sp>
        <p:nvSpPr>
          <p:cNvPr id="571394" name="Rectangle 2"/>
          <p:cNvSpPr>
            <a:spLocks noGrp="1" noChangeArrowheads="1"/>
          </p:cNvSpPr>
          <p:nvPr>
            <p:ph type="title"/>
          </p:nvPr>
        </p:nvSpPr>
        <p:spPr/>
        <p:txBody>
          <a:bodyPr/>
          <a:lstStyle/>
          <a:p>
            <a:r>
              <a:rPr lang="en-US"/>
              <a:t>Discriminant analysis and classification</a:t>
            </a:r>
          </a:p>
        </p:txBody>
      </p:sp>
      <p:sp>
        <p:nvSpPr>
          <p:cNvPr id="571395" name="Rectangle 3"/>
          <p:cNvSpPr>
            <a:spLocks noGrp="1" noChangeArrowheads="1"/>
          </p:cNvSpPr>
          <p:nvPr>
            <p:ph type="body" idx="1"/>
          </p:nvPr>
        </p:nvSpPr>
        <p:spPr>
          <a:xfrm>
            <a:off x="1066800" y="1447800"/>
            <a:ext cx="7881938" cy="5257800"/>
          </a:xfrm>
        </p:spPr>
        <p:txBody>
          <a:bodyPr/>
          <a:lstStyle/>
          <a:p>
            <a:pPr>
              <a:lnSpc>
                <a:spcPct val="90000"/>
              </a:lnSpc>
            </a:pPr>
            <a:r>
              <a:rPr lang="en-US"/>
              <a:t>Discriminant analysis consists of two stages: in the first stage, the discriminant functions are derived; in the second stage, the discriminant functions are used to classify the cases.</a:t>
            </a:r>
          </a:p>
          <a:p>
            <a:pPr>
              <a:lnSpc>
                <a:spcPct val="90000"/>
              </a:lnSpc>
            </a:pPr>
            <a:endParaRPr lang="en-US"/>
          </a:p>
          <a:p>
            <a:pPr>
              <a:lnSpc>
                <a:spcPct val="90000"/>
              </a:lnSpc>
            </a:pPr>
            <a:r>
              <a:rPr lang="en-US"/>
              <a:t>While discriminant analysis does compute correlation measures to estimate the strength of the relationship, these correlations measure the relationship between the independent variables and the discriminant scores.</a:t>
            </a:r>
          </a:p>
          <a:p>
            <a:pPr>
              <a:lnSpc>
                <a:spcPct val="90000"/>
              </a:lnSpc>
            </a:pPr>
            <a:endParaRPr lang="en-US"/>
          </a:p>
          <a:p>
            <a:pPr>
              <a:lnSpc>
                <a:spcPct val="90000"/>
              </a:lnSpc>
            </a:pPr>
            <a:r>
              <a:rPr lang="en-US"/>
              <a:t>A more useful measure to assess the utility of a discriminant model is classification accuracy, which compares predicted group membership based on the discriminant model to the actual, known group membership which is the value for the dependent variable.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7A8DEA9-374C-4157-85CD-5C4E0C396854}" type="slidenum">
              <a:rPr lang="en-US"/>
              <a:pPr/>
              <a:t>14</a:t>
            </a:fld>
            <a:endParaRPr lang="en-US"/>
          </a:p>
        </p:txBody>
      </p:sp>
      <p:sp>
        <p:nvSpPr>
          <p:cNvPr id="699394" name="Rectangle 2"/>
          <p:cNvSpPr>
            <a:spLocks noGrp="1" noChangeArrowheads="1"/>
          </p:cNvSpPr>
          <p:nvPr>
            <p:ph type="title"/>
          </p:nvPr>
        </p:nvSpPr>
        <p:spPr/>
        <p:txBody>
          <a:bodyPr/>
          <a:lstStyle/>
          <a:p>
            <a:r>
              <a:rPr lang="en-US"/>
              <a:t>Evaluating usefulness for discriminant models</a:t>
            </a:r>
          </a:p>
        </p:txBody>
      </p:sp>
      <p:sp>
        <p:nvSpPr>
          <p:cNvPr id="699395" name="Rectangle 3"/>
          <p:cNvSpPr>
            <a:spLocks noGrp="1" noChangeArrowheads="1"/>
          </p:cNvSpPr>
          <p:nvPr>
            <p:ph type="body" idx="1"/>
          </p:nvPr>
        </p:nvSpPr>
        <p:spPr/>
        <p:txBody>
          <a:bodyPr/>
          <a:lstStyle/>
          <a:p>
            <a:r>
              <a:rPr lang="en-US"/>
              <a:t>The benchmark that we will use to characterize a discriminant model as useful is a 25% improvement over the rate of accuracy achievable by chance alone.</a:t>
            </a:r>
          </a:p>
          <a:p>
            <a:endParaRPr lang="en-US"/>
          </a:p>
          <a:p>
            <a:r>
              <a:rPr lang="en-US"/>
              <a:t>Even if the independent variables had no relationship to the groups defined by the dependent variable, we would still expect to be correct in our predictions of group membership some percentage of the time.  This is referred to as by chance accuracy.</a:t>
            </a:r>
          </a:p>
          <a:p>
            <a:endParaRPr lang="en-US"/>
          </a:p>
          <a:p>
            <a:r>
              <a:rPr lang="en-US"/>
              <a:t>The estimate of by chance accuracy that we will use is the proportional by chance accuracy rate, computed by summing the squared percentage of cases in each group.</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E7D201A-9807-4CF1-A4B7-23BBE22912C9}" type="slidenum">
              <a:rPr lang="en-US"/>
              <a:pPr/>
              <a:t>15</a:t>
            </a:fld>
            <a:endParaRPr lang="en-US"/>
          </a:p>
        </p:txBody>
      </p:sp>
      <p:sp>
        <p:nvSpPr>
          <p:cNvPr id="700418" name="Rectangle 2"/>
          <p:cNvSpPr>
            <a:spLocks noGrp="1" noChangeArrowheads="1"/>
          </p:cNvSpPr>
          <p:nvPr>
            <p:ph type="title"/>
          </p:nvPr>
        </p:nvSpPr>
        <p:spPr/>
        <p:txBody>
          <a:bodyPr/>
          <a:lstStyle/>
          <a:p>
            <a:r>
              <a:rPr lang="en-US"/>
              <a:t>Comparing accuracy rates</a:t>
            </a:r>
          </a:p>
        </p:txBody>
      </p:sp>
      <p:sp>
        <p:nvSpPr>
          <p:cNvPr id="700419" name="Rectangle 3"/>
          <p:cNvSpPr>
            <a:spLocks noGrp="1" noChangeArrowheads="1"/>
          </p:cNvSpPr>
          <p:nvPr>
            <p:ph type="body" idx="1"/>
          </p:nvPr>
        </p:nvSpPr>
        <p:spPr>
          <a:xfrm>
            <a:off x="990600" y="1295400"/>
            <a:ext cx="7958138" cy="5486400"/>
          </a:xfrm>
        </p:spPr>
        <p:txBody>
          <a:bodyPr/>
          <a:lstStyle/>
          <a:p>
            <a:r>
              <a:rPr lang="en-US"/>
              <a:t>To characterize our model as useful, we compare the cross-validated accuracy rate produced by SPSS to 25% more than the proportional by chance accuracy.</a:t>
            </a:r>
          </a:p>
          <a:p>
            <a:endParaRPr lang="en-US"/>
          </a:p>
          <a:p>
            <a:r>
              <a:rPr lang="en-US"/>
              <a:t>The cross-validated accuracy rate is a one-at-a-time hold out method that classifies each case based on a discriminant solution for all of the other cases in the analysis.  It is a more realistic estimate of the accuracy rate we should expect in the population because discriminant analysis inflates accuracy rates when the cases classified are the same cases used to derive the discriminant functions.  </a:t>
            </a:r>
          </a:p>
          <a:p>
            <a:endParaRPr lang="en-US"/>
          </a:p>
          <a:p>
            <a:r>
              <a:rPr lang="en-US"/>
              <a:t>Cross-validated accuracy rates are not produced by SPSS when separate covariance matrices are used in the classification, which we address more next week.</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9F86982-6B93-4D44-A14B-D4CD84922093}" type="slidenum">
              <a:rPr lang="en-US"/>
              <a:pPr/>
              <a:t>16</a:t>
            </a:fld>
            <a:endParaRPr lang="en-US"/>
          </a:p>
        </p:txBody>
      </p:sp>
      <p:sp>
        <p:nvSpPr>
          <p:cNvPr id="701442" name="Rectangle 2"/>
          <p:cNvSpPr>
            <a:spLocks noGrp="1" noChangeArrowheads="1"/>
          </p:cNvSpPr>
          <p:nvPr>
            <p:ph type="title"/>
          </p:nvPr>
        </p:nvSpPr>
        <p:spPr/>
        <p:txBody>
          <a:bodyPr/>
          <a:lstStyle/>
          <a:p>
            <a:r>
              <a:rPr lang="en-US"/>
              <a:t>Computing by chance accuracy</a:t>
            </a:r>
          </a:p>
        </p:txBody>
      </p:sp>
      <p:sp>
        <p:nvSpPr>
          <p:cNvPr id="701443" name="Rectangle 3"/>
          <p:cNvSpPr>
            <a:spLocks noGrp="1" noChangeArrowheads="1"/>
          </p:cNvSpPr>
          <p:nvPr>
            <p:ph type="body" idx="1"/>
          </p:nvPr>
        </p:nvSpPr>
        <p:spPr/>
        <p:txBody>
          <a:bodyPr/>
          <a:lstStyle/>
          <a:p>
            <a:r>
              <a:rPr lang="en-US"/>
              <a:t>The percentage of cases in each group defined by the dependent variable are reported in the table "Prior Probabilities for Groups" </a:t>
            </a:r>
          </a:p>
        </p:txBody>
      </p:sp>
      <p:pic>
        <p:nvPicPr>
          <p:cNvPr id="7014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7975" y="2895600"/>
            <a:ext cx="4137025" cy="1947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01445" name="AutoShape 5"/>
          <p:cNvSpPr>
            <a:spLocks noChangeArrowheads="1"/>
          </p:cNvSpPr>
          <p:nvPr/>
        </p:nvSpPr>
        <p:spPr bwMode="auto">
          <a:xfrm>
            <a:off x="3962400" y="4267200"/>
            <a:ext cx="4568825" cy="2330450"/>
          </a:xfrm>
          <a:prstGeom prst="wedgeEllipseCallout">
            <a:avLst>
              <a:gd name="adj1" fmla="val -17046"/>
              <a:gd name="adj2" fmla="val -444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proportional by chance accuracy rate was computed by squaring and summing the proportion of cases in each group from the table of prior probabilities for groups (0.406² + 0.362² + 0.232² = 0.350).  </a:t>
            </a:r>
          </a:p>
          <a:p>
            <a:pPr algn="l"/>
            <a:endParaRPr lang="en-US" sz="1200">
              <a:latin typeface="Verdana" pitchFamily="34" charset="0"/>
            </a:endParaRPr>
          </a:p>
          <a:p>
            <a:pPr algn="l"/>
            <a:r>
              <a:rPr lang="en-US" sz="1200">
                <a:latin typeface="Verdana" pitchFamily="34" charset="0"/>
              </a:rPr>
              <a:t>A 25% increase over this would require that our cross-validated accuracy be 43.7% (1.25 x 35.0% = 43.7%).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E0073E1-6CD9-4D7C-93A3-0017805A9A3B}" type="slidenum">
              <a:rPr lang="en-US"/>
              <a:pPr/>
              <a:t>17</a:t>
            </a:fld>
            <a:endParaRPr lang="en-US"/>
          </a:p>
        </p:txBody>
      </p:sp>
      <p:pic>
        <p:nvPicPr>
          <p:cNvPr id="70246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600200"/>
            <a:ext cx="7035800" cy="49561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02467" name="Rectangle 3"/>
          <p:cNvSpPr>
            <a:spLocks noGrp="1" noChangeArrowheads="1"/>
          </p:cNvSpPr>
          <p:nvPr>
            <p:ph type="title"/>
          </p:nvPr>
        </p:nvSpPr>
        <p:spPr>
          <a:xfrm>
            <a:off x="838200" y="304800"/>
            <a:ext cx="8229600" cy="914400"/>
          </a:xfrm>
        </p:spPr>
        <p:txBody>
          <a:bodyPr/>
          <a:lstStyle/>
          <a:p>
            <a:r>
              <a:rPr lang="en-US"/>
              <a:t>Comparing the cross-validated accuracy rate</a:t>
            </a:r>
          </a:p>
        </p:txBody>
      </p:sp>
      <p:sp>
        <p:nvSpPr>
          <p:cNvPr id="702468" name="AutoShape 4"/>
          <p:cNvSpPr>
            <a:spLocks noChangeArrowheads="1"/>
          </p:cNvSpPr>
          <p:nvPr/>
        </p:nvSpPr>
        <p:spPr bwMode="auto">
          <a:xfrm>
            <a:off x="2824163" y="4038600"/>
            <a:ext cx="5403850" cy="1450975"/>
          </a:xfrm>
          <a:prstGeom prst="wedgeEllipseCallout">
            <a:avLst>
              <a:gd name="adj1" fmla="val -45301"/>
              <a:gd name="adj2" fmla="val 86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SPSS reports the cross-validated accuracy rate in the footnotes to the table "Classification Results." The cross-validated accuracy rate computed by SPSS was 50.0% which was greater than or equal to the proportional by chance accuracy criteria of 43.7%.</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79A835A-0BA3-4968-AF0C-38200E0FCC36}" type="slidenum">
              <a:rPr lang="en-US"/>
              <a:pPr/>
              <a:t>18</a:t>
            </a:fld>
            <a:endParaRPr lang="en-US"/>
          </a:p>
        </p:txBody>
      </p:sp>
      <p:sp>
        <p:nvSpPr>
          <p:cNvPr id="333826" name="Rectangle 2"/>
          <p:cNvSpPr>
            <a:spLocks noGrp="1" noChangeArrowheads="1"/>
          </p:cNvSpPr>
          <p:nvPr>
            <p:ph type="title"/>
          </p:nvPr>
        </p:nvSpPr>
        <p:spPr/>
        <p:txBody>
          <a:bodyPr/>
          <a:lstStyle/>
          <a:p>
            <a:r>
              <a:rPr lang="en-US"/>
              <a:t>Problem 1</a:t>
            </a:r>
          </a:p>
        </p:txBody>
      </p:sp>
      <p:sp>
        <p:nvSpPr>
          <p:cNvPr id="333827"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1.  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These predictors differentiate survey respondents who had seen an x-rated movie in the last year from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9C1C8CE-4862-4038-8EDD-B84C776A05FF}" type="slidenum">
              <a:rPr lang="en-US"/>
              <a:pPr/>
              <a:t>19</a:t>
            </a:fld>
            <a:endParaRPr lang="en-US"/>
          </a:p>
        </p:txBody>
      </p:sp>
      <p:sp>
        <p:nvSpPr>
          <p:cNvPr id="572418" name="Rectangle 2"/>
          <p:cNvSpPr>
            <a:spLocks noGrp="1" noChangeArrowheads="1"/>
          </p:cNvSpPr>
          <p:nvPr>
            <p:ph type="title"/>
          </p:nvPr>
        </p:nvSpPr>
        <p:spPr/>
        <p:txBody>
          <a:bodyPr/>
          <a:lstStyle/>
          <a:p>
            <a:r>
              <a:rPr lang="en-US"/>
              <a:t>Dissecting problem 1 - 1</a:t>
            </a:r>
          </a:p>
        </p:txBody>
      </p:sp>
      <p:sp>
        <p:nvSpPr>
          <p:cNvPr id="572419"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b="1"/>
              <a:t>In the dataset GSS2000.sav, is the following statement true, false, or an incorrect application of a statistic? Assume that there is no problem with missing data, violation of assumptions, or outliers. Use a level of significance of 0.05 for evaluating the statistical relationship.</a:t>
            </a:r>
            <a:r>
              <a:rPr lang="en-US" sz="1400"/>
              <a:t> </a:t>
            </a:r>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These predictors differentiate survey respondents who had seen an x-rated movie in the last year from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
        <p:nvSpPr>
          <p:cNvPr id="572420" name="AutoShape 4"/>
          <p:cNvSpPr>
            <a:spLocks noChangeArrowheads="1"/>
          </p:cNvSpPr>
          <p:nvPr/>
        </p:nvSpPr>
        <p:spPr bwMode="auto">
          <a:xfrm>
            <a:off x="1143000" y="2438400"/>
            <a:ext cx="3808413" cy="2197100"/>
          </a:xfrm>
          <a:prstGeom prst="wedgeEllipseCallout">
            <a:avLst>
              <a:gd name="adj1" fmla="val 29824"/>
              <a:gd name="adj2" fmla="val -6169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For these problems, we will assume that there is no problem with missing data, violation of assumptions, or outliers.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we are told to use 0.05 as alpha for the discriminant analysis.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BF3EA4-5125-4A50-9A44-6AB755524C2E}" type="slidenum">
              <a:rPr lang="en-US"/>
              <a:pPr/>
              <a:t>2</a:t>
            </a:fld>
            <a:endParaRPr lang="en-US"/>
          </a:p>
        </p:txBody>
      </p:sp>
      <p:sp>
        <p:nvSpPr>
          <p:cNvPr id="569346" name="Rectangle 2"/>
          <p:cNvSpPr>
            <a:spLocks noGrp="1" noChangeArrowheads="1"/>
          </p:cNvSpPr>
          <p:nvPr>
            <p:ph type="title"/>
          </p:nvPr>
        </p:nvSpPr>
        <p:spPr/>
        <p:txBody>
          <a:bodyPr/>
          <a:lstStyle/>
          <a:p>
            <a:r>
              <a:rPr lang="en-US"/>
              <a:t>Discriminant analysis</a:t>
            </a:r>
          </a:p>
        </p:txBody>
      </p:sp>
      <p:sp>
        <p:nvSpPr>
          <p:cNvPr id="569347" name="Rectangle 3"/>
          <p:cNvSpPr>
            <a:spLocks noGrp="1" noChangeArrowheads="1"/>
          </p:cNvSpPr>
          <p:nvPr>
            <p:ph type="body" idx="1"/>
          </p:nvPr>
        </p:nvSpPr>
        <p:spPr/>
        <p:txBody>
          <a:bodyPr/>
          <a:lstStyle/>
          <a:p>
            <a:r>
              <a:rPr lang="en-US"/>
              <a:t>Discriminant analysis is used to analyze relationships between a non-metric dependent variable and metric or dichotomous independent variables.</a:t>
            </a:r>
          </a:p>
          <a:p>
            <a:endParaRPr lang="en-US"/>
          </a:p>
          <a:p>
            <a:r>
              <a:rPr lang="en-US"/>
              <a:t>Discriminant analysis attempts to use the independent variables to distinguish among the groups or categories of the dependent variable.</a:t>
            </a:r>
          </a:p>
          <a:p>
            <a:endParaRPr lang="en-US"/>
          </a:p>
          <a:p>
            <a:r>
              <a:rPr lang="en-US"/>
              <a:t>The usefulness of a discriminant model is based upon its accuracy rate, or ability to predict the known group memberships in the categories of the dependent variable.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F3ED2E9-68EE-4EED-9E93-D9B4BE434A07}" type="slidenum">
              <a:rPr lang="en-US"/>
              <a:pPr/>
              <a:t>20</a:t>
            </a:fld>
            <a:endParaRPr lang="en-US"/>
          </a:p>
        </p:txBody>
      </p:sp>
      <p:sp>
        <p:nvSpPr>
          <p:cNvPr id="573442" name="Rectangle 2"/>
          <p:cNvSpPr>
            <a:spLocks noGrp="1" noChangeArrowheads="1"/>
          </p:cNvSpPr>
          <p:nvPr>
            <p:ph type="title"/>
          </p:nvPr>
        </p:nvSpPr>
        <p:spPr/>
        <p:txBody>
          <a:bodyPr/>
          <a:lstStyle/>
          <a:p>
            <a:r>
              <a:rPr lang="en-US"/>
              <a:t>Dissecting problem 1 - 2</a:t>
            </a:r>
          </a:p>
        </p:txBody>
      </p:sp>
      <p:sp>
        <p:nvSpPr>
          <p:cNvPr id="573443" name="Rectangle 3"/>
          <p:cNvSpPr>
            <a:spLocks noGrp="1" noChangeArrowheads="1"/>
          </p:cNvSpPr>
          <p:nvPr>
            <p:ph type="body" idx="1"/>
          </p:nvPr>
        </p:nvSpPr>
        <p:spPr>
          <a:xfrm>
            <a:off x="1066800" y="2133600"/>
            <a:ext cx="7881938" cy="4114800"/>
          </a:xfrm>
        </p:spPr>
        <p:txBody>
          <a:bodyPr/>
          <a:lstStyle/>
          <a:p>
            <a:pPr marL="0" indent="0">
              <a:buFont typeface="Wingdings" pitchFamily="2" charset="2"/>
              <a:buNone/>
            </a:pPr>
            <a:r>
              <a:rPr lang="en-US" sz="1400"/>
              <a:t>1.  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buFont typeface="Wingdings" pitchFamily="2" charset="2"/>
              <a:buNone/>
            </a:pPr>
            <a:endParaRPr lang="en-US" sz="500"/>
          </a:p>
          <a:p>
            <a:pPr marL="0" indent="0">
              <a:buFont typeface="Wingdings" pitchFamily="2" charset="2"/>
              <a:buNone/>
            </a:pPr>
            <a:r>
              <a:rPr lang="en-US" sz="1400" b="1"/>
              <a:t>The variables "age" [age], "highest year of school completed" [educ], "sex" [sex], and "income" [rincom98] are useful in distinguishing between groups based on responses to "seen x-rated movie in last year" [xmovie].</a:t>
            </a:r>
            <a:r>
              <a:rPr lang="en-US" sz="1400"/>
              <a:t> These predictors differentiate survey respondents who had seen an x-rated movie in the last year from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a:p>
        </p:txBody>
      </p:sp>
      <p:sp>
        <p:nvSpPr>
          <p:cNvPr id="573445" name="AutoShape 5"/>
          <p:cNvSpPr>
            <a:spLocks noChangeArrowheads="1"/>
          </p:cNvSpPr>
          <p:nvPr/>
        </p:nvSpPr>
        <p:spPr bwMode="auto">
          <a:xfrm>
            <a:off x="5486400" y="4648200"/>
            <a:ext cx="3048000" cy="1938338"/>
          </a:xfrm>
          <a:prstGeom prst="wedgeEllipseCallout">
            <a:avLst>
              <a:gd name="adj1" fmla="val 11616"/>
              <a:gd name="adj2" fmla="val 1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states that a list of independent variables can distinguish among groups, we do a discriminant analysis entering all of the variables simultaneously.</a:t>
            </a:r>
          </a:p>
        </p:txBody>
      </p:sp>
      <p:sp>
        <p:nvSpPr>
          <p:cNvPr id="573446" name="AutoShape 6"/>
          <p:cNvSpPr>
            <a:spLocks noChangeArrowheads="1"/>
          </p:cNvSpPr>
          <p:nvPr/>
        </p:nvSpPr>
        <p:spPr bwMode="auto">
          <a:xfrm>
            <a:off x="685800" y="1524000"/>
            <a:ext cx="5029200" cy="1423988"/>
          </a:xfrm>
          <a:prstGeom prst="wedgeEllipseCallout">
            <a:avLst>
              <a:gd name="adj1" fmla="val 18718"/>
              <a:gd name="adj2" fmla="val 68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"age" [age], "highest year of school completed" [educ], "sex" [sex], and "income" [rincom98].</a:t>
            </a:r>
          </a:p>
        </p:txBody>
      </p:sp>
      <p:sp>
        <p:nvSpPr>
          <p:cNvPr id="573447" name="AutoShape 7"/>
          <p:cNvSpPr>
            <a:spLocks noChangeArrowheads="1"/>
          </p:cNvSpPr>
          <p:nvPr/>
        </p:nvSpPr>
        <p:spPr bwMode="auto">
          <a:xfrm>
            <a:off x="762000" y="4244975"/>
            <a:ext cx="3657600" cy="1165225"/>
          </a:xfrm>
          <a:prstGeom prst="wedgeEllipseCallout">
            <a:avLst>
              <a:gd name="adj1" fmla="val 36764"/>
              <a:gd name="adj2" fmla="val -782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"seen x-rated movie in last year" [xmovie].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35671B1-83C0-4664-8C19-6C14597F2CA7}" type="slidenum">
              <a:rPr lang="en-US"/>
              <a:pPr/>
              <a:t>21</a:t>
            </a:fld>
            <a:endParaRPr lang="en-US"/>
          </a:p>
        </p:txBody>
      </p:sp>
      <p:sp>
        <p:nvSpPr>
          <p:cNvPr id="574466" name="Rectangle 2"/>
          <p:cNvSpPr>
            <a:spLocks noGrp="1" noChangeArrowheads="1"/>
          </p:cNvSpPr>
          <p:nvPr>
            <p:ph type="title"/>
          </p:nvPr>
        </p:nvSpPr>
        <p:spPr/>
        <p:txBody>
          <a:bodyPr/>
          <a:lstStyle/>
          <a:p>
            <a:r>
              <a:rPr lang="en-US"/>
              <a:t>Dissecting problem 1 - 3</a:t>
            </a:r>
          </a:p>
        </p:txBody>
      </p:sp>
      <p:sp>
        <p:nvSpPr>
          <p:cNvPr id="574467"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a:t>
            </a:r>
            <a:r>
              <a:rPr lang="en-US" sz="1400" b="1"/>
              <a:t>These predictors differentiate survey respondents who had seen an x-rated movie in the last year from survey respondents who had not seen an x-rated movie in the last year.</a:t>
            </a:r>
            <a:r>
              <a:rPr lang="en-US" sz="1400"/>
              <a:t> </a:t>
            </a:r>
          </a:p>
          <a:p>
            <a:pPr marL="0" indent="0">
              <a:buFont typeface="Wingdings" pitchFamily="2" charset="2"/>
              <a:buNone/>
            </a:pPr>
            <a:endParaRPr lang="en-US" sz="500"/>
          </a:p>
          <a:p>
            <a:pPr marL="0" indent="0">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
        <p:nvSpPr>
          <p:cNvPr id="574469" name="AutoShape 5"/>
          <p:cNvSpPr>
            <a:spLocks noChangeArrowheads="1"/>
          </p:cNvSpPr>
          <p:nvPr/>
        </p:nvSpPr>
        <p:spPr bwMode="auto">
          <a:xfrm>
            <a:off x="1219200" y="3505200"/>
            <a:ext cx="6167438" cy="2562225"/>
          </a:xfrm>
          <a:prstGeom prst="wedgeEllipseCallout">
            <a:avLst>
              <a:gd name="adj1" fmla="val 18625"/>
              <a:gd name="adj2" fmla="val -641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problem identifies two groups for the dependent variable:</a:t>
            </a:r>
          </a:p>
          <a:p>
            <a:pPr lvl="1" algn="l">
              <a:buFontTx/>
              <a:buChar char="•"/>
            </a:pPr>
            <a:r>
              <a:rPr lang="en-US" sz="1200">
                <a:latin typeface="Verdana" pitchFamily="34" charset="0"/>
              </a:rPr>
              <a:t>survey respondents who had seen an x-rated movie in the last year </a:t>
            </a:r>
          </a:p>
          <a:p>
            <a:pPr lvl="1" algn="l">
              <a:buFontTx/>
              <a:buChar char="•"/>
            </a:pPr>
            <a:r>
              <a:rPr lang="en-US" sz="1200">
                <a:latin typeface="Verdana" pitchFamily="34" charset="0"/>
              </a:rPr>
              <a:t>survey respondents who had not seen an x-rated movie in the last year</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distinguish among two groups, the analysis will be required to find one statistically significant discriminant function.</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7E193AB-5310-4820-851B-D3F6E9D9AB85}" type="slidenum">
              <a:rPr lang="en-US"/>
              <a:pPr/>
              <a:t>22</a:t>
            </a:fld>
            <a:endParaRPr lang="en-US"/>
          </a:p>
        </p:txBody>
      </p:sp>
      <p:sp>
        <p:nvSpPr>
          <p:cNvPr id="575490" name="Rectangle 2"/>
          <p:cNvSpPr>
            <a:spLocks noGrp="1" noChangeArrowheads="1"/>
          </p:cNvSpPr>
          <p:nvPr>
            <p:ph type="title"/>
          </p:nvPr>
        </p:nvSpPr>
        <p:spPr/>
        <p:txBody>
          <a:bodyPr/>
          <a:lstStyle/>
          <a:p>
            <a:r>
              <a:rPr lang="en-US"/>
              <a:t>Dissecting problem 1 - 4</a:t>
            </a:r>
          </a:p>
        </p:txBody>
      </p:sp>
      <p:sp>
        <p:nvSpPr>
          <p:cNvPr id="575491" name="Rectangle 3"/>
          <p:cNvSpPr>
            <a:spLocks noGrp="1" noChangeArrowheads="1"/>
          </p:cNvSpPr>
          <p:nvPr>
            <p:ph type="body" idx="1"/>
          </p:nvPr>
        </p:nvSpPr>
        <p:spPr>
          <a:xfrm>
            <a:off x="1066800" y="1600200"/>
            <a:ext cx="7881938" cy="4648200"/>
          </a:xfrm>
        </p:spPr>
        <p:txBody>
          <a:bodyPr/>
          <a:lstStyle/>
          <a:p>
            <a:pPr marL="0" indent="0">
              <a:buFont typeface="Wingdings" pitchFamily="2" charset="2"/>
              <a:buNone/>
            </a:pPr>
            <a:endParaRPr lang="en-US" sz="1400"/>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These predictors differentiate survey respondents who had seen an x-rated movie in the last year from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b="1"/>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b="1"/>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
        <p:nvSpPr>
          <p:cNvPr id="575493" name="AutoShape 5"/>
          <p:cNvSpPr>
            <a:spLocks noChangeArrowheads="1"/>
          </p:cNvSpPr>
          <p:nvPr/>
        </p:nvSpPr>
        <p:spPr bwMode="auto">
          <a:xfrm>
            <a:off x="4040188" y="1447800"/>
            <a:ext cx="4870450" cy="1679575"/>
          </a:xfrm>
          <a:prstGeom prst="wedgeEllipseCallout">
            <a:avLst>
              <a:gd name="adj1" fmla="val -30620"/>
              <a:gd name="adj2" fmla="val 5327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listed in the problem indicate how the independent variable relates to groups of the dependent variable, i.e., the mean for age will be lower for respondents who had seen an x-rated movie in the last year. </a:t>
            </a:r>
          </a:p>
        </p:txBody>
      </p:sp>
      <p:sp>
        <p:nvSpPr>
          <p:cNvPr id="575494" name="AutoShape 6"/>
          <p:cNvSpPr>
            <a:spLocks noChangeArrowheads="1"/>
          </p:cNvSpPr>
          <p:nvPr/>
        </p:nvSpPr>
        <p:spPr bwMode="auto">
          <a:xfrm>
            <a:off x="3581400" y="4419600"/>
            <a:ext cx="5410200" cy="1938338"/>
          </a:xfrm>
          <a:prstGeom prst="wedgeEllipseCallout">
            <a:avLst>
              <a:gd name="adj1" fmla="val 116"/>
              <a:gd name="adj2" fmla="val -373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the discriminant analysis to be true, we must have enough statistically significant functions to distinguish among the groups, the classification accuracy rate must be substantially better than could be obtained by chance alone, and each significant relationship must be interpreted correctly.</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5F5A6E7-4A54-4051-890A-88309109EB60}" type="slidenum">
              <a:rPr lang="en-US"/>
              <a:pPr/>
              <a:t>23</a:t>
            </a:fld>
            <a:endParaRPr lang="en-US"/>
          </a:p>
        </p:txBody>
      </p:sp>
      <p:sp>
        <p:nvSpPr>
          <p:cNvPr id="477186" name="Rectangle 2"/>
          <p:cNvSpPr>
            <a:spLocks noGrp="1" noChangeArrowheads="1"/>
          </p:cNvSpPr>
          <p:nvPr>
            <p:ph type="title"/>
          </p:nvPr>
        </p:nvSpPr>
        <p:spPr/>
        <p:txBody>
          <a:bodyPr/>
          <a:lstStyle/>
          <a:p>
            <a:r>
              <a:rPr lang="en-US"/>
              <a:t>LEVEL OF MEASUREMENT - 1</a:t>
            </a:r>
          </a:p>
        </p:txBody>
      </p:sp>
      <p:sp>
        <p:nvSpPr>
          <p:cNvPr id="477187" name="Rectangle 3"/>
          <p:cNvSpPr>
            <a:spLocks noGrp="1" noChangeArrowheads="1"/>
          </p:cNvSpPr>
          <p:nvPr>
            <p:ph type="body" idx="1"/>
          </p:nvPr>
        </p:nvSpPr>
        <p:spPr>
          <a:xfrm>
            <a:off x="1066800" y="1447800"/>
            <a:ext cx="7881938" cy="51816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The variables "age" [age], "highest year of school completed" [educ], "sex" [sex], and "income" [rincom98] are useful in distinguishing between </a:t>
            </a:r>
            <a:r>
              <a:rPr lang="en-US" sz="1400" b="1"/>
              <a:t>groups based on responses to "seen x-rated movie in last year" [xmovie]. These predictors differentiate survey respondents who had seen an x-rated movie in the last year from survey respondents who had not seen an x-rated movie in the last year. </a:t>
            </a:r>
          </a:p>
          <a:p>
            <a:pPr marL="0" indent="0">
              <a:lnSpc>
                <a:spcPct val="90000"/>
              </a:lnSpc>
              <a:buFont typeface="Wingdings" pitchFamily="2" charset="2"/>
              <a:buNone/>
            </a:pPr>
            <a:endParaRPr lang="en-US" sz="1400" b="1"/>
          </a:p>
          <a:p>
            <a:pPr marL="0" indent="0">
              <a:lnSpc>
                <a:spcPct val="90000"/>
              </a:lnSpc>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   1.  True</a:t>
            </a:r>
          </a:p>
          <a:p>
            <a:pPr marL="0" indent="0">
              <a:lnSpc>
                <a:spcPct val="90000"/>
              </a:lnSpc>
              <a:buFont typeface="Wingdings" pitchFamily="2" charset="2"/>
              <a:buNone/>
            </a:pPr>
            <a:r>
              <a:rPr lang="en-US" sz="1400"/>
              <a:t>   2.  True with caution</a:t>
            </a:r>
          </a:p>
          <a:p>
            <a:pPr marL="0" indent="0">
              <a:lnSpc>
                <a:spcPct val="90000"/>
              </a:lnSpc>
              <a:buFont typeface="Wingdings" pitchFamily="2" charset="2"/>
              <a:buNone/>
            </a:pPr>
            <a:r>
              <a:rPr lang="en-US" sz="1400"/>
              <a:t>   3.  False</a:t>
            </a:r>
          </a:p>
          <a:p>
            <a:pPr marL="0" indent="0">
              <a:lnSpc>
                <a:spcPct val="90000"/>
              </a:lnSpc>
              <a:buFont typeface="Wingdings" pitchFamily="2" charset="2"/>
              <a:buNone/>
            </a:pPr>
            <a:r>
              <a:rPr lang="en-US" sz="1400"/>
              <a:t>   4.  Inappropriate application of a statistic</a:t>
            </a:r>
          </a:p>
        </p:txBody>
      </p:sp>
      <p:sp>
        <p:nvSpPr>
          <p:cNvPr id="477189" name="AutoShape 5"/>
          <p:cNvSpPr>
            <a:spLocks noChangeArrowheads="1"/>
          </p:cNvSpPr>
          <p:nvPr/>
        </p:nvSpPr>
        <p:spPr bwMode="auto">
          <a:xfrm>
            <a:off x="2057400" y="3952875"/>
            <a:ext cx="5638800" cy="2552700"/>
          </a:xfrm>
          <a:prstGeom prst="wedgeEllipseCallout">
            <a:avLst>
              <a:gd name="adj1" fmla="val 21648"/>
              <a:gd name="adj2" fmla="val -35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Discriminant analysis requires that the dependent variable be non-metric and the independent variables be metric or dichotomous. "seen x-rated movie in last year" [xmovie] is an dichotomous variable, which satisfies the level of measurement requirement. </a:t>
            </a:r>
          </a:p>
          <a:p>
            <a:pPr algn="l"/>
            <a:endParaRPr lang="en-US" sz="1200">
              <a:latin typeface="Verdana" pitchFamily="34" charset="0"/>
            </a:endParaRPr>
          </a:p>
          <a:p>
            <a:pPr algn="l"/>
            <a:r>
              <a:rPr lang="en-US" sz="1200">
                <a:latin typeface="Verdana" pitchFamily="34" charset="0"/>
              </a:rPr>
              <a:t>It contains two categories: survey respondents who had seen an x-rated movie in the last year and survey respondents who had not seen an x-rated movie in the last year.</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25540F2-EC76-4D2A-B730-28BF4868A977}" type="slidenum">
              <a:rPr lang="en-US"/>
              <a:pPr/>
              <a:t>24</a:t>
            </a:fld>
            <a:endParaRPr lang="en-US"/>
          </a:p>
        </p:txBody>
      </p:sp>
      <p:sp>
        <p:nvSpPr>
          <p:cNvPr id="478210" name="Rectangle 2"/>
          <p:cNvSpPr>
            <a:spLocks noGrp="1" noChangeArrowheads="1"/>
          </p:cNvSpPr>
          <p:nvPr>
            <p:ph type="title"/>
          </p:nvPr>
        </p:nvSpPr>
        <p:spPr/>
        <p:txBody>
          <a:bodyPr/>
          <a:lstStyle/>
          <a:p>
            <a:r>
              <a:rPr lang="en-US"/>
              <a:t>LEVEL OF MEASUREMENT - 2</a:t>
            </a:r>
          </a:p>
        </p:txBody>
      </p:sp>
      <p:sp>
        <p:nvSpPr>
          <p:cNvPr id="478211" name="Rectangle 3"/>
          <p:cNvSpPr>
            <a:spLocks noGrp="1" noChangeArrowheads="1"/>
          </p:cNvSpPr>
          <p:nvPr>
            <p:ph type="body" idx="1"/>
          </p:nvPr>
        </p:nvSpPr>
        <p:spPr>
          <a:xfrm>
            <a:off x="1066800" y="1371600"/>
            <a:ext cx="7881938" cy="44958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The variables "age" [age], "highest year of school completed" [educ], "sex" [sex], and "income" [rincom98]</a:t>
            </a:r>
            <a:r>
              <a:rPr lang="en-US" sz="1400"/>
              <a:t> are useful in distinguishing between groups based on responses to "seen x-rated movie in last year" [xmovie]. These predictors differentiate survey respondents who had seen an x-rated movie in the last year from survey respondents who had not seen an x-rated movie in the last year.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   1.  True</a:t>
            </a:r>
          </a:p>
          <a:p>
            <a:pPr marL="0" indent="0">
              <a:lnSpc>
                <a:spcPct val="90000"/>
              </a:lnSpc>
              <a:buFont typeface="Wingdings" pitchFamily="2" charset="2"/>
              <a:buNone/>
            </a:pPr>
            <a:r>
              <a:rPr lang="en-US" sz="1400"/>
              <a:t>   2.  True with caution</a:t>
            </a:r>
          </a:p>
          <a:p>
            <a:pPr marL="0" indent="0">
              <a:lnSpc>
                <a:spcPct val="90000"/>
              </a:lnSpc>
              <a:buFont typeface="Wingdings" pitchFamily="2" charset="2"/>
              <a:buNone/>
            </a:pPr>
            <a:r>
              <a:rPr lang="en-US" sz="1400"/>
              <a:t>   3.  False</a:t>
            </a:r>
          </a:p>
          <a:p>
            <a:pPr marL="0" indent="0">
              <a:lnSpc>
                <a:spcPct val="90000"/>
              </a:lnSpc>
              <a:buFont typeface="Wingdings" pitchFamily="2" charset="2"/>
              <a:buNone/>
            </a:pPr>
            <a:r>
              <a:rPr lang="en-US" sz="1400"/>
              <a:t>   4.  Inappropriate application of a statistic</a:t>
            </a:r>
          </a:p>
        </p:txBody>
      </p:sp>
      <p:sp>
        <p:nvSpPr>
          <p:cNvPr id="478212" name="AutoShape 4"/>
          <p:cNvSpPr>
            <a:spLocks noChangeArrowheads="1"/>
          </p:cNvSpPr>
          <p:nvPr/>
        </p:nvSpPr>
        <p:spPr bwMode="auto">
          <a:xfrm>
            <a:off x="4346575" y="4365625"/>
            <a:ext cx="4645025" cy="2111375"/>
          </a:xfrm>
          <a:prstGeom prst="wedgeEllipseCallout">
            <a:avLst>
              <a:gd name="adj1" fmla="val 718"/>
              <a:gd name="adj2" fmla="val -448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"Income" [rincom98] is an ordinal level variable. If we follow the convention of treating ordinal level variables as metric variables, the level of measurement requirement for discriminant analysis is satisfied. Since some data analysts do not agree with this convention, a note of caution should be included in our interpretation. </a:t>
            </a:r>
          </a:p>
        </p:txBody>
      </p:sp>
      <p:sp>
        <p:nvSpPr>
          <p:cNvPr id="478214" name="AutoShape 6"/>
          <p:cNvSpPr>
            <a:spLocks noChangeArrowheads="1"/>
          </p:cNvSpPr>
          <p:nvPr/>
        </p:nvSpPr>
        <p:spPr bwMode="auto">
          <a:xfrm>
            <a:off x="381000" y="3768725"/>
            <a:ext cx="4037013" cy="1450975"/>
          </a:xfrm>
          <a:prstGeom prst="wedgeEllipseCallout">
            <a:avLst>
              <a:gd name="adj1" fmla="val 32264"/>
              <a:gd name="adj2" fmla="val -1442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"Age" [age] and "highest year of school completed" [educ] are interval level variables, which satisfies the level of measurement requirements for discriminant analysis.</a:t>
            </a:r>
          </a:p>
        </p:txBody>
      </p:sp>
      <p:sp>
        <p:nvSpPr>
          <p:cNvPr id="478215" name="AutoShape 7"/>
          <p:cNvSpPr>
            <a:spLocks noChangeArrowheads="1"/>
          </p:cNvSpPr>
          <p:nvPr/>
        </p:nvSpPr>
        <p:spPr bwMode="auto">
          <a:xfrm>
            <a:off x="533400" y="5616575"/>
            <a:ext cx="3959225" cy="1012825"/>
          </a:xfrm>
          <a:prstGeom prst="wedgeEllipseCallout">
            <a:avLst>
              <a:gd name="adj1" fmla="val 27144"/>
              <a:gd name="adj2" fmla="val -30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"Sex" [sex] is a dichotomous or dummy-coded nominal variable which may be included in discriminant analysis.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3112D68-F775-4279-8B0A-7BA7B556159A}" type="slidenum">
              <a:rPr lang="en-US"/>
              <a:pPr/>
              <a:t>25</a:t>
            </a:fld>
            <a:endParaRPr lang="en-US"/>
          </a:p>
        </p:txBody>
      </p:sp>
      <p:pic>
        <p:nvPicPr>
          <p:cNvPr id="35840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58403" name="Rectangle 3"/>
          <p:cNvSpPr>
            <a:spLocks noGrp="1" noChangeArrowheads="1"/>
          </p:cNvSpPr>
          <p:nvPr>
            <p:ph type="title"/>
          </p:nvPr>
        </p:nvSpPr>
        <p:spPr>
          <a:xfrm>
            <a:off x="1143000" y="304800"/>
            <a:ext cx="7772400" cy="914400"/>
          </a:xfrm>
        </p:spPr>
        <p:txBody>
          <a:bodyPr/>
          <a:lstStyle/>
          <a:p>
            <a:r>
              <a:rPr lang="en-US"/>
              <a:t>Request simultaneous discriminant analysis</a:t>
            </a:r>
          </a:p>
        </p:txBody>
      </p:sp>
      <p:sp>
        <p:nvSpPr>
          <p:cNvPr id="358405" name="AutoShape 5"/>
          <p:cNvSpPr>
            <a:spLocks noChangeArrowheads="1"/>
          </p:cNvSpPr>
          <p:nvPr/>
        </p:nvSpPr>
        <p:spPr bwMode="auto">
          <a:xfrm>
            <a:off x="5943600" y="4732338"/>
            <a:ext cx="2971800" cy="906462"/>
          </a:xfrm>
          <a:prstGeom prst="wedgeEllipseCallout">
            <a:avLst>
              <a:gd name="adj1" fmla="val -31889"/>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Classify | Discriminant…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CD18334-621F-4978-9DF4-81822E76743B}" type="slidenum">
              <a:rPr lang="en-US"/>
              <a:pPr/>
              <a:t>26</a:t>
            </a:fld>
            <a:endParaRPr lang="en-US"/>
          </a:p>
        </p:txBody>
      </p:sp>
      <p:pic>
        <p:nvPicPr>
          <p:cNvPr id="479242"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429000" y="1828800"/>
            <a:ext cx="5300663"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7923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479237" name="AutoShape 5"/>
          <p:cNvSpPr>
            <a:spLocks noChangeArrowheads="1"/>
          </p:cNvSpPr>
          <p:nvPr/>
        </p:nvSpPr>
        <p:spPr bwMode="auto">
          <a:xfrm>
            <a:off x="4986338"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Grouping Variable</a:t>
            </a:r>
            <a:r>
              <a:rPr lang="en-US" sz="1200">
                <a:latin typeface="Verdana" pitchFamily="34" charset="0"/>
              </a:rPr>
              <a:t> text box.</a:t>
            </a:r>
          </a:p>
        </p:txBody>
      </p:sp>
      <p:sp>
        <p:nvSpPr>
          <p:cNvPr id="479238" name="AutoShape 6"/>
          <p:cNvSpPr>
            <a:spLocks noChangeArrowheads="1"/>
          </p:cNvSpPr>
          <p:nvPr/>
        </p:nvSpPr>
        <p:spPr bwMode="auto">
          <a:xfrm>
            <a:off x="1023938" y="1905000"/>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xmovie</a:t>
            </a:r>
            <a:r>
              <a:rPr lang="en-US" sz="1200">
                <a:latin typeface="Verdana" pitchFamily="34" charset="0"/>
              </a:rPr>
              <a:t> in the list of variables.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5C6B8F6-D12D-4AFA-BC98-26E2876B08D1}" type="slidenum">
              <a:rPr lang="en-US"/>
              <a:pPr/>
              <a:t>27</a:t>
            </a:fld>
            <a:endParaRPr lang="en-US"/>
          </a:p>
        </p:txBody>
      </p:sp>
      <p:pic>
        <p:nvPicPr>
          <p:cNvPr id="480267"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7588" y="30559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0259" name="Rectangle 3"/>
          <p:cNvSpPr>
            <a:spLocks noGrp="1" noChangeArrowheads="1"/>
          </p:cNvSpPr>
          <p:nvPr>
            <p:ph type="title"/>
          </p:nvPr>
        </p:nvSpPr>
        <p:spPr>
          <a:xfrm>
            <a:off x="1143000" y="304800"/>
            <a:ext cx="7772400" cy="914400"/>
          </a:xfrm>
        </p:spPr>
        <p:txBody>
          <a:bodyPr/>
          <a:lstStyle/>
          <a:p>
            <a:r>
              <a:rPr lang="en-US"/>
              <a:t>Defining the group values</a:t>
            </a:r>
          </a:p>
        </p:txBody>
      </p:sp>
      <p:sp>
        <p:nvSpPr>
          <p:cNvPr id="480260" name="AutoShape 4"/>
          <p:cNvSpPr>
            <a:spLocks noChangeArrowheads="1"/>
          </p:cNvSpPr>
          <p:nvPr/>
        </p:nvSpPr>
        <p:spPr bwMode="auto">
          <a:xfrm>
            <a:off x="1677988" y="1471613"/>
            <a:ext cx="6475412" cy="1423987"/>
          </a:xfrm>
          <a:prstGeom prst="wedgeEllipseCallout">
            <a:avLst>
              <a:gd name="adj1" fmla="val -2558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SPSS moves the dependent variable to the Grouping Variable textbox, it puts two question marks in parentheses after the variable name. This is a reminder that we have to enter the number that represent the groups we want to include in the analysis.</a:t>
            </a:r>
          </a:p>
        </p:txBody>
      </p:sp>
      <p:sp>
        <p:nvSpPr>
          <p:cNvPr id="480261" name="AutoShape 5"/>
          <p:cNvSpPr>
            <a:spLocks noChangeArrowheads="1"/>
          </p:cNvSpPr>
          <p:nvPr/>
        </p:nvSpPr>
        <p:spPr bwMode="auto">
          <a:xfrm>
            <a:off x="3387725" y="4503738"/>
            <a:ext cx="2667000" cy="1165225"/>
          </a:xfrm>
          <a:prstGeom prst="wedgeEllipseCallout">
            <a:avLst>
              <a:gd name="adj1" fmla="val 30833"/>
              <a:gd name="adj2" fmla="val -848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to specify the group numbers, click on the </a:t>
            </a:r>
            <a:r>
              <a:rPr lang="en-US" sz="1200" i="1">
                <a:latin typeface="Verdana" pitchFamily="34" charset="0"/>
              </a:rPr>
              <a:t>Define Range…</a:t>
            </a:r>
            <a:r>
              <a:rPr lang="en-US" sz="1200">
                <a:latin typeface="Verdana" pitchFamily="34" charset="0"/>
              </a:rPr>
              <a:t> button.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17B5A4B-8193-4179-B0AD-574E160B4D16}" type="slidenum">
              <a:rPr lang="en-US"/>
              <a:pPr/>
              <a:t>28</a:t>
            </a:fld>
            <a:endParaRPr lang="en-US"/>
          </a:p>
        </p:txBody>
      </p:sp>
      <p:pic>
        <p:nvPicPr>
          <p:cNvPr id="481292"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95800" y="3397250"/>
            <a:ext cx="2655888" cy="1403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1283" name="Rectangle 3"/>
          <p:cNvSpPr>
            <a:spLocks noGrp="1" noChangeArrowheads="1"/>
          </p:cNvSpPr>
          <p:nvPr>
            <p:ph type="title"/>
          </p:nvPr>
        </p:nvSpPr>
        <p:spPr>
          <a:xfrm>
            <a:off x="1143000" y="304800"/>
            <a:ext cx="7772400" cy="914400"/>
          </a:xfrm>
        </p:spPr>
        <p:txBody>
          <a:bodyPr/>
          <a:lstStyle/>
          <a:p>
            <a:r>
              <a:rPr lang="en-US"/>
              <a:t>Completing the range of group values</a:t>
            </a:r>
          </a:p>
        </p:txBody>
      </p:sp>
      <p:sp>
        <p:nvSpPr>
          <p:cNvPr id="481284" name="AutoShape 4"/>
          <p:cNvSpPr>
            <a:spLocks noChangeArrowheads="1"/>
          </p:cNvSpPr>
          <p:nvPr/>
        </p:nvSpPr>
        <p:spPr bwMode="auto">
          <a:xfrm>
            <a:off x="685800" y="1500188"/>
            <a:ext cx="3960813" cy="2197100"/>
          </a:xfrm>
          <a:prstGeom prst="wedgeEllipseCallout">
            <a:avLst>
              <a:gd name="adj1" fmla="val 34449"/>
              <a:gd name="adj2" fmla="val -110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value labels for xmovie show two categories:</a:t>
            </a:r>
          </a:p>
          <a:p>
            <a:pPr lvl="1" algn="l">
              <a:lnSpc>
                <a:spcPct val="100000"/>
              </a:lnSpc>
            </a:pPr>
            <a:r>
              <a:rPr lang="en-US" sz="1200">
                <a:latin typeface="Verdana" pitchFamily="34" charset="0"/>
              </a:rPr>
              <a:t>1 = YES</a:t>
            </a:r>
          </a:p>
          <a:p>
            <a:pPr lvl="1" algn="l">
              <a:lnSpc>
                <a:spcPct val="100000"/>
              </a:lnSpc>
            </a:pPr>
            <a:r>
              <a:rPr lang="en-US" sz="1200">
                <a:latin typeface="Verdana" pitchFamily="34" charset="0"/>
              </a:rPr>
              <a:t>2 = NO</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range of values that we need to enter goes from 1 as the minimum and 2 as the maximum.</a:t>
            </a:r>
          </a:p>
        </p:txBody>
      </p:sp>
      <p:sp>
        <p:nvSpPr>
          <p:cNvPr id="481285" name="AutoShape 5"/>
          <p:cNvSpPr>
            <a:spLocks noChangeArrowheads="1"/>
          </p:cNvSpPr>
          <p:nvPr/>
        </p:nvSpPr>
        <p:spPr bwMode="auto">
          <a:xfrm>
            <a:off x="6400800" y="4503738"/>
            <a:ext cx="2514600" cy="906462"/>
          </a:xfrm>
          <a:prstGeom prst="wedgeEllipseCallout">
            <a:avLst>
              <a:gd name="adj1" fmla="val -28597"/>
              <a:gd name="adj2" fmla="val -111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481286" name="AutoShape 6"/>
          <p:cNvSpPr>
            <a:spLocks noChangeArrowheads="1"/>
          </p:cNvSpPr>
          <p:nvPr/>
        </p:nvSpPr>
        <p:spPr bwMode="auto">
          <a:xfrm>
            <a:off x="5410200" y="2522538"/>
            <a:ext cx="2209800" cy="906462"/>
          </a:xfrm>
          <a:prstGeom prst="wedgeEllipseCallout">
            <a:avLst>
              <a:gd name="adj1" fmla="val -31611"/>
              <a:gd name="adj2" fmla="val 948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type in 1 in the </a:t>
            </a:r>
            <a:r>
              <a:rPr lang="en-US" sz="1200" i="1">
                <a:latin typeface="Verdana" pitchFamily="34" charset="0"/>
              </a:rPr>
              <a:t>Minimum</a:t>
            </a:r>
            <a:r>
              <a:rPr lang="en-US" sz="1200">
                <a:latin typeface="Verdana" pitchFamily="34" charset="0"/>
              </a:rPr>
              <a:t> text box.</a:t>
            </a:r>
          </a:p>
        </p:txBody>
      </p:sp>
      <p:sp>
        <p:nvSpPr>
          <p:cNvPr id="481289" name="AutoShape 9"/>
          <p:cNvSpPr>
            <a:spLocks noChangeArrowheads="1"/>
          </p:cNvSpPr>
          <p:nvPr/>
        </p:nvSpPr>
        <p:spPr bwMode="auto">
          <a:xfrm>
            <a:off x="3505200" y="4427538"/>
            <a:ext cx="2205038" cy="906462"/>
          </a:xfrm>
          <a:prstGeom prst="wedgeEllipseCallout">
            <a:avLst>
              <a:gd name="adj1" fmla="val 40282"/>
              <a:gd name="adj2" fmla="val -699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type in 2 in the </a:t>
            </a:r>
            <a:r>
              <a:rPr lang="en-US" sz="1200" i="1">
                <a:latin typeface="Verdana" pitchFamily="34" charset="0"/>
              </a:rPr>
              <a:t>Maximum</a:t>
            </a:r>
            <a:r>
              <a:rPr lang="en-US" sz="1200">
                <a:latin typeface="Verdana" pitchFamily="34" charset="0"/>
              </a:rPr>
              <a:t> text box.</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A4E3B3F-036D-44AA-9675-5CE61A7DF897}" type="slidenum">
              <a:rPr lang="en-US"/>
              <a:pPr/>
              <a:t>29</a:t>
            </a:fld>
            <a:endParaRPr lang="en-US"/>
          </a:p>
        </p:txBody>
      </p:sp>
      <p:pic>
        <p:nvPicPr>
          <p:cNvPr id="482316"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20875" y="1870075"/>
            <a:ext cx="5300663"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2307" name="Rectangle 3"/>
          <p:cNvSpPr>
            <a:spLocks noGrp="1" noChangeArrowheads="1"/>
          </p:cNvSpPr>
          <p:nvPr>
            <p:ph type="title"/>
          </p:nvPr>
        </p:nvSpPr>
        <p:spPr>
          <a:xfrm>
            <a:off x="1143000" y="304800"/>
            <a:ext cx="7772400" cy="914400"/>
          </a:xfrm>
        </p:spPr>
        <p:txBody>
          <a:bodyPr/>
          <a:lstStyle/>
          <a:p>
            <a:r>
              <a:rPr lang="en-US"/>
              <a:t>Selecting the independent variables</a:t>
            </a:r>
          </a:p>
        </p:txBody>
      </p:sp>
      <p:sp>
        <p:nvSpPr>
          <p:cNvPr id="482309" name="AutoShape 5"/>
          <p:cNvSpPr>
            <a:spLocks noChangeArrowheads="1"/>
          </p:cNvSpPr>
          <p:nvPr/>
        </p:nvSpPr>
        <p:spPr bwMode="auto">
          <a:xfrm>
            <a:off x="1676400" y="3886200"/>
            <a:ext cx="2895600" cy="1165225"/>
          </a:xfrm>
          <a:prstGeom prst="wedgeEllipseCallout">
            <a:avLst>
              <a:gd name="adj1" fmla="val 45833"/>
              <a:gd name="adj2" fmla="val -4353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Move the independent variables listed in the problem to the </a:t>
            </a:r>
            <a:r>
              <a:rPr lang="en-US" sz="1200" i="1">
                <a:latin typeface="Verdana" pitchFamily="34" charset="0"/>
              </a:rPr>
              <a:t>Independents</a:t>
            </a:r>
            <a:r>
              <a:rPr lang="en-US" sz="1200">
                <a:latin typeface="Verdana" pitchFamily="34" charset="0"/>
              </a:rPr>
              <a:t> list box.</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C85802B-058A-4B92-B2FB-6D3E29F437D6}" type="slidenum">
              <a:rPr lang="en-US"/>
              <a:pPr/>
              <a:t>3</a:t>
            </a:fld>
            <a:endParaRPr lang="en-US"/>
          </a:p>
        </p:txBody>
      </p:sp>
      <p:sp>
        <p:nvSpPr>
          <p:cNvPr id="570370" name="Rectangle 2"/>
          <p:cNvSpPr>
            <a:spLocks noGrp="1" noChangeArrowheads="1"/>
          </p:cNvSpPr>
          <p:nvPr>
            <p:ph type="title"/>
          </p:nvPr>
        </p:nvSpPr>
        <p:spPr/>
        <p:txBody>
          <a:bodyPr/>
          <a:lstStyle/>
          <a:p>
            <a:r>
              <a:rPr lang="en-US"/>
              <a:t>Discriminant scores</a:t>
            </a:r>
          </a:p>
        </p:txBody>
      </p:sp>
      <p:sp>
        <p:nvSpPr>
          <p:cNvPr id="570371" name="Rectangle 3"/>
          <p:cNvSpPr>
            <a:spLocks noGrp="1" noChangeArrowheads="1"/>
          </p:cNvSpPr>
          <p:nvPr>
            <p:ph type="body" idx="1"/>
          </p:nvPr>
        </p:nvSpPr>
        <p:spPr>
          <a:xfrm>
            <a:off x="1066800" y="1447800"/>
            <a:ext cx="7881938" cy="5257800"/>
          </a:xfrm>
        </p:spPr>
        <p:txBody>
          <a:bodyPr/>
          <a:lstStyle/>
          <a:p>
            <a:r>
              <a:rPr lang="en-US"/>
              <a:t>Discriminant analysis works by creating a new variable called the discriminant function score which is used to predict to which group a case belongs.</a:t>
            </a:r>
          </a:p>
          <a:p>
            <a:endParaRPr lang="en-US" sz="700"/>
          </a:p>
          <a:p>
            <a:r>
              <a:rPr lang="en-US"/>
              <a:t>Discriminant function scores are computed similarly to factor scores, i.e. using eigenvalues.  The computations find the coefficients for the independent variables that maximize the measure of distance between the groups defined by the dependent variable.</a:t>
            </a:r>
          </a:p>
          <a:p>
            <a:endParaRPr lang="en-US" sz="500"/>
          </a:p>
          <a:p>
            <a:r>
              <a:rPr lang="en-US"/>
              <a:t>The discriminant function is similar to a regression equation in which the independent variables are multiplied by coefficients and summed to produce a score.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5C7DA71-2B2C-4AFC-86CF-1193F5B55C42}" type="slidenum">
              <a:rPr lang="en-US"/>
              <a:pPr/>
              <a:t>30</a:t>
            </a:fld>
            <a:endParaRPr lang="en-US"/>
          </a:p>
        </p:txBody>
      </p:sp>
      <p:pic>
        <p:nvPicPr>
          <p:cNvPr id="57651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90738" y="25225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76515"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576516" name="AutoShape 4"/>
          <p:cNvSpPr>
            <a:spLocks noChangeArrowheads="1"/>
          </p:cNvSpPr>
          <p:nvPr/>
        </p:nvSpPr>
        <p:spPr bwMode="auto">
          <a:xfrm>
            <a:off x="2287588" y="1371600"/>
            <a:ext cx="5865812" cy="1423988"/>
          </a:xfrm>
          <a:prstGeom prst="wedgeEllipseCallout">
            <a:avLst>
              <a:gd name="adj1" fmla="val 18551"/>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provides us with two methods for  including variables: to enter all of the independent variables at one time, and a stepwise method for selecting variables using a statistical test to determine the order in which variables are included.</a:t>
            </a:r>
          </a:p>
        </p:txBody>
      </p:sp>
      <p:sp>
        <p:nvSpPr>
          <p:cNvPr id="576517" name="AutoShape 5"/>
          <p:cNvSpPr>
            <a:spLocks noChangeArrowheads="1"/>
          </p:cNvSpPr>
          <p:nvPr/>
        </p:nvSpPr>
        <p:spPr bwMode="auto">
          <a:xfrm>
            <a:off x="1676400" y="4724400"/>
            <a:ext cx="2895600" cy="1938338"/>
          </a:xfrm>
          <a:prstGeom prst="wedgeEllipseCallout">
            <a:avLst>
              <a:gd name="adj1" fmla="val 44296"/>
              <a:gd name="adj2" fmla="val -441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states that there is a relationship without requesting the best predictors, we accept the default to </a:t>
            </a:r>
            <a:r>
              <a:rPr lang="en-US" sz="1200" i="1">
                <a:latin typeface="Verdana" pitchFamily="34" charset="0"/>
              </a:rPr>
              <a:t>Enter independents together</a:t>
            </a:r>
            <a:r>
              <a:rPr lang="en-US" sz="1200">
                <a:latin typeface="Verdana" pitchFamily="34" charset="0"/>
              </a:rPr>
              <a:t>.</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A7A4189-EEB3-45B2-87D1-68BE7D719395}" type="slidenum">
              <a:rPr lang="en-US"/>
              <a:pPr/>
              <a:t>31</a:t>
            </a:fld>
            <a:endParaRPr lang="en-US"/>
          </a:p>
        </p:txBody>
      </p:sp>
      <p:pic>
        <p:nvPicPr>
          <p:cNvPr id="485388"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71738" y="17526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5379" name="Rectangle 3"/>
          <p:cNvSpPr>
            <a:spLocks noGrp="1" noChangeArrowheads="1"/>
          </p:cNvSpPr>
          <p:nvPr>
            <p:ph type="title"/>
          </p:nvPr>
        </p:nvSpPr>
        <p:spPr>
          <a:xfrm>
            <a:off x="1143000" y="304800"/>
            <a:ext cx="7772400" cy="914400"/>
          </a:xfrm>
        </p:spPr>
        <p:txBody>
          <a:bodyPr/>
          <a:lstStyle/>
          <a:p>
            <a:r>
              <a:rPr lang="en-US"/>
              <a:t>Requesting statistics for the output</a:t>
            </a:r>
          </a:p>
        </p:txBody>
      </p:sp>
      <p:sp>
        <p:nvSpPr>
          <p:cNvPr id="485382" name="AutoShape 6"/>
          <p:cNvSpPr>
            <a:spLocks noChangeArrowheads="1"/>
          </p:cNvSpPr>
          <p:nvPr/>
        </p:nvSpPr>
        <p:spPr bwMode="auto">
          <a:xfrm>
            <a:off x="4267200" y="4884738"/>
            <a:ext cx="3352800" cy="906462"/>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Statistics</a:t>
            </a:r>
            <a:r>
              <a:rPr lang="en-US" sz="1200">
                <a:latin typeface="Verdana" pitchFamily="34" charset="0"/>
              </a:rPr>
              <a:t>… button to select statistics we will need for the analysis.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58E95AA-5088-4E47-ABEC-241AEA9D3258}" type="slidenum">
              <a:rPr lang="en-US"/>
              <a:pPr/>
              <a:t>32</a:t>
            </a:fld>
            <a:endParaRPr lang="en-US"/>
          </a:p>
        </p:txBody>
      </p:sp>
      <p:pic>
        <p:nvPicPr>
          <p:cNvPr id="483342" name="Picture 1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18013" y="3048000"/>
            <a:ext cx="4344987" cy="23256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3331" name="Rectangle 3"/>
          <p:cNvSpPr>
            <a:spLocks noGrp="1" noChangeArrowheads="1"/>
          </p:cNvSpPr>
          <p:nvPr>
            <p:ph type="title"/>
          </p:nvPr>
        </p:nvSpPr>
        <p:spPr>
          <a:xfrm>
            <a:off x="1143000" y="304800"/>
            <a:ext cx="7772400" cy="914400"/>
          </a:xfrm>
        </p:spPr>
        <p:txBody>
          <a:bodyPr/>
          <a:lstStyle/>
          <a:p>
            <a:r>
              <a:rPr lang="en-US"/>
              <a:t>Specifying statistical output</a:t>
            </a:r>
          </a:p>
        </p:txBody>
      </p:sp>
      <p:sp>
        <p:nvSpPr>
          <p:cNvPr id="483337" name="AutoShape 9"/>
          <p:cNvSpPr>
            <a:spLocks noChangeArrowheads="1"/>
          </p:cNvSpPr>
          <p:nvPr/>
        </p:nvSpPr>
        <p:spPr bwMode="auto">
          <a:xfrm>
            <a:off x="6400800" y="5418138"/>
            <a:ext cx="2514600" cy="906462"/>
          </a:xfrm>
          <a:prstGeom prst="wedgeEllipseCallout">
            <a:avLst>
              <a:gd name="adj1" fmla="val -28597"/>
              <a:gd name="adj2" fmla="val -78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483338" name="AutoShape 10"/>
          <p:cNvSpPr>
            <a:spLocks noChangeArrowheads="1"/>
          </p:cNvSpPr>
          <p:nvPr/>
        </p:nvSpPr>
        <p:spPr bwMode="auto">
          <a:xfrm>
            <a:off x="838200" y="1600200"/>
            <a:ext cx="3581400" cy="1165225"/>
          </a:xfrm>
          <a:prstGeom prst="wedgeEllipseCallout">
            <a:avLst>
              <a:gd name="adj1" fmla="val 55051"/>
              <a:gd name="adj2" fmla="val 127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Means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We will use the group means in our interpretation.</a:t>
            </a:r>
          </a:p>
        </p:txBody>
      </p:sp>
      <p:sp>
        <p:nvSpPr>
          <p:cNvPr id="483339" name="AutoShape 11"/>
          <p:cNvSpPr>
            <a:spLocks noChangeArrowheads="1"/>
          </p:cNvSpPr>
          <p:nvPr/>
        </p:nvSpPr>
        <p:spPr bwMode="auto">
          <a:xfrm>
            <a:off x="762000" y="3200400"/>
            <a:ext cx="3581400" cy="1679575"/>
          </a:xfrm>
          <a:prstGeom prst="wedgeEllipseCallout">
            <a:avLst>
              <a:gd name="adj1" fmla="val 57181"/>
              <a:gd name="adj2" fmla="val -34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Univariate ANOVAs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Perusing these tests suggests which variables might be useful descriminators.</a:t>
            </a:r>
          </a:p>
        </p:txBody>
      </p:sp>
      <p:sp>
        <p:nvSpPr>
          <p:cNvPr id="483340" name="AutoShape 12"/>
          <p:cNvSpPr>
            <a:spLocks noChangeArrowheads="1"/>
          </p:cNvSpPr>
          <p:nvPr/>
        </p:nvSpPr>
        <p:spPr bwMode="auto">
          <a:xfrm>
            <a:off x="914400" y="5129213"/>
            <a:ext cx="3581400" cy="1423987"/>
          </a:xfrm>
          <a:prstGeom prst="wedgeEllipseCallout">
            <a:avLst>
              <a:gd name="adj1" fmla="val 53810"/>
              <a:gd name="adj2" fmla="val -1052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Box’s M</a:t>
            </a:r>
            <a:r>
              <a:rPr lang="en-US" sz="1200">
                <a:latin typeface="Verdana" pitchFamily="34" charset="0"/>
              </a:rPr>
              <a:t> checkbox.  Box’s M statistic evaluates conformity to the assumption of homogeneity of group variances.</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E788E9A-A982-48CB-9A1E-20B1B03E36EB}" type="slidenum">
              <a:rPr lang="en-US"/>
              <a:pPr/>
              <a:t>33</a:t>
            </a:fld>
            <a:endParaRPr lang="en-US"/>
          </a:p>
        </p:txBody>
      </p:sp>
      <p:pic>
        <p:nvPicPr>
          <p:cNvPr id="486413"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752600"/>
            <a:ext cx="5300663"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6403" name="Rectangle 3"/>
          <p:cNvSpPr>
            <a:spLocks noGrp="1" noChangeArrowheads="1"/>
          </p:cNvSpPr>
          <p:nvPr>
            <p:ph type="title"/>
          </p:nvPr>
        </p:nvSpPr>
        <p:spPr>
          <a:xfrm>
            <a:off x="1143000" y="304800"/>
            <a:ext cx="7772400" cy="914400"/>
          </a:xfrm>
        </p:spPr>
        <p:txBody>
          <a:bodyPr/>
          <a:lstStyle/>
          <a:p>
            <a:r>
              <a:rPr lang="en-US"/>
              <a:t>Specifying details for classification</a:t>
            </a:r>
          </a:p>
        </p:txBody>
      </p:sp>
      <p:sp>
        <p:nvSpPr>
          <p:cNvPr id="486409" name="AutoShape 9"/>
          <p:cNvSpPr>
            <a:spLocks noChangeArrowheads="1"/>
          </p:cNvSpPr>
          <p:nvPr/>
        </p:nvSpPr>
        <p:spPr bwMode="auto">
          <a:xfrm>
            <a:off x="3048000" y="4930775"/>
            <a:ext cx="3352800" cy="1165225"/>
          </a:xfrm>
          <a:prstGeom prst="wedgeEllipseCallout">
            <a:avLst>
              <a:gd name="adj1" fmla="val 36458"/>
              <a:gd name="adj2" fmla="val -75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Classify</a:t>
            </a:r>
            <a:r>
              <a:rPr lang="en-US" sz="1200">
                <a:latin typeface="Verdana" pitchFamily="34" charset="0"/>
              </a:rPr>
              <a:t>… button to specify details for the classification phase of the analysis.</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032A0BD-33D0-4679-80E3-35115C969BAB}" type="slidenum">
              <a:rPr lang="en-US"/>
              <a:pPr/>
              <a:t>34</a:t>
            </a:fld>
            <a:endParaRPr lang="en-US"/>
          </a:p>
        </p:txBody>
      </p:sp>
      <p:pic>
        <p:nvPicPr>
          <p:cNvPr id="487431"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95600" y="2995613"/>
            <a:ext cx="5441950" cy="2927350"/>
          </a:xfrm>
          <a:ln/>
          <a:extLst>
            <a:ext uri="{909E8E84-426E-40DD-AFC4-6F175D3DCCD1}">
              <a14:hiddenFill xmlns:a14="http://schemas.microsoft.com/office/drawing/2010/main">
                <a:solidFill>
                  <a:schemeClr val="bg1"/>
                </a:solidFill>
              </a14:hiddenFill>
            </a:ext>
          </a:extLst>
        </p:spPr>
      </p:pic>
      <p:sp>
        <p:nvSpPr>
          <p:cNvPr id="487426" name="Rectangle 2"/>
          <p:cNvSpPr>
            <a:spLocks noGrp="1" noChangeArrowheads="1"/>
          </p:cNvSpPr>
          <p:nvPr>
            <p:ph type="title"/>
          </p:nvPr>
        </p:nvSpPr>
        <p:spPr>
          <a:xfrm>
            <a:off x="1143000" y="304800"/>
            <a:ext cx="7772400" cy="914400"/>
          </a:xfrm>
        </p:spPr>
        <p:txBody>
          <a:bodyPr/>
          <a:lstStyle/>
          <a:p>
            <a:r>
              <a:rPr lang="en-US"/>
              <a:t>Details for classification - 1</a:t>
            </a:r>
          </a:p>
        </p:txBody>
      </p:sp>
      <p:sp>
        <p:nvSpPr>
          <p:cNvPr id="487432" name="AutoShape 8"/>
          <p:cNvSpPr>
            <a:spLocks noChangeArrowheads="1"/>
          </p:cNvSpPr>
          <p:nvPr/>
        </p:nvSpPr>
        <p:spPr bwMode="auto">
          <a:xfrm>
            <a:off x="762000" y="5281613"/>
            <a:ext cx="3200400" cy="1423987"/>
          </a:xfrm>
          <a:prstGeom prst="wedgeEllipseCallout">
            <a:avLst>
              <a:gd name="adj1" fmla="val 25792"/>
              <a:gd name="adj2" fmla="val -61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Summary table</a:t>
            </a:r>
            <a:r>
              <a:rPr lang="en-US" sz="1200">
                <a:latin typeface="Verdana" pitchFamily="34" charset="0"/>
              </a:rPr>
              <a:t> checkbox to include summary tables comparing actual and predicted classification.</a:t>
            </a:r>
          </a:p>
        </p:txBody>
      </p:sp>
      <p:sp>
        <p:nvSpPr>
          <p:cNvPr id="487433" name="AutoShape 9"/>
          <p:cNvSpPr>
            <a:spLocks noChangeArrowheads="1"/>
          </p:cNvSpPr>
          <p:nvPr/>
        </p:nvSpPr>
        <p:spPr bwMode="auto">
          <a:xfrm>
            <a:off x="3352800" y="1471613"/>
            <a:ext cx="5486400" cy="1423987"/>
          </a:xfrm>
          <a:prstGeom prst="wedgeEllipseCallout">
            <a:avLst>
              <a:gd name="adj1" fmla="val -28037"/>
              <a:gd name="adj2" fmla="val 112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option button to </a:t>
            </a:r>
            <a:r>
              <a:rPr lang="en-US" sz="1200" i="1">
                <a:latin typeface="Verdana" pitchFamily="34" charset="0"/>
              </a:rPr>
              <a:t>Compute from group sizes</a:t>
            </a:r>
            <a:r>
              <a:rPr lang="en-US" sz="1200">
                <a:latin typeface="Verdana" pitchFamily="34" charset="0"/>
              </a:rPr>
              <a:t> on the </a:t>
            </a:r>
            <a:r>
              <a:rPr lang="en-US" sz="1200" i="1">
                <a:latin typeface="Verdana" pitchFamily="34" charset="0"/>
              </a:rPr>
              <a:t>Prior Probabilities</a:t>
            </a:r>
            <a:r>
              <a:rPr lang="en-US" sz="1200">
                <a:latin typeface="Verdana" pitchFamily="34" charset="0"/>
              </a:rPr>
              <a:t> panel. This incorporates the size of the groups defined by the dependent variable into the classification of cases using the discriminant functions.</a:t>
            </a:r>
          </a:p>
        </p:txBody>
      </p:sp>
      <p:sp>
        <p:nvSpPr>
          <p:cNvPr id="487434" name="AutoShape 10"/>
          <p:cNvSpPr>
            <a:spLocks noChangeArrowheads="1"/>
          </p:cNvSpPr>
          <p:nvPr/>
        </p:nvSpPr>
        <p:spPr bwMode="auto">
          <a:xfrm>
            <a:off x="609600" y="2538413"/>
            <a:ext cx="2438400" cy="1938337"/>
          </a:xfrm>
          <a:prstGeom prst="wedgeEllipseCallout">
            <a:avLst>
              <a:gd name="adj1" fmla="val 52801"/>
              <a:gd name="adj2" fmla="val 4541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Casewise results</a:t>
            </a:r>
            <a:r>
              <a:rPr lang="en-US" sz="1200">
                <a:latin typeface="Verdana" pitchFamily="34" charset="0"/>
              </a:rPr>
              <a:t> checkbox on the </a:t>
            </a:r>
            <a:r>
              <a:rPr lang="en-US" sz="1200" i="1">
                <a:latin typeface="Verdana" pitchFamily="34" charset="0"/>
              </a:rPr>
              <a:t>Display</a:t>
            </a:r>
            <a:r>
              <a:rPr lang="en-US" sz="1200">
                <a:latin typeface="Verdana" pitchFamily="34" charset="0"/>
              </a:rPr>
              <a:t> panel to include classification details for each case in the output.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FBAD37A-627C-4086-83DB-34E65A7A51FD}" type="slidenum">
              <a:rPr lang="en-US"/>
              <a:pPr/>
              <a:t>35</a:t>
            </a:fld>
            <a:endParaRPr lang="en-US"/>
          </a:p>
        </p:txBody>
      </p:sp>
      <p:pic>
        <p:nvPicPr>
          <p:cNvPr id="4915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35250" y="16002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1523" name="Rectangle 3"/>
          <p:cNvSpPr>
            <a:spLocks noGrp="1" noChangeArrowheads="1"/>
          </p:cNvSpPr>
          <p:nvPr>
            <p:ph type="title"/>
          </p:nvPr>
        </p:nvSpPr>
        <p:spPr>
          <a:xfrm>
            <a:off x="1143000" y="304800"/>
            <a:ext cx="7772400" cy="914400"/>
          </a:xfrm>
        </p:spPr>
        <p:txBody>
          <a:bodyPr/>
          <a:lstStyle/>
          <a:p>
            <a:r>
              <a:rPr lang="en-US"/>
              <a:t>Details for classification - 2</a:t>
            </a:r>
          </a:p>
        </p:txBody>
      </p:sp>
      <p:sp>
        <p:nvSpPr>
          <p:cNvPr id="491524" name="AutoShape 4"/>
          <p:cNvSpPr>
            <a:spLocks noChangeArrowheads="1"/>
          </p:cNvSpPr>
          <p:nvPr/>
        </p:nvSpPr>
        <p:spPr bwMode="auto">
          <a:xfrm>
            <a:off x="2940050" y="4038600"/>
            <a:ext cx="4953000" cy="2455863"/>
          </a:xfrm>
          <a:prstGeom prst="wedgeEllipseCallout">
            <a:avLst>
              <a:gd name="adj1" fmla="val -49551"/>
              <a:gd name="adj2" fmla="val -545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Leave-one-out classification</a:t>
            </a:r>
            <a:r>
              <a:rPr lang="en-US" sz="1200">
                <a:latin typeface="Verdana" pitchFamily="34" charset="0"/>
              </a:rPr>
              <a:t> checkbox to request SPSS to include a cross-validated classification in the output.  This option produces a less biased estimate of classification accuracy by sequentially holding each case out of the calculations for the discriminant functions, and using the derived functions to classify the case held out.</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4A8B2E3-ADCA-4190-9904-DDB61E942DC2}" type="slidenum">
              <a:rPr lang="en-US"/>
              <a:pPr/>
              <a:t>36</a:t>
            </a:fld>
            <a:endParaRPr lang="en-US"/>
          </a:p>
        </p:txBody>
      </p:sp>
      <p:pic>
        <p:nvPicPr>
          <p:cNvPr id="4925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6375" y="17526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2547" name="Rectangle 3"/>
          <p:cNvSpPr>
            <a:spLocks noGrp="1" noChangeArrowheads="1"/>
          </p:cNvSpPr>
          <p:nvPr>
            <p:ph type="title"/>
          </p:nvPr>
        </p:nvSpPr>
        <p:spPr>
          <a:xfrm>
            <a:off x="1143000" y="304800"/>
            <a:ext cx="7772400" cy="914400"/>
          </a:xfrm>
        </p:spPr>
        <p:txBody>
          <a:bodyPr/>
          <a:lstStyle/>
          <a:p>
            <a:r>
              <a:rPr lang="en-US"/>
              <a:t>Details for classification - 3</a:t>
            </a:r>
          </a:p>
        </p:txBody>
      </p:sp>
      <p:sp>
        <p:nvSpPr>
          <p:cNvPr id="492550" name="AutoShape 6"/>
          <p:cNvSpPr>
            <a:spLocks noChangeArrowheads="1"/>
          </p:cNvSpPr>
          <p:nvPr/>
        </p:nvSpPr>
        <p:spPr bwMode="auto">
          <a:xfrm>
            <a:off x="5257800" y="4492625"/>
            <a:ext cx="3733800" cy="1679575"/>
          </a:xfrm>
          <a:prstGeom prst="wedgeEllipseCallout">
            <a:avLst>
              <a:gd name="adj1" fmla="val -45407"/>
              <a:gd name="adj2" fmla="val -118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Sixth</a:t>
            </a:r>
            <a:r>
              <a:rPr lang="en-US" sz="1200">
                <a:latin typeface="Verdana" pitchFamily="34" charset="0"/>
              </a:rPr>
              <a:t>, mark the </a:t>
            </a:r>
            <a:r>
              <a:rPr lang="en-US" sz="1200" i="1">
                <a:latin typeface="Verdana" pitchFamily="34" charset="0"/>
              </a:rPr>
              <a:t>Combines-groups</a:t>
            </a:r>
            <a:r>
              <a:rPr lang="en-US" sz="1200">
                <a:latin typeface="Verdana" pitchFamily="34" charset="0"/>
              </a:rPr>
              <a:t> checkbox on the </a:t>
            </a:r>
            <a:r>
              <a:rPr lang="en-US" sz="1200" i="1">
                <a:latin typeface="Verdana" pitchFamily="34" charset="0"/>
              </a:rPr>
              <a:t>Plots</a:t>
            </a:r>
            <a:r>
              <a:rPr lang="en-US" sz="1200">
                <a:latin typeface="Verdana" pitchFamily="34" charset="0"/>
              </a:rPr>
              <a:t> panel to obtain a visual plot of the relationship between functions and groups defined by the dependent variable.</a:t>
            </a:r>
          </a:p>
        </p:txBody>
      </p:sp>
      <p:sp>
        <p:nvSpPr>
          <p:cNvPr id="492551" name="AutoShape 7"/>
          <p:cNvSpPr>
            <a:spLocks noChangeArrowheads="1"/>
          </p:cNvSpPr>
          <p:nvPr/>
        </p:nvSpPr>
        <p:spPr bwMode="auto">
          <a:xfrm>
            <a:off x="231775" y="2895600"/>
            <a:ext cx="5022850" cy="2197100"/>
          </a:xfrm>
          <a:prstGeom prst="wedgeEllipseCallout">
            <a:avLst>
              <a:gd name="adj1" fmla="val 51139"/>
              <a:gd name="adj2" fmla="val -69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Fifth</a:t>
            </a:r>
            <a:r>
              <a:rPr lang="en-US" sz="1200">
                <a:latin typeface="Verdana" pitchFamily="34" charset="0"/>
              </a:rPr>
              <a:t>, accept the default of </a:t>
            </a:r>
            <a:r>
              <a:rPr lang="en-US" sz="1200" i="1">
                <a:latin typeface="Verdana" pitchFamily="34" charset="0"/>
              </a:rPr>
              <a:t>Within-groups</a:t>
            </a:r>
            <a:r>
              <a:rPr lang="en-US" sz="1200">
                <a:latin typeface="Verdana" pitchFamily="34" charset="0"/>
              </a:rPr>
              <a:t> option button on the </a:t>
            </a:r>
            <a:r>
              <a:rPr lang="en-US" sz="1200" i="1">
                <a:latin typeface="Verdana" pitchFamily="34" charset="0"/>
              </a:rPr>
              <a:t>Use Covariance Matrix</a:t>
            </a:r>
            <a:r>
              <a:rPr lang="en-US" sz="1200">
                <a:latin typeface="Verdana" pitchFamily="34" charset="0"/>
              </a:rPr>
              <a:t> panel.  The Covariance matrices are the measure of the dispersion in the groups defined by the dependent variable.  If we fail the homogeneity of group variances test (Box’s M), our option is use Separate groups covariance in classification. </a:t>
            </a:r>
          </a:p>
        </p:txBody>
      </p:sp>
      <p:sp>
        <p:nvSpPr>
          <p:cNvPr id="492552" name="AutoShape 8"/>
          <p:cNvSpPr>
            <a:spLocks noChangeArrowheads="1"/>
          </p:cNvSpPr>
          <p:nvPr/>
        </p:nvSpPr>
        <p:spPr bwMode="auto">
          <a:xfrm>
            <a:off x="6934200" y="2971800"/>
            <a:ext cx="2054225" cy="1165225"/>
          </a:xfrm>
          <a:prstGeom prst="wedgeEllipseCallout">
            <a:avLst>
              <a:gd name="adj1" fmla="val -13370"/>
              <a:gd name="adj2" fmla="val -1021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Seventh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DD266EB-D566-429A-B24A-42BC7C9438D8}" type="slidenum">
              <a:rPr lang="en-US"/>
              <a:pPr/>
              <a:t>37</a:t>
            </a:fld>
            <a:endParaRPr lang="en-US"/>
          </a:p>
        </p:txBody>
      </p:sp>
      <p:pic>
        <p:nvPicPr>
          <p:cNvPr id="488459"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62138" y="16843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8450" name="Rectangle 2"/>
          <p:cNvSpPr>
            <a:spLocks noGrp="1" noChangeArrowheads="1"/>
          </p:cNvSpPr>
          <p:nvPr>
            <p:ph type="title"/>
          </p:nvPr>
        </p:nvSpPr>
        <p:spPr>
          <a:xfrm>
            <a:off x="1143000" y="304800"/>
            <a:ext cx="7772400" cy="914400"/>
          </a:xfrm>
        </p:spPr>
        <p:txBody>
          <a:bodyPr/>
          <a:lstStyle/>
          <a:p>
            <a:r>
              <a:rPr lang="en-US"/>
              <a:t>Completing the discriminant analysis request</a:t>
            </a:r>
          </a:p>
        </p:txBody>
      </p:sp>
      <p:sp>
        <p:nvSpPr>
          <p:cNvPr id="488452" name="AutoShape 4"/>
          <p:cNvSpPr>
            <a:spLocks noChangeArrowheads="1"/>
          </p:cNvSpPr>
          <p:nvPr/>
        </p:nvSpPr>
        <p:spPr bwMode="auto">
          <a:xfrm>
            <a:off x="6172200" y="2667000"/>
            <a:ext cx="2595563" cy="1165225"/>
          </a:xfrm>
          <a:prstGeom prst="wedgeEllipseCallout">
            <a:avLst>
              <a:gd name="adj1" fmla="val -20644"/>
              <a:gd name="adj2" fmla="val -83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disciminant analysis.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208EE91-2B55-4F8E-9CBB-AA9597BA5321}" type="slidenum">
              <a:rPr lang="en-US"/>
              <a:pPr/>
              <a:t>38</a:t>
            </a:fld>
            <a:endParaRPr lang="en-US"/>
          </a:p>
        </p:txBody>
      </p:sp>
      <p:pic>
        <p:nvPicPr>
          <p:cNvPr id="338961" name="Picture 17"/>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885950" y="1524000"/>
            <a:ext cx="4514850" cy="28654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38947" name="Rectangle 3"/>
          <p:cNvSpPr>
            <a:spLocks noGrp="1" noChangeArrowheads="1"/>
          </p:cNvSpPr>
          <p:nvPr>
            <p:ph type="title"/>
          </p:nvPr>
        </p:nvSpPr>
        <p:spPr/>
        <p:txBody>
          <a:bodyPr/>
          <a:lstStyle/>
          <a:p>
            <a:r>
              <a:rPr lang="en-US"/>
              <a:t>Sample size – ratio of cases to variables</a:t>
            </a:r>
          </a:p>
        </p:txBody>
      </p:sp>
      <p:sp>
        <p:nvSpPr>
          <p:cNvPr id="338948" name="AutoShape 4"/>
          <p:cNvSpPr>
            <a:spLocks noChangeArrowheads="1"/>
          </p:cNvSpPr>
          <p:nvPr/>
        </p:nvSpPr>
        <p:spPr bwMode="auto">
          <a:xfrm>
            <a:off x="5334000" y="2743200"/>
            <a:ext cx="3581400" cy="3487738"/>
          </a:xfrm>
          <a:prstGeom prst="wedgeEllipseCallout">
            <a:avLst>
              <a:gd name="adj1" fmla="val -51685"/>
              <a:gd name="adj2" fmla="val -616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discriminant analysis is 5 to 1, with a preferred ratio of 20 to 1. In this analysis, there are 119 valid cases and 4 independent variables. The ratio of cases to independent variables is 29.75 to 1, which satisfies the minimum requirement. In addition, the ratio of 29.75 to 1 satisfies the preferred ratio of 20 to 1.</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4BBD84F-12B0-42F4-B99E-66813C1B8719}" type="slidenum">
              <a:rPr lang="en-US"/>
              <a:pPr/>
              <a:t>39</a:t>
            </a:fld>
            <a:endParaRPr lang="en-US"/>
          </a:p>
        </p:txBody>
      </p:sp>
      <p:pic>
        <p:nvPicPr>
          <p:cNvPr id="494605"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3562350" cy="17351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4596" name="Rectangle 4"/>
          <p:cNvSpPr>
            <a:spLocks noGrp="1" noChangeArrowheads="1"/>
          </p:cNvSpPr>
          <p:nvPr>
            <p:ph type="title"/>
          </p:nvPr>
        </p:nvSpPr>
        <p:spPr/>
        <p:txBody>
          <a:bodyPr/>
          <a:lstStyle/>
          <a:p>
            <a:r>
              <a:rPr lang="en-US"/>
              <a:t>Sample size – minimum group size</a:t>
            </a:r>
          </a:p>
        </p:txBody>
      </p:sp>
      <p:sp>
        <p:nvSpPr>
          <p:cNvPr id="494597" name="AutoShape 5"/>
          <p:cNvSpPr>
            <a:spLocks noChangeArrowheads="1"/>
          </p:cNvSpPr>
          <p:nvPr/>
        </p:nvSpPr>
        <p:spPr bwMode="auto">
          <a:xfrm>
            <a:off x="1220788" y="5387975"/>
            <a:ext cx="3427412" cy="1165225"/>
          </a:xfrm>
          <a:prstGeom prst="wedgeEllipseCallout">
            <a:avLst>
              <a:gd name="adj1" fmla="val 14056"/>
              <a:gd name="adj2" fmla="val -314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If the sample size did not initially satisfy the minimum requirements, discriminant analysis is not appropriate.</a:t>
            </a:r>
          </a:p>
        </p:txBody>
      </p:sp>
      <p:sp>
        <p:nvSpPr>
          <p:cNvPr id="494598" name="AutoShape 6"/>
          <p:cNvSpPr>
            <a:spLocks noChangeArrowheads="1"/>
          </p:cNvSpPr>
          <p:nvPr/>
        </p:nvSpPr>
        <p:spPr bwMode="auto">
          <a:xfrm>
            <a:off x="4424363" y="1493838"/>
            <a:ext cx="4491037" cy="5037137"/>
          </a:xfrm>
          <a:prstGeom prst="wedgeEllipseCallout">
            <a:avLst>
              <a:gd name="adj1" fmla="val -59227"/>
              <a:gd name="adj2" fmla="val -27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addition to the requirement for the ratio of cases to independent variables, discriminant analysis requires that there be a minimum number of cases in the smallest group defined by the dependent variable. The number of cases in the smallest group must be larger than the number of independent variables, and preferably contains 20 or more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in the smallest group in this problem is 37, which is larger than the number of independent variables (4), satisfying the minimum requirement. In addition, the number of cases in the smallest group satisfies the preferred minimum of 20 cases. </a:t>
            </a:r>
          </a:p>
          <a:p>
            <a:pPr algn="l">
              <a:lnSpc>
                <a:spcPct val="100000"/>
              </a:lnSpc>
            </a:pPr>
            <a:endParaRPr lang="en-US" sz="1200">
              <a:latin typeface="Verdana"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BF15F4E-5C3E-49F5-AC04-F46AA71526DA}" type="slidenum">
              <a:rPr lang="en-US"/>
              <a:pPr/>
              <a:t>4</a:t>
            </a:fld>
            <a:endParaRPr lang="en-US"/>
          </a:p>
        </p:txBody>
      </p:sp>
      <p:sp>
        <p:nvSpPr>
          <p:cNvPr id="688130" name="Rectangle 2"/>
          <p:cNvSpPr>
            <a:spLocks noGrp="1" noChangeArrowheads="1"/>
          </p:cNvSpPr>
          <p:nvPr>
            <p:ph type="title"/>
          </p:nvPr>
        </p:nvSpPr>
        <p:spPr/>
        <p:txBody>
          <a:bodyPr/>
          <a:lstStyle/>
          <a:p>
            <a:r>
              <a:rPr lang="en-US"/>
              <a:t>Discriminant functions</a:t>
            </a:r>
          </a:p>
        </p:txBody>
      </p:sp>
      <p:sp>
        <p:nvSpPr>
          <p:cNvPr id="688131" name="Rectangle 3"/>
          <p:cNvSpPr>
            <a:spLocks noGrp="1" noChangeArrowheads="1"/>
          </p:cNvSpPr>
          <p:nvPr>
            <p:ph type="body" idx="1"/>
          </p:nvPr>
        </p:nvSpPr>
        <p:spPr/>
        <p:txBody>
          <a:bodyPr/>
          <a:lstStyle/>
          <a:p>
            <a:r>
              <a:rPr lang="en-US"/>
              <a:t>Conceptually, we can think of the discriminant function or equation as defining the boundary between groups.  </a:t>
            </a:r>
          </a:p>
          <a:p>
            <a:endParaRPr lang="en-US"/>
          </a:p>
          <a:p>
            <a:r>
              <a:rPr lang="en-US"/>
              <a:t>Discriminant scores are standardized, so that if the score falls on one side of the boundary (standard score less than zero, the case is predicted to be a member of one group) and if the score falls on the other side of the boundary (positive standard score), it is predicted to be a member of the other group.</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EF1D001-31D1-40E6-97BA-F018FC99614A}" type="slidenum">
              <a:rPr lang="en-US"/>
              <a:pPr/>
              <a:t>40</a:t>
            </a:fld>
            <a:endParaRPr lang="en-US"/>
          </a:p>
        </p:txBody>
      </p:sp>
      <p:pic>
        <p:nvPicPr>
          <p:cNvPr id="404496" name="Picture 1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641975" cy="36957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04483" name="Rectangle 3"/>
          <p:cNvSpPr>
            <a:spLocks noGrp="1" noChangeArrowheads="1"/>
          </p:cNvSpPr>
          <p:nvPr>
            <p:ph type="title"/>
          </p:nvPr>
        </p:nvSpPr>
        <p:spPr/>
        <p:txBody>
          <a:bodyPr/>
          <a:lstStyle/>
          <a:p>
            <a:r>
              <a:rPr lang="en-US"/>
              <a:t>NUMBER OF DISCRIMINANT FUNCTIONS - 1</a:t>
            </a:r>
          </a:p>
        </p:txBody>
      </p:sp>
      <p:sp>
        <p:nvSpPr>
          <p:cNvPr id="404484" name="AutoShape 4"/>
          <p:cNvSpPr>
            <a:spLocks noChangeArrowheads="1"/>
          </p:cNvSpPr>
          <p:nvPr/>
        </p:nvSpPr>
        <p:spPr bwMode="auto">
          <a:xfrm>
            <a:off x="3200400" y="2819400"/>
            <a:ext cx="5562600" cy="2714625"/>
          </a:xfrm>
          <a:prstGeom prst="wedgeEllipseCallout">
            <a:avLst>
              <a:gd name="adj1" fmla="val -5338"/>
              <a:gd name="adj2" fmla="val -49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maximum possible number of discriminant functions is the smaller of one less than the number of groups defined by the dependent variable and the number of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analysis there were 2 groups defined by seen x-rated movie in last year and 4 independent variables, so the maximum possible number of discriminant functions was 1.</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6F59694-9633-4A2A-BEFE-4D606A731476}" type="slidenum">
              <a:rPr lang="en-US"/>
              <a:pPr/>
              <a:t>41</a:t>
            </a:fld>
            <a:endParaRPr lang="en-US"/>
          </a:p>
        </p:txBody>
      </p:sp>
      <p:pic>
        <p:nvPicPr>
          <p:cNvPr id="537607"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 y="1905000"/>
            <a:ext cx="5641975" cy="36957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37603" name="Rectangle 3"/>
          <p:cNvSpPr>
            <a:spLocks noGrp="1" noChangeArrowheads="1"/>
          </p:cNvSpPr>
          <p:nvPr>
            <p:ph type="title"/>
          </p:nvPr>
        </p:nvSpPr>
        <p:spPr/>
        <p:txBody>
          <a:bodyPr/>
          <a:lstStyle/>
          <a:p>
            <a:r>
              <a:rPr lang="en-US"/>
              <a:t>NUMBER OF DISCRIMINANT FUNCTIONS - 2</a:t>
            </a:r>
          </a:p>
        </p:txBody>
      </p:sp>
      <p:sp>
        <p:nvSpPr>
          <p:cNvPr id="537604" name="AutoShape 4"/>
          <p:cNvSpPr>
            <a:spLocks noChangeArrowheads="1"/>
          </p:cNvSpPr>
          <p:nvPr/>
        </p:nvSpPr>
        <p:spPr bwMode="auto">
          <a:xfrm>
            <a:off x="5145088" y="1724025"/>
            <a:ext cx="3846512" cy="4264025"/>
          </a:xfrm>
          <a:prstGeom prst="wedgeEllipseCallout">
            <a:avLst>
              <a:gd name="adj1" fmla="val -45542"/>
              <a:gd name="adj2" fmla="val 36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the table of Wilks' Lambda which tested functions for statistical significance, the direct analysis identified 1 discriminant functions that were statistically significant. The Wilks' lambda statistic for the test of function 1 (chi-square=24.159) had a probability of &lt;0.001 which was less than or equal to  the level of significance of 0.05. The significance of the maximum possible number of discriminant functions supports the interpretation of a solution using 1 discriminant function. </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6C2BE81-48B4-41C7-9E21-AF4FD1B70F69}" type="slidenum">
              <a:rPr lang="en-US"/>
              <a:pPr/>
              <a:t>42</a:t>
            </a:fld>
            <a:endParaRPr lang="en-US"/>
          </a:p>
        </p:txBody>
      </p:sp>
      <p:pic>
        <p:nvPicPr>
          <p:cNvPr id="543757"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27275" y="4816475"/>
            <a:ext cx="2930525" cy="17367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3747"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relationship of functions to groups</a:t>
            </a:r>
          </a:p>
        </p:txBody>
      </p:sp>
      <p:sp>
        <p:nvSpPr>
          <p:cNvPr id="543748" name="AutoShape 4"/>
          <p:cNvSpPr>
            <a:spLocks noChangeArrowheads="1"/>
          </p:cNvSpPr>
          <p:nvPr/>
        </p:nvSpPr>
        <p:spPr bwMode="auto">
          <a:xfrm>
            <a:off x="685800" y="1600200"/>
            <a:ext cx="6323013" cy="1892300"/>
          </a:xfrm>
          <a:prstGeom prst="wedgeEllipseCallout">
            <a:avLst>
              <a:gd name="adj1" fmla="val 17611"/>
              <a:gd name="adj2" fmla="val -27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order to specify the role that each independent variable plays in predicting group membership on the dependent variable, we must link together the relationship between the discriminant functions and the groups defined by the dependent variable, the role of the significant independent variables in the discriminant functions, and the differences in group means for each of the variables.</a:t>
            </a:r>
          </a:p>
        </p:txBody>
      </p:sp>
      <p:sp>
        <p:nvSpPr>
          <p:cNvPr id="543749" name="AutoShape 5"/>
          <p:cNvSpPr>
            <a:spLocks noChangeArrowheads="1"/>
          </p:cNvSpPr>
          <p:nvPr/>
        </p:nvSpPr>
        <p:spPr bwMode="auto">
          <a:xfrm>
            <a:off x="4038600" y="3548063"/>
            <a:ext cx="4953000" cy="1892300"/>
          </a:xfrm>
          <a:prstGeom prst="wedgeEllipseCallout">
            <a:avLst>
              <a:gd name="adj1" fmla="val -52500"/>
              <a:gd name="adj2" fmla="val 65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Each function divides the groups into two subgroups by assigning negative values to one subgroup and positive values to the other subgroup.  Function 1 separates survey respondents who had seen an x-rated movie in the last year (-.714) from survey respondents who had not seen an x-rated movie in the last year (.322). </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791ADBF-9776-441C-8839-718DFEB8B48F}" type="slidenum">
              <a:rPr lang="en-US"/>
              <a:pPr/>
              <a:t>43</a:t>
            </a:fld>
            <a:endParaRPr lang="en-US"/>
          </a:p>
        </p:txBody>
      </p:sp>
      <p:pic>
        <p:nvPicPr>
          <p:cNvPr id="544780"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14600" y="3352800"/>
            <a:ext cx="4427538" cy="23352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4771"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 loadings on functions</a:t>
            </a:r>
          </a:p>
        </p:txBody>
      </p:sp>
      <p:sp>
        <p:nvSpPr>
          <p:cNvPr id="544773" name="AutoShape 5"/>
          <p:cNvSpPr>
            <a:spLocks noChangeArrowheads="1"/>
          </p:cNvSpPr>
          <p:nvPr/>
        </p:nvSpPr>
        <p:spPr bwMode="auto">
          <a:xfrm>
            <a:off x="3810000" y="1536700"/>
            <a:ext cx="5029200" cy="1892300"/>
          </a:xfrm>
          <a:prstGeom prst="wedgeEllipseCallout">
            <a:avLst>
              <a:gd name="adj1" fmla="val -39838"/>
              <a:gd name="adj2" fmla="val 9681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variables strongly associated with discriminant function 1 which distinguished between survey respondents who had seen an x-rated movie in the last year and survey respondents who had not seen an x-rated movie in the last year were age (r=0.467) and sex (r=0.770). </a:t>
            </a:r>
          </a:p>
        </p:txBody>
      </p:sp>
      <p:sp>
        <p:nvSpPr>
          <p:cNvPr id="544778" name="AutoShape 10"/>
          <p:cNvSpPr>
            <a:spLocks noChangeArrowheads="1"/>
          </p:cNvSpPr>
          <p:nvPr/>
        </p:nvSpPr>
        <p:spPr bwMode="auto">
          <a:xfrm>
            <a:off x="1143000" y="1447800"/>
            <a:ext cx="2286000" cy="1231900"/>
          </a:xfrm>
          <a:prstGeom prst="wedgeEllipseCallout">
            <a:avLst>
              <a:gd name="adj1" fmla="val -29444"/>
              <a:gd name="adj2" fmla="val -329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We do not interpret loadings in the structure matrix unless they are 0.30 or higher.</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0B49171-9629-4803-8E3E-F16AC9596823}" type="slidenum">
              <a:rPr lang="en-US"/>
              <a:pPr/>
              <a:t>44</a:t>
            </a:fld>
            <a:endParaRPr lang="en-US"/>
          </a:p>
        </p:txBody>
      </p:sp>
      <p:pic>
        <p:nvPicPr>
          <p:cNvPr id="549906" name="Picture 1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9200" y="1981200"/>
            <a:ext cx="5564188" cy="34639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9891"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- 1</a:t>
            </a:r>
          </a:p>
        </p:txBody>
      </p:sp>
      <p:sp>
        <p:nvSpPr>
          <p:cNvPr id="549892" name="AutoShape 4"/>
          <p:cNvSpPr>
            <a:spLocks noChangeArrowheads="1"/>
          </p:cNvSpPr>
          <p:nvPr/>
        </p:nvSpPr>
        <p:spPr bwMode="auto">
          <a:xfrm>
            <a:off x="4724400" y="2133600"/>
            <a:ext cx="4113213" cy="3432175"/>
          </a:xfrm>
          <a:prstGeom prst="wedgeEllipseCallout">
            <a:avLst>
              <a:gd name="adj1" fmla="val -17194"/>
              <a:gd name="adj2" fmla="val -404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age for survey respondents who had seen an </a:t>
            </a:r>
          </a:p>
          <a:p>
            <a:pPr algn="l"/>
            <a:r>
              <a:rPr lang="en-US" sz="1200">
                <a:latin typeface="Verdana" pitchFamily="34" charset="0"/>
              </a:rPr>
              <a:t>x-rated movie in the last year (mean=37.24) was lower than the average age for survey respondents who had not seen an x-rated movie in the last year (mean=42.70).  </a:t>
            </a:r>
          </a:p>
          <a:p>
            <a:pPr algn="l"/>
            <a:endParaRPr lang="en-US" sz="1200">
              <a:latin typeface="Verdana" pitchFamily="34" charset="0"/>
            </a:endParaRPr>
          </a:p>
          <a:p>
            <a:pPr algn="l"/>
            <a:r>
              <a:rPr lang="en-US" sz="1200">
                <a:latin typeface="Verdana" pitchFamily="34" charset="0"/>
              </a:rPr>
              <a:t>This supports the relationship that "survey respondents who had seen an x-rated movie in the last year were younger than survey respondents who had not seen an x-rated movie in the last year."</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475808B-DB73-4A9E-B914-8181AD886335}" type="slidenum">
              <a:rPr lang="en-US"/>
              <a:pPr/>
              <a:t>45</a:t>
            </a:fld>
            <a:endParaRPr lang="en-US"/>
          </a:p>
        </p:txBody>
      </p:sp>
      <p:pic>
        <p:nvPicPr>
          <p:cNvPr id="552971"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524000"/>
            <a:ext cx="5564188" cy="34639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2963"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- 2</a:t>
            </a:r>
          </a:p>
        </p:txBody>
      </p:sp>
      <p:sp>
        <p:nvSpPr>
          <p:cNvPr id="552964" name="AutoShape 4"/>
          <p:cNvSpPr>
            <a:spLocks noChangeArrowheads="1"/>
          </p:cNvSpPr>
          <p:nvPr/>
        </p:nvSpPr>
        <p:spPr bwMode="auto">
          <a:xfrm>
            <a:off x="4572000" y="1438275"/>
            <a:ext cx="4416425" cy="5191125"/>
          </a:xfrm>
          <a:prstGeom prst="wedgeEllipseCallout">
            <a:avLst>
              <a:gd name="adj1" fmla="val -19398"/>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Since sex is a dichotomous variable, the mean is not directly interpretable. Its interpretation must take into account the coding by which 1 corresponds to male and 2 corresponds to female. The lower mean for survey respondents who had seen an x-rated movie in the last year (mean=1.27), when compared to the mean for survey respondents who had not seen an x-rated movie in the last year (mean=1.65), implies that the group contained more survey respondents who were male and fewer survey respondents who were female. </a:t>
            </a:r>
          </a:p>
          <a:p>
            <a:pPr algn="l"/>
            <a:endParaRPr lang="en-US" sz="1200">
              <a:latin typeface="Verdana" pitchFamily="34" charset="0"/>
            </a:endParaRPr>
          </a:p>
          <a:p>
            <a:pPr algn="l"/>
            <a:r>
              <a:rPr lang="en-US" sz="1200">
                <a:latin typeface="Verdana" pitchFamily="34" charset="0"/>
              </a:rPr>
              <a:t>This supports the relationship that "survey respondents who had seen an x-rated movie in the last year were more likely to be male than survey respondents who had not seen an x-rated movie in the last year."</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0B62655-9200-479F-8A58-C704E2ECAA5A}" type="slidenum">
              <a:rPr lang="en-US"/>
              <a:pPr/>
              <a:t>46</a:t>
            </a:fld>
            <a:endParaRPr lang="en-US"/>
          </a:p>
        </p:txBody>
      </p:sp>
      <p:pic>
        <p:nvPicPr>
          <p:cNvPr id="555019"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90825" y="4495800"/>
            <a:ext cx="3562350" cy="17351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5011"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by chance accuracy rate</a:t>
            </a:r>
          </a:p>
        </p:txBody>
      </p:sp>
      <p:sp>
        <p:nvSpPr>
          <p:cNvPr id="555012" name="AutoShape 4"/>
          <p:cNvSpPr>
            <a:spLocks noChangeArrowheads="1"/>
          </p:cNvSpPr>
          <p:nvPr/>
        </p:nvSpPr>
        <p:spPr bwMode="auto">
          <a:xfrm>
            <a:off x="1068388" y="1447800"/>
            <a:ext cx="7007225" cy="2771775"/>
          </a:xfrm>
          <a:prstGeom prst="wedgeEllipseCallout">
            <a:avLst>
              <a:gd name="adj1" fmla="val 18231"/>
              <a:gd name="adj2" fmla="val -404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of membership in the groups defined by the dependent variable if the cross-validated classification accuracy rate was significantly higher than the accuracy attainable by chance alone. Operationally, the cross-validated classfication accuracy rate should be 25% or more higher than the proportional by chance accuracy rate. </a:t>
            </a:r>
          </a:p>
          <a:p>
            <a:pPr algn="l"/>
            <a:endParaRPr lang="en-US" sz="1200">
              <a:latin typeface="Verdana" pitchFamily="34" charset="0"/>
            </a:endParaRPr>
          </a:p>
          <a:p>
            <a:pPr algn="l"/>
            <a:r>
              <a:rPr lang="en-US" sz="1200">
                <a:latin typeface="Verdana" pitchFamily="34" charset="0"/>
              </a:rPr>
              <a:t>The proportional by chance accuracy rate was computed by squaring and summing the proportion of cases in each group from the table of prior probabilities for groups (0.311² + 0.689² = 0.571). </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DDA4F97-C50E-4B4E-8F00-9F7D3364A81D}" type="slidenum">
              <a:rPr lang="en-US"/>
              <a:pPr/>
              <a:t>47</a:t>
            </a:fld>
            <a:endParaRPr lang="en-US"/>
          </a:p>
        </p:txBody>
      </p:sp>
      <p:pic>
        <p:nvPicPr>
          <p:cNvPr id="556040"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38300" y="1281113"/>
            <a:ext cx="5865813" cy="42941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6035"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criteria for classification accuracy</a:t>
            </a:r>
          </a:p>
        </p:txBody>
      </p:sp>
      <p:sp>
        <p:nvSpPr>
          <p:cNvPr id="556036" name="AutoShape 4"/>
          <p:cNvSpPr>
            <a:spLocks noChangeArrowheads="1"/>
          </p:cNvSpPr>
          <p:nvPr/>
        </p:nvSpPr>
        <p:spPr bwMode="auto">
          <a:xfrm>
            <a:off x="2514600" y="5334000"/>
            <a:ext cx="6324600" cy="1450975"/>
          </a:xfrm>
          <a:prstGeom prst="wedgeEllipseCallout">
            <a:avLst>
              <a:gd name="adj1" fmla="val -46537"/>
              <a:gd name="adj2" fmla="val -48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cross-validated accuracy rate computed by SPSS was 71.4% which was greater than or equal to the proportional by chance accuracy criteria of 71.4% (1.25 x 57.1% = 71.4%). </a:t>
            </a:r>
          </a:p>
          <a:p>
            <a:pPr algn="l"/>
            <a:endParaRPr lang="en-US" sz="1200">
              <a:latin typeface="Verdana" pitchFamily="34" charset="0"/>
            </a:endParaRPr>
          </a:p>
          <a:p>
            <a:pPr algn="l"/>
            <a:r>
              <a:rPr lang="en-US" sz="1200">
                <a:latin typeface="Verdana" pitchFamily="34" charset="0"/>
              </a:rPr>
              <a:t>The criteria for classification accuracy is  satisfied.</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8A78BB6-2E49-4A01-AE48-80E44F72C582}" type="slidenum">
              <a:rPr lang="en-US"/>
              <a:pPr/>
              <a:t>48</a:t>
            </a:fld>
            <a:endParaRPr lang="en-US"/>
          </a:p>
        </p:txBody>
      </p:sp>
      <p:sp>
        <p:nvSpPr>
          <p:cNvPr id="578562" name="Rectangle 2"/>
          <p:cNvSpPr>
            <a:spLocks noGrp="1" noChangeArrowheads="1"/>
          </p:cNvSpPr>
          <p:nvPr>
            <p:ph type="title"/>
          </p:nvPr>
        </p:nvSpPr>
        <p:spPr/>
        <p:txBody>
          <a:bodyPr/>
          <a:lstStyle/>
          <a:p>
            <a:r>
              <a:rPr lang="en-US"/>
              <a:t>Answering the question in problem 1 - 1</a:t>
            </a:r>
          </a:p>
        </p:txBody>
      </p:sp>
      <p:sp>
        <p:nvSpPr>
          <p:cNvPr id="578563"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a:t>
            </a:r>
            <a:r>
              <a:rPr lang="en-US" sz="1400" b="1"/>
              <a:t>These predictors differentiate survey respondents who had seen an x-rated movie in the last year from survey respondents who had not seen an x-rated movie in the last year.</a:t>
            </a:r>
            <a:r>
              <a:rPr lang="en-US" sz="1400"/>
              <a:t> </a:t>
            </a:r>
          </a:p>
          <a:p>
            <a:pPr marL="0" indent="0">
              <a:buFont typeface="Wingdings" pitchFamily="2" charset="2"/>
              <a:buNone/>
            </a:pPr>
            <a:endParaRPr lang="en-US" sz="500"/>
          </a:p>
          <a:p>
            <a:pPr marL="0" indent="0">
              <a:buFont typeface="Wingdings" pitchFamily="2" charset="2"/>
              <a:buNone/>
            </a:pPr>
            <a:r>
              <a:rPr lang="en-US" sz="1400"/>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
        <p:nvSpPr>
          <p:cNvPr id="578564" name="AutoShape 4"/>
          <p:cNvSpPr>
            <a:spLocks noChangeArrowheads="1"/>
          </p:cNvSpPr>
          <p:nvPr/>
        </p:nvSpPr>
        <p:spPr bwMode="auto">
          <a:xfrm>
            <a:off x="1600200" y="3962400"/>
            <a:ext cx="5334000" cy="2197100"/>
          </a:xfrm>
          <a:prstGeom prst="wedgeEllipseCallout">
            <a:avLst>
              <a:gd name="adj1" fmla="val 18125"/>
              <a:gd name="adj2" fmla="val -589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one statistically significant discriminant function, making it possible to distinguish among the two groups defined by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cross-validated classification accuracy surpassed the by chance accuracy criteria, supporting the utility of the model.</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8036858-3B52-487F-9B7B-E344F2F8CC3A}" type="slidenum">
              <a:rPr lang="en-US"/>
              <a:pPr/>
              <a:t>49</a:t>
            </a:fld>
            <a:endParaRPr lang="en-US"/>
          </a:p>
        </p:txBody>
      </p:sp>
      <p:sp>
        <p:nvSpPr>
          <p:cNvPr id="580610" name="Rectangle 2"/>
          <p:cNvSpPr>
            <a:spLocks noGrp="1" noChangeArrowheads="1"/>
          </p:cNvSpPr>
          <p:nvPr>
            <p:ph type="title"/>
          </p:nvPr>
        </p:nvSpPr>
        <p:spPr/>
        <p:txBody>
          <a:bodyPr/>
          <a:lstStyle/>
          <a:p>
            <a:r>
              <a:rPr lang="en-US"/>
              <a:t>Answering the question in problem 1 - 2</a:t>
            </a:r>
          </a:p>
        </p:txBody>
      </p:sp>
      <p:sp>
        <p:nvSpPr>
          <p:cNvPr id="580611"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buFont typeface="Wingdings" pitchFamily="2" charset="2"/>
              <a:buNone/>
            </a:pPr>
            <a:endParaRPr lang="en-US" sz="500"/>
          </a:p>
          <a:p>
            <a:pPr marL="0" indent="0">
              <a:buFont typeface="Wingdings" pitchFamily="2" charset="2"/>
              <a:buNone/>
            </a:pPr>
            <a:r>
              <a:rPr lang="en-US" sz="1400"/>
              <a:t>The variables "age" [age], "highest year of school completed" [educ], "sex" [sex], and "income" [rincom98] are useful in distinguishing between groups based on responses to "seen x-rated movie in last year" [xmovie]. These predictors differentiate survey respondents who had seen an x-rated movie in the last year from survey respondents who had not seen an x-rated movie in the last year. </a:t>
            </a:r>
          </a:p>
          <a:p>
            <a:pPr marL="0" indent="0">
              <a:buFont typeface="Wingdings" pitchFamily="2" charset="2"/>
              <a:buNone/>
            </a:pPr>
            <a:endParaRPr lang="en-US" sz="500"/>
          </a:p>
          <a:p>
            <a:pPr marL="0" indent="0">
              <a:buFont typeface="Wingdings" pitchFamily="2" charset="2"/>
              <a:buNone/>
            </a:pPr>
            <a:r>
              <a:rPr lang="en-US" sz="1400" b="1"/>
              <a:t>Survey respondents who had seen an x-rated movie in the last year were younger than survey respondents who had not seen an x-rated movie in the last year. Survey respondents who had seen an x-rated movie in the last year were more likely to be male than survey respondents who had not seen an x-rated movie in the last year.</a:t>
            </a:r>
            <a:r>
              <a:rPr lang="en-US" sz="1400"/>
              <a:t> </a:t>
            </a:r>
          </a:p>
          <a:p>
            <a:pPr marL="0" indent="0">
              <a:buFont typeface="Wingdings" pitchFamily="2" charset="2"/>
              <a:buNone/>
            </a:pPr>
            <a:endParaRPr lang="en-US" sz="500"/>
          </a:p>
          <a:p>
            <a:pPr marL="0" indent="0">
              <a:buFont typeface="Wingdings" pitchFamily="2" charset="2"/>
              <a:buNone/>
            </a:pPr>
            <a:r>
              <a:rPr lang="en-US" sz="1400"/>
              <a:t>   1.  True</a:t>
            </a:r>
          </a:p>
          <a:p>
            <a:pPr marL="0" indent="0">
              <a:buFont typeface="Wingdings" pitchFamily="2" charset="2"/>
              <a:buNone/>
            </a:pPr>
            <a:r>
              <a:rPr lang="en-US" sz="1400"/>
              <a:t>   2.  True with caution</a:t>
            </a:r>
          </a:p>
          <a:p>
            <a:pPr marL="0" indent="0">
              <a:buFont typeface="Wingdings" pitchFamily="2" charset="2"/>
              <a:buNone/>
            </a:pPr>
            <a:r>
              <a:rPr lang="en-US" sz="1400"/>
              <a:t>   3.  False</a:t>
            </a:r>
          </a:p>
          <a:p>
            <a:pPr marL="0" indent="0">
              <a:buFont typeface="Wingdings" pitchFamily="2" charset="2"/>
              <a:buNone/>
            </a:pPr>
            <a:r>
              <a:rPr lang="en-US" sz="1400"/>
              <a:t>   4.  Inappropriate application of a statistic</a:t>
            </a:r>
          </a:p>
        </p:txBody>
      </p:sp>
      <p:sp>
        <p:nvSpPr>
          <p:cNvPr id="580613" name="AutoShape 5"/>
          <p:cNvSpPr>
            <a:spLocks noChangeArrowheads="1"/>
          </p:cNvSpPr>
          <p:nvPr/>
        </p:nvSpPr>
        <p:spPr bwMode="auto">
          <a:xfrm>
            <a:off x="3352800" y="2293938"/>
            <a:ext cx="4113213" cy="906462"/>
          </a:xfrm>
          <a:prstGeom prst="wedgeEllipseCallout">
            <a:avLst>
              <a:gd name="adj1" fmla="val -24296"/>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predictors and groups was correct.</a:t>
            </a:r>
          </a:p>
        </p:txBody>
      </p:sp>
      <p:sp>
        <p:nvSpPr>
          <p:cNvPr id="580614" name="AutoShape 6"/>
          <p:cNvSpPr>
            <a:spLocks noChangeArrowheads="1"/>
          </p:cNvSpPr>
          <p:nvPr/>
        </p:nvSpPr>
        <p:spPr bwMode="auto">
          <a:xfrm>
            <a:off x="4724400" y="5105400"/>
            <a:ext cx="4033838" cy="1231900"/>
          </a:xfrm>
          <a:prstGeom prst="wedgeEllipseCallout">
            <a:avLst>
              <a:gd name="adj1" fmla="val 5685"/>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t>
            </a:r>
          </a:p>
          <a:p>
            <a:pPr algn="l"/>
            <a:endParaRPr lang="en-US" sz="1200">
              <a:latin typeface="Verdana" pitchFamily="34" charset="0"/>
            </a:endParaRPr>
          </a:p>
          <a:p>
            <a:pPr algn="l"/>
            <a:r>
              <a:rPr lang="en-US" sz="1200">
                <a:latin typeface="Verdana" pitchFamily="34" charset="0"/>
              </a:rPr>
              <a:t>A caution is added because of the inclusion of ordinal level variables.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A1158BC-D27E-4CA0-A783-B46B39493D1C}" type="slidenum">
              <a:rPr lang="en-US"/>
              <a:pPr/>
              <a:t>5</a:t>
            </a:fld>
            <a:endParaRPr lang="en-US"/>
          </a:p>
        </p:txBody>
      </p:sp>
      <p:sp>
        <p:nvSpPr>
          <p:cNvPr id="689154" name="Rectangle 2"/>
          <p:cNvSpPr>
            <a:spLocks noGrp="1" noChangeArrowheads="1"/>
          </p:cNvSpPr>
          <p:nvPr>
            <p:ph type="title"/>
          </p:nvPr>
        </p:nvSpPr>
        <p:spPr/>
        <p:txBody>
          <a:bodyPr/>
          <a:lstStyle/>
          <a:p>
            <a:r>
              <a:rPr lang="en-US"/>
              <a:t>Number of functions</a:t>
            </a:r>
          </a:p>
        </p:txBody>
      </p:sp>
      <p:sp>
        <p:nvSpPr>
          <p:cNvPr id="689155" name="Rectangle 3"/>
          <p:cNvSpPr>
            <a:spLocks noGrp="1" noChangeArrowheads="1"/>
          </p:cNvSpPr>
          <p:nvPr>
            <p:ph type="body" idx="1"/>
          </p:nvPr>
        </p:nvSpPr>
        <p:spPr/>
        <p:txBody>
          <a:bodyPr/>
          <a:lstStyle/>
          <a:p>
            <a:r>
              <a:rPr lang="en-US"/>
              <a:t>If the dependent variable defines two groups, one statistically significant discriminant function is required to distinguish the groups; if the dependent variable defines three groups, two statistically significant discriminant functions are required to distinguish among the three groups; etc.</a:t>
            </a:r>
          </a:p>
          <a:p>
            <a:endParaRPr lang="en-US"/>
          </a:p>
          <a:p>
            <a:r>
              <a:rPr lang="en-US"/>
              <a:t>If a discriminant function is able to distinguish among groups, it must have a strong relationship to at least one of the independent variables.</a:t>
            </a:r>
          </a:p>
          <a:p>
            <a:endParaRPr lang="en-US"/>
          </a:p>
          <a:p>
            <a:r>
              <a:rPr lang="en-US"/>
              <a:t>The number of possible discriminant functions in an analysis is limited to the smaller of the number of independent variables or one less than the number of groups defined by the dependent variable.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F52458E-DDC7-424D-BD80-7BE48587159C}" type="slidenum">
              <a:rPr lang="en-US"/>
              <a:pPr/>
              <a:t>50</a:t>
            </a:fld>
            <a:endParaRPr lang="en-US"/>
          </a:p>
        </p:txBody>
      </p:sp>
      <p:sp>
        <p:nvSpPr>
          <p:cNvPr id="583682" name="Rectangle 2"/>
          <p:cNvSpPr>
            <a:spLocks noGrp="1" noChangeArrowheads="1"/>
          </p:cNvSpPr>
          <p:nvPr>
            <p:ph type="title"/>
          </p:nvPr>
        </p:nvSpPr>
        <p:spPr/>
        <p:txBody>
          <a:bodyPr/>
          <a:lstStyle/>
          <a:p>
            <a:r>
              <a:rPr lang="en-US"/>
              <a:t>Problem 2</a:t>
            </a:r>
          </a:p>
        </p:txBody>
      </p:sp>
      <p:sp>
        <p:nvSpPr>
          <p:cNvPr id="583683" name="Rectangle 3"/>
          <p:cNvSpPr>
            <a:spLocks noGrp="1" noChangeArrowheads="1"/>
          </p:cNvSpPr>
          <p:nvPr>
            <p:ph type="body" idx="1"/>
          </p:nvPr>
        </p:nvSpPr>
        <p:spPr>
          <a:xfrm>
            <a:off x="957263" y="1371600"/>
            <a:ext cx="8110537" cy="5257800"/>
          </a:xfrm>
        </p:spPr>
        <p:txBody>
          <a:bodyPr/>
          <a:lstStyle/>
          <a:p>
            <a:pPr marL="0" indent="3175">
              <a:lnSpc>
                <a:spcPct val="8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   1.  True</a:t>
            </a:r>
          </a:p>
          <a:p>
            <a:pPr marL="0" indent="3175">
              <a:lnSpc>
                <a:spcPct val="80000"/>
              </a:lnSpc>
              <a:buFont typeface="Wingdings" pitchFamily="2" charset="2"/>
              <a:buNone/>
            </a:pPr>
            <a:r>
              <a:rPr lang="en-US" sz="1400"/>
              <a:t>   2.  True with caution</a:t>
            </a:r>
          </a:p>
          <a:p>
            <a:pPr marL="0" indent="3175">
              <a:lnSpc>
                <a:spcPct val="80000"/>
              </a:lnSpc>
              <a:buFont typeface="Wingdings" pitchFamily="2" charset="2"/>
              <a:buNone/>
            </a:pPr>
            <a:r>
              <a:rPr lang="en-US" sz="1400"/>
              <a:t>   3.  False</a:t>
            </a:r>
          </a:p>
          <a:p>
            <a:pPr marL="0" indent="3175">
              <a:lnSpc>
                <a:spcPct val="80000"/>
              </a:lnSpc>
              <a:buFont typeface="Wingdings" pitchFamily="2" charset="2"/>
              <a:buNone/>
            </a:pPr>
            <a:r>
              <a:rPr lang="en-US" sz="1400"/>
              <a:t>   4.  Inappropriate application of a statistic</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A08AD6C-9446-48BB-9985-806538DD7B1B}" type="slidenum">
              <a:rPr lang="en-US"/>
              <a:pPr/>
              <a:t>51</a:t>
            </a:fld>
            <a:endParaRPr lang="en-US"/>
          </a:p>
        </p:txBody>
      </p:sp>
      <p:sp>
        <p:nvSpPr>
          <p:cNvPr id="584706" name="Rectangle 2"/>
          <p:cNvSpPr>
            <a:spLocks noGrp="1" noChangeArrowheads="1"/>
          </p:cNvSpPr>
          <p:nvPr>
            <p:ph type="title"/>
          </p:nvPr>
        </p:nvSpPr>
        <p:spPr/>
        <p:txBody>
          <a:bodyPr/>
          <a:lstStyle/>
          <a:p>
            <a:r>
              <a:rPr lang="en-US"/>
              <a:t>Dissecting problem 2 - 1</a:t>
            </a:r>
          </a:p>
        </p:txBody>
      </p:sp>
      <p:sp>
        <p:nvSpPr>
          <p:cNvPr id="584707" name="Rectangle 3"/>
          <p:cNvSpPr>
            <a:spLocks noGrp="1" noChangeArrowheads="1"/>
          </p:cNvSpPr>
          <p:nvPr>
            <p:ph type="body" idx="1"/>
          </p:nvPr>
        </p:nvSpPr>
        <p:spPr>
          <a:xfrm>
            <a:off x="914400" y="2819400"/>
            <a:ext cx="8110538" cy="3505200"/>
          </a:xfrm>
        </p:spPr>
        <p:txBody>
          <a:bodyPr/>
          <a:lstStyle/>
          <a:p>
            <a:pPr marL="0" indent="3175">
              <a:lnSpc>
                <a:spcPct val="8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b="1"/>
              <a:t>From the list of variables "respondent's degree of religious fundamentalism" [fund], "frequency of prayer" [pray], and "frequency of attendance at religious services" [attend],</a:t>
            </a:r>
            <a:r>
              <a:rPr lang="en-US" sz="1400"/>
              <a:t> the most useful predictor for distinguishing between </a:t>
            </a:r>
            <a:r>
              <a:rPr lang="en-US" sz="1400" b="1"/>
              <a:t>groups based on responses to "attitude toward abortion when there is a strong chance of serious defect in the baby" [abdefect]</a:t>
            </a:r>
            <a:r>
              <a:rPr lang="en-US" sz="1400"/>
              <a:t> is "frequency of prayer" [pray]. 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3175">
              <a:lnSpc>
                <a:spcPct val="80000"/>
              </a:lnSpc>
              <a:buFont typeface="Wingdings" pitchFamily="2" charset="2"/>
              <a:buNone/>
            </a:pPr>
            <a:endParaRPr lang="en-US" sz="400"/>
          </a:p>
        </p:txBody>
      </p:sp>
      <p:sp>
        <p:nvSpPr>
          <p:cNvPr id="584709" name="AutoShape 5"/>
          <p:cNvSpPr>
            <a:spLocks noChangeArrowheads="1"/>
          </p:cNvSpPr>
          <p:nvPr/>
        </p:nvSpPr>
        <p:spPr bwMode="auto">
          <a:xfrm>
            <a:off x="1295400" y="4876800"/>
            <a:ext cx="3048000" cy="1679575"/>
          </a:xfrm>
          <a:prstGeom prst="wedgeEllipseCallout">
            <a:avLst>
              <a:gd name="adj1" fmla="val 11616"/>
              <a:gd name="adj2" fmla="val 1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asks us to identify the best or most useful predictors from a list of independent variables, we do stepwise discriminant analysis.</a:t>
            </a:r>
          </a:p>
        </p:txBody>
      </p:sp>
      <p:sp>
        <p:nvSpPr>
          <p:cNvPr id="584710" name="AutoShape 6"/>
          <p:cNvSpPr>
            <a:spLocks noChangeArrowheads="1"/>
          </p:cNvSpPr>
          <p:nvPr/>
        </p:nvSpPr>
        <p:spPr bwMode="auto">
          <a:xfrm>
            <a:off x="1066800" y="1444625"/>
            <a:ext cx="5029200" cy="1679575"/>
          </a:xfrm>
          <a:prstGeom prst="wedgeEllipseCallout">
            <a:avLst>
              <a:gd name="adj1" fmla="val 24023"/>
              <a:gd name="adj2" fmla="val 6918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"respondent's degree of religious fundamentalism" [fund], "frequency of prayer" [pray], and "frequency of attendance at religious services" [attend]. </a:t>
            </a:r>
          </a:p>
        </p:txBody>
      </p:sp>
      <p:sp>
        <p:nvSpPr>
          <p:cNvPr id="584711" name="AutoShape 7"/>
          <p:cNvSpPr>
            <a:spLocks noChangeArrowheads="1"/>
          </p:cNvSpPr>
          <p:nvPr/>
        </p:nvSpPr>
        <p:spPr bwMode="auto">
          <a:xfrm>
            <a:off x="5029200" y="4492625"/>
            <a:ext cx="3657600" cy="1679575"/>
          </a:xfrm>
          <a:prstGeom prst="wedgeEllipseCallout">
            <a:avLst>
              <a:gd name="adj1" fmla="val -37630"/>
              <a:gd name="adj2" fmla="val -681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"attitude toward abortion when there is a strong chance of serious defect in the baby" [abdefect] </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810EF73-0A03-48A3-AE1B-D69372E8515E}" type="slidenum">
              <a:rPr lang="en-US"/>
              <a:pPr/>
              <a:t>52</a:t>
            </a:fld>
            <a:endParaRPr lang="en-US"/>
          </a:p>
        </p:txBody>
      </p:sp>
      <p:sp>
        <p:nvSpPr>
          <p:cNvPr id="586754" name="Rectangle 2"/>
          <p:cNvSpPr>
            <a:spLocks noGrp="1" noChangeArrowheads="1"/>
          </p:cNvSpPr>
          <p:nvPr>
            <p:ph type="title"/>
          </p:nvPr>
        </p:nvSpPr>
        <p:spPr/>
        <p:txBody>
          <a:bodyPr/>
          <a:lstStyle/>
          <a:p>
            <a:r>
              <a:rPr lang="en-US"/>
              <a:t>Dissecting problem 2 - 2</a:t>
            </a:r>
          </a:p>
        </p:txBody>
      </p:sp>
      <p:sp>
        <p:nvSpPr>
          <p:cNvPr id="586755" name="Rectangle 3"/>
          <p:cNvSpPr>
            <a:spLocks noGrp="1" noChangeArrowheads="1"/>
          </p:cNvSpPr>
          <p:nvPr>
            <p:ph type="body" idx="1"/>
          </p:nvPr>
        </p:nvSpPr>
        <p:spPr>
          <a:xfrm>
            <a:off x="957263" y="2895600"/>
            <a:ext cx="8110537" cy="3581400"/>
          </a:xfrm>
        </p:spPr>
        <p:txBody>
          <a:bodyPr/>
          <a:lstStyle/>
          <a:p>
            <a:pPr marL="0" indent="3175">
              <a:lnSpc>
                <a:spcPct val="8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a:t>
            </a:r>
            <a:r>
              <a:rPr lang="en-US" sz="1400" b="1"/>
              <a:t>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3175">
              <a:lnSpc>
                <a:spcPct val="80000"/>
              </a:lnSpc>
              <a:buFont typeface="Wingdings" pitchFamily="2" charset="2"/>
              <a:buNone/>
            </a:pPr>
            <a:endParaRPr lang="en-US" sz="400" b="1"/>
          </a:p>
          <a:p>
            <a:pPr marL="0" indent="3175">
              <a:lnSpc>
                <a:spcPct val="80000"/>
              </a:lnSpc>
              <a:buFont typeface="Wingdings" pitchFamily="2" charset="2"/>
              <a:buNone/>
            </a:pPr>
            <a:r>
              <a:rPr lang="en-US" sz="1400" b="1"/>
              <a:t>The most important predictor of groups based on responses to attitude toward abortion when there is a strong chance of serious defect in the baby was frequency of prayer.</a:t>
            </a:r>
            <a:r>
              <a:rPr lang="en-US" sz="1400"/>
              <a:t> </a:t>
            </a:r>
          </a:p>
          <a:p>
            <a:pPr marL="0" indent="3175">
              <a:lnSpc>
                <a:spcPct val="80000"/>
              </a:lnSpc>
              <a:buFont typeface="Wingdings" pitchFamily="2" charset="2"/>
              <a:buNone/>
            </a:pPr>
            <a:endParaRPr lang="en-US" sz="400"/>
          </a:p>
        </p:txBody>
      </p:sp>
      <p:sp>
        <p:nvSpPr>
          <p:cNvPr id="586756" name="AutoShape 4"/>
          <p:cNvSpPr>
            <a:spLocks noChangeArrowheads="1"/>
          </p:cNvSpPr>
          <p:nvPr/>
        </p:nvSpPr>
        <p:spPr bwMode="auto">
          <a:xfrm>
            <a:off x="381000" y="1500188"/>
            <a:ext cx="8382000" cy="2446337"/>
          </a:xfrm>
          <a:prstGeom prst="wedgeEllipseCallout">
            <a:avLst>
              <a:gd name="adj1" fmla="val 25699"/>
              <a:gd name="adj2" fmla="val 596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problem identifies two groups for the dependent variable:</a:t>
            </a:r>
          </a:p>
          <a:p>
            <a:pPr lvl="1" algn="l">
              <a:buFontTx/>
              <a:buChar char="•"/>
            </a:pPr>
            <a:r>
              <a:rPr lang="en-US" sz="1200">
                <a:latin typeface="Verdana" pitchFamily="34" charset="0"/>
              </a:rPr>
              <a:t>survey respondents who thought it should be possible for a woman to obtain a legal abortion if there is a strong chance of a serious defect in the baby </a:t>
            </a:r>
          </a:p>
          <a:p>
            <a:pPr lvl="1" algn="l">
              <a:buFontTx/>
              <a:buChar char="•"/>
            </a:pPr>
            <a:r>
              <a:rPr lang="en-US" sz="1200">
                <a:latin typeface="Verdana" pitchFamily="34" charset="0"/>
              </a:rPr>
              <a:t>survey respondents who didn't think it should be possible for a woman to obtain a legal abortion if there is a strong chance of a serious defect in the baby. </a:t>
            </a:r>
          </a:p>
          <a:p>
            <a:pPr algn="l"/>
            <a:endParaRPr lang="en-US" sz="1200">
              <a:latin typeface="Verdana" pitchFamily="34" charset="0"/>
            </a:endParaRPr>
          </a:p>
          <a:p>
            <a:pPr algn="l">
              <a:lnSpc>
                <a:spcPct val="100000"/>
              </a:lnSpc>
            </a:pPr>
            <a:r>
              <a:rPr lang="en-US" sz="1200">
                <a:latin typeface="Verdana" pitchFamily="34" charset="0"/>
              </a:rPr>
              <a:t>To distinguish among two groups, the analysis will be required to find one statistically significant discriminant functions.</a:t>
            </a:r>
          </a:p>
        </p:txBody>
      </p:sp>
      <p:sp>
        <p:nvSpPr>
          <p:cNvPr id="586757" name="AutoShape 5"/>
          <p:cNvSpPr>
            <a:spLocks noChangeArrowheads="1"/>
          </p:cNvSpPr>
          <p:nvPr/>
        </p:nvSpPr>
        <p:spPr bwMode="auto">
          <a:xfrm>
            <a:off x="2895600" y="5486400"/>
            <a:ext cx="3886200" cy="906463"/>
          </a:xfrm>
          <a:prstGeom prst="wedgeEllipseCallout">
            <a:avLst>
              <a:gd name="adj1" fmla="val -35088"/>
              <a:gd name="adj2" fmla="val -591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importance of predictors is based upon the stepwise addition of variables to the analysis. </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F649EDA-C54A-4110-939F-E06B2D9BCB2C}" type="slidenum">
              <a:rPr lang="en-US"/>
              <a:pPr/>
              <a:t>53</a:t>
            </a:fld>
            <a:endParaRPr lang="en-US"/>
          </a:p>
        </p:txBody>
      </p:sp>
      <p:sp>
        <p:nvSpPr>
          <p:cNvPr id="585730" name="Rectangle 2"/>
          <p:cNvSpPr>
            <a:spLocks noGrp="1" noChangeArrowheads="1"/>
          </p:cNvSpPr>
          <p:nvPr>
            <p:ph type="title"/>
          </p:nvPr>
        </p:nvSpPr>
        <p:spPr/>
        <p:txBody>
          <a:bodyPr/>
          <a:lstStyle/>
          <a:p>
            <a:r>
              <a:rPr lang="en-US"/>
              <a:t>Dissecting problem 2 - 3</a:t>
            </a:r>
          </a:p>
        </p:txBody>
      </p:sp>
      <p:sp>
        <p:nvSpPr>
          <p:cNvPr id="585731" name="Rectangle 3"/>
          <p:cNvSpPr>
            <a:spLocks noGrp="1" noChangeArrowheads="1"/>
          </p:cNvSpPr>
          <p:nvPr>
            <p:ph type="body" idx="1"/>
          </p:nvPr>
        </p:nvSpPr>
        <p:spPr>
          <a:xfrm>
            <a:off x="1033463" y="2133600"/>
            <a:ext cx="8110537" cy="3733800"/>
          </a:xfrm>
        </p:spPr>
        <p:txBody>
          <a:bodyPr/>
          <a:lstStyle/>
          <a:p>
            <a:pPr marL="0" indent="3175">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3175">
              <a:lnSpc>
                <a:spcPct val="80000"/>
              </a:lnSpc>
              <a:buFont typeface="Wingdings" pitchFamily="2" charset="2"/>
              <a:buNone/>
            </a:pPr>
            <a:endParaRPr lang="en-US" sz="400"/>
          </a:p>
          <a:p>
            <a:pPr marL="0" indent="3175">
              <a:lnSpc>
                <a:spcPct val="80000"/>
              </a:lnSpc>
              <a:buFont typeface="Wingdings" pitchFamily="2" charset="2"/>
              <a:buNone/>
            </a:pPr>
            <a:r>
              <a:rPr lang="en-US" sz="1400" b="1"/>
              <a:t>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 </a:t>
            </a:r>
          </a:p>
          <a:p>
            <a:pPr marL="0" indent="3175">
              <a:lnSpc>
                <a:spcPct val="80000"/>
              </a:lnSpc>
              <a:buFont typeface="Wingdings" pitchFamily="2" charset="2"/>
              <a:buNone/>
            </a:pPr>
            <a:endParaRPr lang="en-US" sz="400" b="1"/>
          </a:p>
          <a:p>
            <a:pPr marL="0" indent="3175">
              <a:lnSpc>
                <a:spcPct val="80000"/>
              </a:lnSpc>
              <a:buFont typeface="Wingdings" pitchFamily="2" charset="2"/>
              <a:buNone/>
            </a:pPr>
            <a:r>
              <a:rPr lang="en-US" sz="1400"/>
              <a:t>   1.  True</a:t>
            </a:r>
          </a:p>
          <a:p>
            <a:pPr marL="0" indent="3175">
              <a:lnSpc>
                <a:spcPct val="80000"/>
              </a:lnSpc>
              <a:buFont typeface="Wingdings" pitchFamily="2" charset="2"/>
              <a:buNone/>
            </a:pPr>
            <a:r>
              <a:rPr lang="en-US" sz="1400"/>
              <a:t>   2.  True with caution</a:t>
            </a:r>
          </a:p>
          <a:p>
            <a:pPr marL="0" indent="3175">
              <a:lnSpc>
                <a:spcPct val="80000"/>
              </a:lnSpc>
              <a:buFont typeface="Wingdings" pitchFamily="2" charset="2"/>
              <a:buNone/>
            </a:pPr>
            <a:r>
              <a:rPr lang="en-US" sz="1400"/>
              <a:t>   3.  False</a:t>
            </a:r>
          </a:p>
          <a:p>
            <a:pPr marL="0" indent="3175">
              <a:lnSpc>
                <a:spcPct val="80000"/>
              </a:lnSpc>
              <a:buFont typeface="Wingdings" pitchFamily="2" charset="2"/>
              <a:buNone/>
            </a:pPr>
            <a:r>
              <a:rPr lang="en-US" sz="1400"/>
              <a:t>   4.  Inappropriate application of a statistic</a:t>
            </a:r>
          </a:p>
        </p:txBody>
      </p:sp>
      <p:sp>
        <p:nvSpPr>
          <p:cNvPr id="585732" name="AutoShape 4"/>
          <p:cNvSpPr>
            <a:spLocks noChangeArrowheads="1"/>
          </p:cNvSpPr>
          <p:nvPr/>
        </p:nvSpPr>
        <p:spPr bwMode="auto">
          <a:xfrm>
            <a:off x="992188" y="1765300"/>
            <a:ext cx="7916862" cy="2197100"/>
          </a:xfrm>
          <a:prstGeom prst="wedgeEllipseCallout">
            <a:avLst>
              <a:gd name="adj1" fmla="val -27042"/>
              <a:gd name="adj2" fmla="val 5484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listed in the problem indicate how the independent variable relates to groups of the dependent variable, i.e., the mean for frequency of prayer will be lower for respondents who thought it should be possible for a woman to obtain a legal abortion if there is a strong chance of a serious defect in the baby compared to survey respondents who didn't think it should be possible for a woman to obtain a legal abortion if there is a strong chance of a serious defect in the baby.</a:t>
            </a:r>
          </a:p>
        </p:txBody>
      </p:sp>
      <p:sp>
        <p:nvSpPr>
          <p:cNvPr id="585733" name="AutoShape 5"/>
          <p:cNvSpPr>
            <a:spLocks noChangeArrowheads="1"/>
          </p:cNvSpPr>
          <p:nvPr/>
        </p:nvSpPr>
        <p:spPr bwMode="auto">
          <a:xfrm>
            <a:off x="304800" y="5029200"/>
            <a:ext cx="3657600" cy="1165225"/>
          </a:xfrm>
          <a:prstGeom prst="wedgeEllipseCallout">
            <a:avLst>
              <a:gd name="adj1" fmla="val 11981"/>
              <a:gd name="adj2" fmla="val 16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 stepwise analysis, we only interpret the independent variables that are entered in the stepwise analysis.</a:t>
            </a:r>
          </a:p>
        </p:txBody>
      </p:sp>
      <p:sp>
        <p:nvSpPr>
          <p:cNvPr id="585734" name="AutoShape 6"/>
          <p:cNvSpPr>
            <a:spLocks noChangeArrowheads="1"/>
          </p:cNvSpPr>
          <p:nvPr/>
        </p:nvSpPr>
        <p:spPr bwMode="auto">
          <a:xfrm>
            <a:off x="4191000" y="5029200"/>
            <a:ext cx="4800600" cy="1679575"/>
          </a:xfrm>
          <a:prstGeom prst="wedgeEllipseCallout">
            <a:avLst>
              <a:gd name="adj1" fmla="val -6218"/>
              <a:gd name="adj2" fmla="val -373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a stepwise analysis to be true, we must have enough statistically significant functions to distinguish among the groups, the order of entry must be correct, and each significant relationship must be interpreted correctly.</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7970AEE-BD5F-4D06-BC59-43474220C470}" type="slidenum">
              <a:rPr lang="en-US"/>
              <a:pPr/>
              <a:t>54</a:t>
            </a:fld>
            <a:endParaRPr lang="en-US"/>
          </a:p>
        </p:txBody>
      </p:sp>
      <p:sp>
        <p:nvSpPr>
          <p:cNvPr id="588802" name="Rectangle 2"/>
          <p:cNvSpPr>
            <a:spLocks noGrp="1" noChangeArrowheads="1"/>
          </p:cNvSpPr>
          <p:nvPr>
            <p:ph type="title"/>
          </p:nvPr>
        </p:nvSpPr>
        <p:spPr/>
        <p:txBody>
          <a:bodyPr/>
          <a:lstStyle/>
          <a:p>
            <a:r>
              <a:rPr lang="en-US"/>
              <a:t>LEVEL OF MEASUREMENT - 1</a:t>
            </a:r>
          </a:p>
        </p:txBody>
      </p:sp>
      <p:sp>
        <p:nvSpPr>
          <p:cNvPr id="588803" name="Rectangle 3"/>
          <p:cNvSpPr>
            <a:spLocks noGrp="1" noChangeArrowheads="1"/>
          </p:cNvSpPr>
          <p:nvPr>
            <p:ph type="body" idx="1"/>
          </p:nvPr>
        </p:nvSpPr>
        <p:spPr>
          <a:xfrm>
            <a:off x="1066800" y="1447800"/>
            <a:ext cx="7881938" cy="51816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 </a:t>
            </a:r>
          </a:p>
        </p:txBody>
      </p:sp>
      <p:sp>
        <p:nvSpPr>
          <p:cNvPr id="588804" name="AutoShape 4"/>
          <p:cNvSpPr>
            <a:spLocks noChangeArrowheads="1"/>
          </p:cNvSpPr>
          <p:nvPr/>
        </p:nvSpPr>
        <p:spPr bwMode="auto">
          <a:xfrm>
            <a:off x="2057400" y="4283075"/>
            <a:ext cx="5638800" cy="1892300"/>
          </a:xfrm>
          <a:prstGeom prst="wedgeEllipseCallout">
            <a:avLst>
              <a:gd name="adj1" fmla="val 21648"/>
              <a:gd name="adj2" fmla="val -35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Discriminant analysis requires that the dependent variable be non-metric and the independent variables be metric or dichotomous. </a:t>
            </a:r>
          </a:p>
          <a:p>
            <a:pPr algn="l"/>
            <a:endParaRPr lang="en-US" sz="1200">
              <a:latin typeface="Verdana" pitchFamily="34" charset="0"/>
            </a:endParaRPr>
          </a:p>
          <a:p>
            <a:pPr algn="l"/>
            <a:r>
              <a:rPr lang="en-US" sz="1200">
                <a:latin typeface="Verdana" pitchFamily="34" charset="0"/>
              </a:rPr>
              <a:t>"Attitude toward abortion when there is a strong chance of serious defect in the baby" [abdefect] is a nominal level variable, which satisfies the level of measurement requirement. </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C64B1D5-4EA0-46AC-BC5F-9AFDC9B05621}" type="slidenum">
              <a:rPr lang="en-US"/>
              <a:pPr/>
              <a:t>55</a:t>
            </a:fld>
            <a:endParaRPr lang="en-US"/>
          </a:p>
        </p:txBody>
      </p:sp>
      <p:sp>
        <p:nvSpPr>
          <p:cNvPr id="589826" name="Rectangle 2"/>
          <p:cNvSpPr>
            <a:spLocks noGrp="1" noChangeArrowheads="1"/>
          </p:cNvSpPr>
          <p:nvPr>
            <p:ph type="title"/>
          </p:nvPr>
        </p:nvSpPr>
        <p:spPr/>
        <p:txBody>
          <a:bodyPr/>
          <a:lstStyle/>
          <a:p>
            <a:r>
              <a:rPr lang="en-US"/>
              <a:t>LEVEL OF MEASUREMENT - 2</a:t>
            </a:r>
          </a:p>
        </p:txBody>
      </p:sp>
      <p:sp>
        <p:nvSpPr>
          <p:cNvPr id="589827" name="Rectangle 3"/>
          <p:cNvSpPr>
            <a:spLocks noGrp="1" noChangeArrowheads="1"/>
          </p:cNvSpPr>
          <p:nvPr>
            <p:ph type="body" idx="1"/>
          </p:nvPr>
        </p:nvSpPr>
        <p:spPr>
          <a:xfrm>
            <a:off x="1066800" y="1371600"/>
            <a:ext cx="7881938" cy="51816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violation of assumptions, or outliers. Use a level of significance of 0.05 for evaluating the statistical relationship.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0">
              <a:lnSpc>
                <a:spcPct val="80000"/>
              </a:lnSpc>
              <a:buFont typeface="Wingdings" pitchFamily="2" charset="2"/>
              <a:buNone/>
            </a:pPr>
            <a:endParaRPr lang="en-US" sz="400"/>
          </a:p>
          <a:p>
            <a:pPr marL="0" indent="0">
              <a:lnSpc>
                <a:spcPct val="80000"/>
              </a:lnSpc>
              <a:buFont typeface="Wingdings" pitchFamily="2" charset="2"/>
              <a:buNone/>
            </a:pPr>
            <a:r>
              <a:rPr lang="en-US" sz="1400"/>
              <a:t>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a:t>
            </a:r>
          </a:p>
        </p:txBody>
      </p:sp>
      <p:sp>
        <p:nvSpPr>
          <p:cNvPr id="589828" name="AutoShape 4"/>
          <p:cNvSpPr>
            <a:spLocks noChangeArrowheads="1"/>
          </p:cNvSpPr>
          <p:nvPr/>
        </p:nvSpPr>
        <p:spPr bwMode="auto">
          <a:xfrm>
            <a:off x="4343400" y="3429000"/>
            <a:ext cx="4645025" cy="2990850"/>
          </a:xfrm>
          <a:prstGeom prst="wedgeEllipseCallout">
            <a:avLst>
              <a:gd name="adj1" fmla="val 718"/>
              <a:gd name="adj2" fmla="val -44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"Respondent's degree of religious fundamentalism" [fund], "frequency of prayer" [pray], and "frequency of attendance at religious services" [attend] are ordinal level variables. If we follow the convention of treating ordinal level variables as metric variables, the level of measurement requirement for discriminant analysis is satisfied. Since some data analysts do not agree with this convention, a note of caution should be included in our interpretation.</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169555D-673A-4D10-99F3-65008960B893}" type="slidenum">
              <a:rPr lang="en-US"/>
              <a:pPr/>
              <a:t>56</a:t>
            </a:fld>
            <a:endParaRPr lang="en-US"/>
          </a:p>
        </p:txBody>
      </p:sp>
      <p:pic>
        <p:nvPicPr>
          <p:cNvPr id="59085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0851" name="Rectangle 3"/>
          <p:cNvSpPr>
            <a:spLocks noGrp="1" noChangeArrowheads="1"/>
          </p:cNvSpPr>
          <p:nvPr>
            <p:ph type="title"/>
          </p:nvPr>
        </p:nvSpPr>
        <p:spPr>
          <a:xfrm>
            <a:off x="1143000" y="304800"/>
            <a:ext cx="7772400" cy="914400"/>
          </a:xfrm>
        </p:spPr>
        <p:txBody>
          <a:bodyPr/>
          <a:lstStyle/>
          <a:p>
            <a:r>
              <a:rPr lang="en-US"/>
              <a:t>Request stepwise discriminant analysis</a:t>
            </a:r>
          </a:p>
        </p:txBody>
      </p:sp>
      <p:sp>
        <p:nvSpPr>
          <p:cNvPr id="590852" name="AutoShape 4"/>
          <p:cNvSpPr>
            <a:spLocks noChangeArrowheads="1"/>
          </p:cNvSpPr>
          <p:nvPr/>
        </p:nvSpPr>
        <p:spPr bwMode="auto">
          <a:xfrm>
            <a:off x="5943600" y="4732338"/>
            <a:ext cx="2971800" cy="906462"/>
          </a:xfrm>
          <a:prstGeom prst="wedgeEllipseCallout">
            <a:avLst>
              <a:gd name="adj1" fmla="val -31889"/>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Classify | Discriminant…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2698180-7675-4E5A-B3E6-97760A1D6832}" type="slidenum">
              <a:rPr lang="en-US"/>
              <a:pPr/>
              <a:t>57</a:t>
            </a:fld>
            <a:endParaRPr lang="en-US"/>
          </a:p>
        </p:txBody>
      </p:sp>
      <p:pic>
        <p:nvPicPr>
          <p:cNvPr id="591879"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462338" y="18367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187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591876" name="AutoShape 4"/>
          <p:cNvSpPr>
            <a:spLocks noChangeArrowheads="1"/>
          </p:cNvSpPr>
          <p:nvPr/>
        </p:nvSpPr>
        <p:spPr bwMode="auto">
          <a:xfrm>
            <a:off x="4986338"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Grouping Variable</a:t>
            </a:r>
            <a:r>
              <a:rPr lang="en-US" sz="1200">
                <a:latin typeface="Verdana" pitchFamily="34" charset="0"/>
              </a:rPr>
              <a:t> text box.</a:t>
            </a:r>
          </a:p>
        </p:txBody>
      </p:sp>
      <p:sp>
        <p:nvSpPr>
          <p:cNvPr id="591877" name="AutoShape 5"/>
          <p:cNvSpPr>
            <a:spLocks noChangeArrowheads="1"/>
          </p:cNvSpPr>
          <p:nvPr/>
        </p:nvSpPr>
        <p:spPr bwMode="auto">
          <a:xfrm>
            <a:off x="1143000" y="2492375"/>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abdefect</a:t>
            </a:r>
            <a:r>
              <a:rPr lang="en-US" sz="1200">
                <a:latin typeface="Verdana" pitchFamily="34" charset="0"/>
              </a:rPr>
              <a:t> in the list of variables.</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A7564EB-DDBC-44BC-BFE6-31AC2AD768BC}" type="slidenum">
              <a:rPr lang="en-US"/>
              <a:pPr/>
              <a:t>58</a:t>
            </a:fld>
            <a:endParaRPr lang="en-US"/>
          </a:p>
        </p:txBody>
      </p:sp>
      <p:pic>
        <p:nvPicPr>
          <p:cNvPr id="59290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90800" y="3055938"/>
            <a:ext cx="5300663"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2899" name="Rectangle 3"/>
          <p:cNvSpPr>
            <a:spLocks noGrp="1" noChangeArrowheads="1"/>
          </p:cNvSpPr>
          <p:nvPr>
            <p:ph type="title"/>
          </p:nvPr>
        </p:nvSpPr>
        <p:spPr>
          <a:xfrm>
            <a:off x="1143000" y="304800"/>
            <a:ext cx="7772400" cy="914400"/>
          </a:xfrm>
        </p:spPr>
        <p:txBody>
          <a:bodyPr/>
          <a:lstStyle/>
          <a:p>
            <a:r>
              <a:rPr lang="en-US"/>
              <a:t>Defining the group values</a:t>
            </a:r>
          </a:p>
        </p:txBody>
      </p:sp>
      <p:sp>
        <p:nvSpPr>
          <p:cNvPr id="592900" name="AutoShape 4"/>
          <p:cNvSpPr>
            <a:spLocks noChangeArrowheads="1"/>
          </p:cNvSpPr>
          <p:nvPr/>
        </p:nvSpPr>
        <p:spPr bwMode="auto">
          <a:xfrm>
            <a:off x="1677988" y="1471613"/>
            <a:ext cx="6475412" cy="1423987"/>
          </a:xfrm>
          <a:prstGeom prst="wedgeEllipseCallout">
            <a:avLst>
              <a:gd name="adj1" fmla="val -2558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SPSS moves the dependent variable to the Grouping Variable textbox, it puts two question marks in parentheses after the variable name. This is a reminder that we have to enter the number that represent the groups we want to include in the analysis.</a:t>
            </a:r>
          </a:p>
        </p:txBody>
      </p:sp>
      <p:sp>
        <p:nvSpPr>
          <p:cNvPr id="592901" name="AutoShape 5"/>
          <p:cNvSpPr>
            <a:spLocks noChangeArrowheads="1"/>
          </p:cNvSpPr>
          <p:nvPr/>
        </p:nvSpPr>
        <p:spPr bwMode="auto">
          <a:xfrm>
            <a:off x="3387725" y="4503738"/>
            <a:ext cx="2667000" cy="1165225"/>
          </a:xfrm>
          <a:prstGeom prst="wedgeEllipseCallout">
            <a:avLst>
              <a:gd name="adj1" fmla="val 30833"/>
              <a:gd name="adj2" fmla="val -848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to specify the group numbers, click on the </a:t>
            </a:r>
            <a:r>
              <a:rPr lang="en-US" sz="1200" i="1">
                <a:latin typeface="Verdana" pitchFamily="34" charset="0"/>
              </a:rPr>
              <a:t>Define Range…</a:t>
            </a:r>
            <a:r>
              <a:rPr lang="en-US" sz="1200">
                <a:latin typeface="Verdana" pitchFamily="34" charset="0"/>
              </a:rPr>
              <a:t> button.</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D5F1EDC-4B1F-4D6C-B712-585475B3EE24}" type="slidenum">
              <a:rPr lang="en-US"/>
              <a:pPr/>
              <a:t>59</a:t>
            </a:fld>
            <a:endParaRPr lang="en-US"/>
          </a:p>
        </p:txBody>
      </p:sp>
      <p:pic>
        <p:nvPicPr>
          <p:cNvPr id="59392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95800" y="3397250"/>
            <a:ext cx="2655888" cy="1403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3923" name="Rectangle 3"/>
          <p:cNvSpPr>
            <a:spLocks noGrp="1" noChangeArrowheads="1"/>
          </p:cNvSpPr>
          <p:nvPr>
            <p:ph type="title"/>
          </p:nvPr>
        </p:nvSpPr>
        <p:spPr>
          <a:xfrm>
            <a:off x="1143000" y="304800"/>
            <a:ext cx="7772400" cy="914400"/>
          </a:xfrm>
        </p:spPr>
        <p:txBody>
          <a:bodyPr/>
          <a:lstStyle/>
          <a:p>
            <a:r>
              <a:rPr lang="en-US"/>
              <a:t>Completing the range of group values</a:t>
            </a:r>
          </a:p>
        </p:txBody>
      </p:sp>
      <p:sp>
        <p:nvSpPr>
          <p:cNvPr id="593924" name="AutoShape 4"/>
          <p:cNvSpPr>
            <a:spLocks noChangeArrowheads="1"/>
          </p:cNvSpPr>
          <p:nvPr/>
        </p:nvSpPr>
        <p:spPr bwMode="auto">
          <a:xfrm>
            <a:off x="685800" y="1500188"/>
            <a:ext cx="3960813" cy="2197100"/>
          </a:xfrm>
          <a:prstGeom prst="wedgeEllipseCallout">
            <a:avLst>
              <a:gd name="adj1" fmla="val 34449"/>
              <a:gd name="adj2" fmla="val -110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value labels for abdefect show two categories:</a:t>
            </a:r>
          </a:p>
          <a:p>
            <a:pPr lvl="1" algn="l">
              <a:lnSpc>
                <a:spcPct val="100000"/>
              </a:lnSpc>
            </a:pPr>
            <a:r>
              <a:rPr lang="en-US" sz="1200">
                <a:latin typeface="Verdana" pitchFamily="34" charset="0"/>
              </a:rPr>
              <a:t>1 = YES</a:t>
            </a:r>
          </a:p>
          <a:p>
            <a:pPr lvl="1" algn="l">
              <a:lnSpc>
                <a:spcPct val="100000"/>
              </a:lnSpc>
            </a:pPr>
            <a:r>
              <a:rPr lang="en-US" sz="1200">
                <a:latin typeface="Verdana" pitchFamily="34" charset="0"/>
              </a:rPr>
              <a:t>2 = NO</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range of values that we need to enter goes from 1 as the minimum and 2 as the maximum.</a:t>
            </a:r>
          </a:p>
        </p:txBody>
      </p:sp>
      <p:sp>
        <p:nvSpPr>
          <p:cNvPr id="593925" name="AutoShape 5"/>
          <p:cNvSpPr>
            <a:spLocks noChangeArrowheads="1"/>
          </p:cNvSpPr>
          <p:nvPr/>
        </p:nvSpPr>
        <p:spPr bwMode="auto">
          <a:xfrm>
            <a:off x="6400800" y="4503738"/>
            <a:ext cx="2514600" cy="906462"/>
          </a:xfrm>
          <a:prstGeom prst="wedgeEllipseCallout">
            <a:avLst>
              <a:gd name="adj1" fmla="val -28597"/>
              <a:gd name="adj2" fmla="val -111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593926" name="AutoShape 6"/>
          <p:cNvSpPr>
            <a:spLocks noChangeArrowheads="1"/>
          </p:cNvSpPr>
          <p:nvPr/>
        </p:nvSpPr>
        <p:spPr bwMode="auto">
          <a:xfrm>
            <a:off x="5410200" y="2522538"/>
            <a:ext cx="2209800" cy="906462"/>
          </a:xfrm>
          <a:prstGeom prst="wedgeEllipseCallout">
            <a:avLst>
              <a:gd name="adj1" fmla="val -31611"/>
              <a:gd name="adj2" fmla="val 948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type in 1 in the </a:t>
            </a:r>
            <a:r>
              <a:rPr lang="en-US" sz="1200" i="1">
                <a:latin typeface="Verdana" pitchFamily="34" charset="0"/>
              </a:rPr>
              <a:t>Minimum</a:t>
            </a:r>
            <a:r>
              <a:rPr lang="en-US" sz="1200">
                <a:latin typeface="Verdana" pitchFamily="34" charset="0"/>
              </a:rPr>
              <a:t> text box.</a:t>
            </a:r>
          </a:p>
        </p:txBody>
      </p:sp>
      <p:sp>
        <p:nvSpPr>
          <p:cNvPr id="593927" name="AutoShape 7"/>
          <p:cNvSpPr>
            <a:spLocks noChangeArrowheads="1"/>
          </p:cNvSpPr>
          <p:nvPr/>
        </p:nvSpPr>
        <p:spPr bwMode="auto">
          <a:xfrm>
            <a:off x="3505200" y="4427538"/>
            <a:ext cx="2205038" cy="906462"/>
          </a:xfrm>
          <a:prstGeom prst="wedgeEllipseCallout">
            <a:avLst>
              <a:gd name="adj1" fmla="val 40282"/>
              <a:gd name="adj2" fmla="val -699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type in 2 in the </a:t>
            </a:r>
            <a:r>
              <a:rPr lang="en-US" sz="1200" i="1">
                <a:latin typeface="Verdana" pitchFamily="34" charset="0"/>
              </a:rPr>
              <a:t>Maximum</a:t>
            </a:r>
            <a:r>
              <a:rPr lang="en-US" sz="1200">
                <a:latin typeface="Verdana" pitchFamily="34" charset="0"/>
              </a:rPr>
              <a:t> text box.</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7B2FA80-AC0A-48EB-AAB1-F52D0959B763}" type="slidenum">
              <a:rPr lang="en-US"/>
              <a:pPr/>
              <a:t>6</a:t>
            </a:fld>
            <a:endParaRPr lang="en-US"/>
          </a:p>
        </p:txBody>
      </p:sp>
      <p:sp>
        <p:nvSpPr>
          <p:cNvPr id="690178" name="Rectangle 2"/>
          <p:cNvSpPr>
            <a:spLocks noGrp="1" noChangeArrowheads="1"/>
          </p:cNvSpPr>
          <p:nvPr>
            <p:ph type="title"/>
          </p:nvPr>
        </p:nvSpPr>
        <p:spPr/>
        <p:txBody>
          <a:bodyPr/>
          <a:lstStyle/>
          <a:p>
            <a:r>
              <a:rPr lang="en-US"/>
              <a:t>Overall test of relationship</a:t>
            </a:r>
          </a:p>
        </p:txBody>
      </p:sp>
      <p:sp>
        <p:nvSpPr>
          <p:cNvPr id="690179" name="Rectangle 3"/>
          <p:cNvSpPr>
            <a:spLocks noGrp="1" noChangeArrowheads="1"/>
          </p:cNvSpPr>
          <p:nvPr>
            <p:ph type="body" idx="1"/>
          </p:nvPr>
        </p:nvSpPr>
        <p:spPr/>
        <p:txBody>
          <a:bodyPr/>
          <a:lstStyle/>
          <a:p>
            <a:r>
              <a:rPr lang="en-US"/>
              <a:t>The overall test of relationship among the independent variables and groups defined by the dependent variable is a series of tests that each of the functions needed to distinguish among the groups is statistically significant.</a:t>
            </a:r>
          </a:p>
          <a:p>
            <a:endParaRPr lang="en-US"/>
          </a:p>
          <a:p>
            <a:r>
              <a:rPr lang="en-US"/>
              <a:t>In some analyses, we might discover that two or more of the groups defined by the dependent variable cannot be distinguished using the available independent variables.  While it is reasonable to interpret a solution in which there are fewer significant discriminant functions than the maximum number possible, our problems will require that all of the possible discriminant functions be significant.</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1D60814-DD05-4FB2-BAAD-EEF03539B097}" type="slidenum">
              <a:rPr lang="en-US"/>
              <a:pPr/>
              <a:t>60</a:t>
            </a:fld>
            <a:endParaRPr lang="en-US"/>
          </a:p>
        </p:txBody>
      </p:sp>
      <p:pic>
        <p:nvPicPr>
          <p:cNvPr id="59495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300663"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4947" name="Rectangle 3"/>
          <p:cNvSpPr>
            <a:spLocks noGrp="1" noChangeArrowheads="1"/>
          </p:cNvSpPr>
          <p:nvPr>
            <p:ph type="title"/>
          </p:nvPr>
        </p:nvSpPr>
        <p:spPr>
          <a:xfrm>
            <a:off x="1143000" y="304800"/>
            <a:ext cx="7772400" cy="914400"/>
          </a:xfrm>
        </p:spPr>
        <p:txBody>
          <a:bodyPr/>
          <a:lstStyle/>
          <a:p>
            <a:r>
              <a:rPr lang="en-US"/>
              <a:t>Selecting the independent variables</a:t>
            </a:r>
          </a:p>
        </p:txBody>
      </p:sp>
      <p:sp>
        <p:nvSpPr>
          <p:cNvPr id="594948" name="AutoShape 4"/>
          <p:cNvSpPr>
            <a:spLocks noChangeArrowheads="1"/>
          </p:cNvSpPr>
          <p:nvPr/>
        </p:nvSpPr>
        <p:spPr bwMode="auto">
          <a:xfrm>
            <a:off x="1295400" y="3505200"/>
            <a:ext cx="2895600" cy="1165225"/>
          </a:xfrm>
          <a:prstGeom prst="wedgeEllipseCallout">
            <a:avLst>
              <a:gd name="adj1" fmla="val 45833"/>
              <a:gd name="adj2" fmla="val -4353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Move the independent variables listed in the problem to the </a:t>
            </a:r>
            <a:r>
              <a:rPr lang="en-US" sz="1200" i="1">
                <a:latin typeface="Verdana" pitchFamily="34" charset="0"/>
              </a:rPr>
              <a:t>Independents</a:t>
            </a:r>
            <a:r>
              <a:rPr lang="en-US" sz="1200">
                <a:latin typeface="Verdana" pitchFamily="34" charset="0"/>
              </a:rPr>
              <a:t> list box.</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16A65DF-F22C-4E2D-90E9-39B9F626511A}" type="slidenum">
              <a:rPr lang="en-US"/>
              <a:pPr/>
              <a:t>61</a:t>
            </a:fld>
            <a:endParaRPr lang="en-US"/>
          </a:p>
        </p:txBody>
      </p:sp>
      <p:pic>
        <p:nvPicPr>
          <p:cNvPr id="595975"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90738" y="22939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5971"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595972" name="AutoShape 4"/>
          <p:cNvSpPr>
            <a:spLocks noChangeArrowheads="1"/>
          </p:cNvSpPr>
          <p:nvPr/>
        </p:nvSpPr>
        <p:spPr bwMode="auto">
          <a:xfrm>
            <a:off x="2287588" y="1371600"/>
            <a:ext cx="5865812" cy="1423988"/>
          </a:xfrm>
          <a:prstGeom prst="wedgeEllipseCallout">
            <a:avLst>
              <a:gd name="adj1" fmla="val 18551"/>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provides us with two methods for  including variables: to enter all of the independent variables at one time, and a stepwise method for selecting variables using a statistical test to determine the order in which variables are included.</a:t>
            </a:r>
          </a:p>
        </p:txBody>
      </p:sp>
      <p:sp>
        <p:nvSpPr>
          <p:cNvPr id="595976" name="AutoShape 8"/>
          <p:cNvSpPr>
            <a:spLocks noChangeArrowheads="1"/>
          </p:cNvSpPr>
          <p:nvPr/>
        </p:nvSpPr>
        <p:spPr bwMode="auto">
          <a:xfrm>
            <a:off x="1600200" y="4724400"/>
            <a:ext cx="2895600" cy="1423988"/>
          </a:xfrm>
          <a:prstGeom prst="wedgeEllipseCallout">
            <a:avLst>
              <a:gd name="adj1" fmla="val 45833"/>
              <a:gd name="adj2" fmla="val -4353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calls for identifying the best predictors, we click on the option button to </a:t>
            </a:r>
            <a:r>
              <a:rPr lang="en-US" sz="1200" i="1">
                <a:latin typeface="Verdana" pitchFamily="34" charset="0"/>
              </a:rPr>
              <a:t>Use stepwise method</a:t>
            </a:r>
            <a:r>
              <a:rPr lang="en-US" sz="1200">
                <a:latin typeface="Verdana" pitchFamily="34" charset="0"/>
              </a:rPr>
              <a:t>.</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A39D6D7-3DF0-4371-A70E-0180E560D279}" type="slidenum">
              <a:rPr lang="en-US"/>
              <a:pPr/>
              <a:t>62</a:t>
            </a:fld>
            <a:endParaRPr lang="en-US"/>
          </a:p>
        </p:txBody>
      </p:sp>
      <p:pic>
        <p:nvPicPr>
          <p:cNvPr id="59699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71738" y="17605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6995" name="Rectangle 3"/>
          <p:cNvSpPr>
            <a:spLocks noGrp="1" noChangeArrowheads="1"/>
          </p:cNvSpPr>
          <p:nvPr>
            <p:ph type="title"/>
          </p:nvPr>
        </p:nvSpPr>
        <p:spPr>
          <a:xfrm>
            <a:off x="1143000" y="304800"/>
            <a:ext cx="7772400" cy="914400"/>
          </a:xfrm>
        </p:spPr>
        <p:txBody>
          <a:bodyPr/>
          <a:lstStyle/>
          <a:p>
            <a:r>
              <a:rPr lang="en-US"/>
              <a:t>Requesting statistics for the output</a:t>
            </a:r>
          </a:p>
        </p:txBody>
      </p:sp>
      <p:sp>
        <p:nvSpPr>
          <p:cNvPr id="596996" name="AutoShape 4"/>
          <p:cNvSpPr>
            <a:spLocks noChangeArrowheads="1"/>
          </p:cNvSpPr>
          <p:nvPr/>
        </p:nvSpPr>
        <p:spPr bwMode="auto">
          <a:xfrm>
            <a:off x="4267200" y="4884738"/>
            <a:ext cx="3352800" cy="906462"/>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Statistics</a:t>
            </a:r>
            <a:r>
              <a:rPr lang="en-US" sz="1200">
                <a:latin typeface="Verdana" pitchFamily="34" charset="0"/>
              </a:rPr>
              <a:t>… button to select statistics we will need for the analysis.</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B38A7F4-45A4-4CB2-B909-7A4143D9F01A}" type="slidenum">
              <a:rPr lang="en-US"/>
              <a:pPr/>
              <a:t>63</a:t>
            </a:fld>
            <a:endParaRPr lang="en-US"/>
          </a:p>
        </p:txBody>
      </p:sp>
      <p:pic>
        <p:nvPicPr>
          <p:cNvPr id="59801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18013" y="3048000"/>
            <a:ext cx="4344987" cy="23256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8019" name="Rectangle 3"/>
          <p:cNvSpPr>
            <a:spLocks noGrp="1" noChangeArrowheads="1"/>
          </p:cNvSpPr>
          <p:nvPr>
            <p:ph type="title"/>
          </p:nvPr>
        </p:nvSpPr>
        <p:spPr>
          <a:xfrm>
            <a:off x="1143000" y="304800"/>
            <a:ext cx="7772400" cy="914400"/>
          </a:xfrm>
        </p:spPr>
        <p:txBody>
          <a:bodyPr/>
          <a:lstStyle/>
          <a:p>
            <a:r>
              <a:rPr lang="en-US"/>
              <a:t>Specifying statistical output</a:t>
            </a:r>
          </a:p>
        </p:txBody>
      </p:sp>
      <p:sp>
        <p:nvSpPr>
          <p:cNvPr id="598020" name="AutoShape 4"/>
          <p:cNvSpPr>
            <a:spLocks noChangeArrowheads="1"/>
          </p:cNvSpPr>
          <p:nvPr/>
        </p:nvSpPr>
        <p:spPr bwMode="auto">
          <a:xfrm>
            <a:off x="6400800" y="5418138"/>
            <a:ext cx="2514600" cy="906462"/>
          </a:xfrm>
          <a:prstGeom prst="wedgeEllipseCallout">
            <a:avLst>
              <a:gd name="adj1" fmla="val -28597"/>
              <a:gd name="adj2" fmla="val -78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598021" name="AutoShape 5"/>
          <p:cNvSpPr>
            <a:spLocks noChangeArrowheads="1"/>
          </p:cNvSpPr>
          <p:nvPr/>
        </p:nvSpPr>
        <p:spPr bwMode="auto">
          <a:xfrm>
            <a:off x="838200" y="1600200"/>
            <a:ext cx="3581400" cy="1165225"/>
          </a:xfrm>
          <a:prstGeom prst="wedgeEllipseCallout">
            <a:avLst>
              <a:gd name="adj1" fmla="val 55051"/>
              <a:gd name="adj2" fmla="val 127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Means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We will use the group means in our interpretation.</a:t>
            </a:r>
          </a:p>
        </p:txBody>
      </p:sp>
      <p:sp>
        <p:nvSpPr>
          <p:cNvPr id="598022" name="AutoShape 6"/>
          <p:cNvSpPr>
            <a:spLocks noChangeArrowheads="1"/>
          </p:cNvSpPr>
          <p:nvPr/>
        </p:nvSpPr>
        <p:spPr bwMode="auto">
          <a:xfrm>
            <a:off x="762000" y="3200400"/>
            <a:ext cx="3581400" cy="1679575"/>
          </a:xfrm>
          <a:prstGeom prst="wedgeEllipseCallout">
            <a:avLst>
              <a:gd name="adj1" fmla="val 57181"/>
              <a:gd name="adj2" fmla="val -34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Univariate ANOVAs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Perusing these tests suggests which variables might be useful descriminators.</a:t>
            </a:r>
          </a:p>
        </p:txBody>
      </p:sp>
      <p:sp>
        <p:nvSpPr>
          <p:cNvPr id="598023" name="AutoShape 7"/>
          <p:cNvSpPr>
            <a:spLocks noChangeArrowheads="1"/>
          </p:cNvSpPr>
          <p:nvPr/>
        </p:nvSpPr>
        <p:spPr bwMode="auto">
          <a:xfrm>
            <a:off x="914400" y="5129213"/>
            <a:ext cx="3581400" cy="1423987"/>
          </a:xfrm>
          <a:prstGeom prst="wedgeEllipseCallout">
            <a:avLst>
              <a:gd name="adj1" fmla="val 53810"/>
              <a:gd name="adj2" fmla="val -1052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Box’s M</a:t>
            </a:r>
            <a:r>
              <a:rPr lang="en-US" sz="1200">
                <a:latin typeface="Verdana" pitchFamily="34" charset="0"/>
              </a:rPr>
              <a:t> checkbox.  Box’s M statistic evaluates conformity to the assumption of homogeneity of group variances.</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7F92EB-8D84-49C1-89A9-6326AFBBC13B}" type="slidenum">
              <a:rPr lang="en-US"/>
              <a:pPr/>
              <a:t>64</a:t>
            </a:fld>
            <a:endParaRPr lang="en-US"/>
          </a:p>
        </p:txBody>
      </p:sp>
      <p:pic>
        <p:nvPicPr>
          <p:cNvPr id="61747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912938"/>
            <a:ext cx="5300663"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7475" name="Rectangle 3"/>
          <p:cNvSpPr>
            <a:spLocks noGrp="1" noChangeArrowheads="1"/>
          </p:cNvSpPr>
          <p:nvPr>
            <p:ph type="title"/>
          </p:nvPr>
        </p:nvSpPr>
        <p:spPr>
          <a:xfrm>
            <a:off x="1143000" y="304800"/>
            <a:ext cx="7772400" cy="914400"/>
          </a:xfrm>
        </p:spPr>
        <p:txBody>
          <a:bodyPr/>
          <a:lstStyle/>
          <a:p>
            <a:r>
              <a:rPr lang="en-US"/>
              <a:t>Specifying details for the stepwise method</a:t>
            </a:r>
          </a:p>
        </p:txBody>
      </p:sp>
      <p:sp>
        <p:nvSpPr>
          <p:cNvPr id="617476" name="AutoShape 4"/>
          <p:cNvSpPr>
            <a:spLocks noChangeArrowheads="1"/>
          </p:cNvSpPr>
          <p:nvPr/>
        </p:nvSpPr>
        <p:spPr bwMode="auto">
          <a:xfrm>
            <a:off x="5181600" y="5083175"/>
            <a:ext cx="3352800" cy="1165225"/>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Method</a:t>
            </a:r>
            <a:r>
              <a:rPr lang="en-US" sz="1200">
                <a:latin typeface="Verdana" pitchFamily="34" charset="0"/>
              </a:rPr>
              <a:t>… button to specify the specific statistical criteria to use for including variables.</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8E17228-01AB-4246-8BB4-0F1989259170}" type="slidenum">
              <a:rPr lang="en-US"/>
              <a:pPr/>
              <a:t>65</a:t>
            </a:fld>
            <a:endParaRPr lang="en-US"/>
          </a:p>
        </p:txBody>
      </p:sp>
      <p:pic>
        <p:nvPicPr>
          <p:cNvPr id="61849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7963" y="2133600"/>
            <a:ext cx="5346700" cy="29035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8499" name="Rectangle 3"/>
          <p:cNvSpPr>
            <a:spLocks noGrp="1" noChangeArrowheads="1"/>
          </p:cNvSpPr>
          <p:nvPr>
            <p:ph type="title"/>
          </p:nvPr>
        </p:nvSpPr>
        <p:spPr>
          <a:xfrm>
            <a:off x="1143000" y="304800"/>
            <a:ext cx="7772400" cy="914400"/>
          </a:xfrm>
        </p:spPr>
        <p:txBody>
          <a:bodyPr/>
          <a:lstStyle/>
          <a:p>
            <a:r>
              <a:rPr lang="en-US"/>
              <a:t>Details for the stepwise method</a:t>
            </a:r>
          </a:p>
        </p:txBody>
      </p:sp>
      <p:sp>
        <p:nvSpPr>
          <p:cNvPr id="618500" name="AutoShape 4"/>
          <p:cNvSpPr>
            <a:spLocks noChangeArrowheads="1"/>
          </p:cNvSpPr>
          <p:nvPr/>
        </p:nvSpPr>
        <p:spPr bwMode="auto">
          <a:xfrm>
            <a:off x="2747963" y="5029200"/>
            <a:ext cx="2971800" cy="1679575"/>
          </a:xfrm>
          <a:prstGeom prst="wedgeEllipseCallout">
            <a:avLst>
              <a:gd name="adj1" fmla="val 22167"/>
              <a:gd name="adj2" fmla="val -13563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option button </a:t>
            </a:r>
            <a:r>
              <a:rPr lang="en-US" sz="1200" i="1">
                <a:latin typeface="Verdana" pitchFamily="34" charset="0"/>
              </a:rPr>
              <a:t>Use probability of F</a:t>
            </a:r>
            <a:r>
              <a:rPr lang="en-US" sz="1200">
                <a:latin typeface="Verdana" pitchFamily="34" charset="0"/>
              </a:rPr>
              <a:t> so that we can incorporate the level of significance specified in the problem.</a:t>
            </a:r>
          </a:p>
        </p:txBody>
      </p:sp>
      <p:sp>
        <p:nvSpPr>
          <p:cNvPr id="618501" name="AutoShape 5"/>
          <p:cNvSpPr>
            <a:spLocks noChangeArrowheads="1"/>
          </p:cNvSpPr>
          <p:nvPr/>
        </p:nvSpPr>
        <p:spPr bwMode="auto">
          <a:xfrm>
            <a:off x="842963" y="1447800"/>
            <a:ext cx="1978025" cy="1423988"/>
          </a:xfrm>
          <a:prstGeom prst="wedgeEllipseCallout">
            <a:avLst>
              <a:gd name="adj1" fmla="val 57944"/>
              <a:gd name="adj2" fmla="val 72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Mahalanobis distance</a:t>
            </a:r>
            <a:r>
              <a:rPr lang="en-US" sz="1200">
                <a:latin typeface="Verdana" pitchFamily="34" charset="0"/>
              </a:rPr>
              <a:t> option button on the </a:t>
            </a:r>
            <a:r>
              <a:rPr lang="en-US" sz="1200" i="1">
                <a:latin typeface="Verdana" pitchFamily="34" charset="0"/>
              </a:rPr>
              <a:t>Method</a:t>
            </a:r>
            <a:r>
              <a:rPr lang="en-US" sz="1200">
                <a:latin typeface="Verdana" pitchFamily="34" charset="0"/>
              </a:rPr>
              <a:t> panel.</a:t>
            </a:r>
          </a:p>
        </p:txBody>
      </p:sp>
      <p:sp>
        <p:nvSpPr>
          <p:cNvPr id="618502" name="AutoShape 6"/>
          <p:cNvSpPr>
            <a:spLocks noChangeArrowheads="1"/>
          </p:cNvSpPr>
          <p:nvPr/>
        </p:nvSpPr>
        <p:spPr bwMode="auto">
          <a:xfrm>
            <a:off x="7091363" y="3276600"/>
            <a:ext cx="1900237" cy="1165225"/>
          </a:xfrm>
          <a:prstGeom prst="wedgeEllipseCallout">
            <a:avLst>
              <a:gd name="adj1" fmla="val -22597"/>
              <a:gd name="adj2" fmla="val -95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618503" name="AutoShape 7"/>
          <p:cNvSpPr>
            <a:spLocks noChangeArrowheads="1"/>
          </p:cNvSpPr>
          <p:nvPr/>
        </p:nvSpPr>
        <p:spPr bwMode="auto">
          <a:xfrm>
            <a:off x="385763" y="3124200"/>
            <a:ext cx="2508250" cy="1679575"/>
          </a:xfrm>
          <a:prstGeom prst="wedgeEllipseCallout">
            <a:avLst>
              <a:gd name="adj1" fmla="val 52977"/>
              <a:gd name="adj2" fmla="val 401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Summary of steps</a:t>
            </a:r>
            <a:r>
              <a:rPr lang="en-US" sz="1200">
                <a:latin typeface="Verdana" pitchFamily="34" charset="0"/>
              </a:rPr>
              <a:t> checkbox to produce a summary table when a new variable is added.</a:t>
            </a:r>
          </a:p>
        </p:txBody>
      </p:sp>
      <p:sp>
        <p:nvSpPr>
          <p:cNvPr id="618504" name="AutoShape 8"/>
          <p:cNvSpPr>
            <a:spLocks noChangeArrowheads="1"/>
          </p:cNvSpPr>
          <p:nvPr/>
        </p:nvSpPr>
        <p:spPr bwMode="auto">
          <a:xfrm>
            <a:off x="5948363" y="4953000"/>
            <a:ext cx="2743200" cy="1679575"/>
          </a:xfrm>
          <a:prstGeom prst="wedgeEllipseCallout">
            <a:avLst>
              <a:gd name="adj1" fmla="val -53880"/>
              <a:gd name="adj2" fmla="val -111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type the level of significance in the </a:t>
            </a:r>
            <a:r>
              <a:rPr lang="en-US" sz="1200" i="1">
                <a:latin typeface="Verdana" pitchFamily="34" charset="0"/>
              </a:rPr>
              <a:t>Entry</a:t>
            </a:r>
            <a:r>
              <a:rPr lang="en-US" sz="1200">
                <a:latin typeface="Verdana" pitchFamily="34" charset="0"/>
              </a:rPr>
              <a:t> text box.  The </a:t>
            </a:r>
            <a:r>
              <a:rPr lang="en-US" sz="1200" i="1">
                <a:latin typeface="Verdana" pitchFamily="34" charset="0"/>
              </a:rPr>
              <a:t>Removal</a:t>
            </a:r>
            <a:r>
              <a:rPr lang="en-US" sz="1200">
                <a:latin typeface="Verdana" pitchFamily="34" charset="0"/>
              </a:rPr>
              <a:t> value is twice as large as the entry value.</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D392A02-E4F9-4C0A-B565-8CF4F37DBE25}" type="slidenum">
              <a:rPr lang="en-US"/>
              <a:pPr/>
              <a:t>66</a:t>
            </a:fld>
            <a:endParaRPr lang="en-US"/>
          </a:p>
        </p:txBody>
      </p:sp>
      <p:pic>
        <p:nvPicPr>
          <p:cNvPr id="59904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760538"/>
            <a:ext cx="5300663"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99043" name="Rectangle 3"/>
          <p:cNvSpPr>
            <a:spLocks noGrp="1" noChangeArrowheads="1"/>
          </p:cNvSpPr>
          <p:nvPr>
            <p:ph type="title"/>
          </p:nvPr>
        </p:nvSpPr>
        <p:spPr>
          <a:xfrm>
            <a:off x="1143000" y="304800"/>
            <a:ext cx="7772400" cy="914400"/>
          </a:xfrm>
        </p:spPr>
        <p:txBody>
          <a:bodyPr/>
          <a:lstStyle/>
          <a:p>
            <a:r>
              <a:rPr lang="en-US"/>
              <a:t>Specifying details for classification</a:t>
            </a:r>
          </a:p>
        </p:txBody>
      </p:sp>
      <p:sp>
        <p:nvSpPr>
          <p:cNvPr id="599044" name="AutoShape 4"/>
          <p:cNvSpPr>
            <a:spLocks noChangeArrowheads="1"/>
          </p:cNvSpPr>
          <p:nvPr/>
        </p:nvSpPr>
        <p:spPr bwMode="auto">
          <a:xfrm>
            <a:off x="3048000" y="4930775"/>
            <a:ext cx="3352800" cy="1165225"/>
          </a:xfrm>
          <a:prstGeom prst="wedgeEllipseCallout">
            <a:avLst>
              <a:gd name="adj1" fmla="val 36458"/>
              <a:gd name="adj2" fmla="val -75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Classify</a:t>
            </a:r>
            <a:r>
              <a:rPr lang="en-US" sz="1200">
                <a:latin typeface="Verdana" pitchFamily="34" charset="0"/>
              </a:rPr>
              <a:t>… button to specify details for the classification phase of the analysis.</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E26FC57-3389-4568-B6C9-7B0A5D79C981}" type="slidenum">
              <a:rPr lang="en-US"/>
              <a:pPr/>
              <a:t>67</a:t>
            </a:fld>
            <a:endParaRPr lang="en-US"/>
          </a:p>
        </p:txBody>
      </p:sp>
      <p:pic>
        <p:nvPicPr>
          <p:cNvPr id="6000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95600" y="2995613"/>
            <a:ext cx="5441950" cy="2927350"/>
          </a:xfrm>
          <a:ln/>
          <a:extLst>
            <a:ext uri="{909E8E84-426E-40DD-AFC4-6F175D3DCCD1}">
              <a14:hiddenFill xmlns:a14="http://schemas.microsoft.com/office/drawing/2010/main">
                <a:solidFill>
                  <a:schemeClr val="bg1"/>
                </a:solidFill>
              </a14:hiddenFill>
            </a:ext>
          </a:extLst>
        </p:spPr>
      </p:pic>
      <p:sp>
        <p:nvSpPr>
          <p:cNvPr id="600067" name="Rectangle 3"/>
          <p:cNvSpPr>
            <a:spLocks noGrp="1" noChangeArrowheads="1"/>
          </p:cNvSpPr>
          <p:nvPr>
            <p:ph type="title"/>
          </p:nvPr>
        </p:nvSpPr>
        <p:spPr>
          <a:xfrm>
            <a:off x="1143000" y="304800"/>
            <a:ext cx="7772400" cy="914400"/>
          </a:xfrm>
        </p:spPr>
        <p:txBody>
          <a:bodyPr/>
          <a:lstStyle/>
          <a:p>
            <a:r>
              <a:rPr lang="en-US"/>
              <a:t>Details for classification - 1</a:t>
            </a:r>
          </a:p>
        </p:txBody>
      </p:sp>
      <p:sp>
        <p:nvSpPr>
          <p:cNvPr id="600068" name="AutoShape 4"/>
          <p:cNvSpPr>
            <a:spLocks noChangeArrowheads="1"/>
          </p:cNvSpPr>
          <p:nvPr/>
        </p:nvSpPr>
        <p:spPr bwMode="auto">
          <a:xfrm>
            <a:off x="762000" y="5281613"/>
            <a:ext cx="3200400" cy="1423987"/>
          </a:xfrm>
          <a:prstGeom prst="wedgeEllipseCallout">
            <a:avLst>
              <a:gd name="adj1" fmla="val 25792"/>
              <a:gd name="adj2" fmla="val -61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Summary table</a:t>
            </a:r>
            <a:r>
              <a:rPr lang="en-US" sz="1200">
                <a:latin typeface="Verdana" pitchFamily="34" charset="0"/>
              </a:rPr>
              <a:t> checkbox to include summary tables comparing actual and predicted classification.</a:t>
            </a:r>
          </a:p>
        </p:txBody>
      </p:sp>
      <p:sp>
        <p:nvSpPr>
          <p:cNvPr id="600069" name="AutoShape 5"/>
          <p:cNvSpPr>
            <a:spLocks noChangeArrowheads="1"/>
          </p:cNvSpPr>
          <p:nvPr/>
        </p:nvSpPr>
        <p:spPr bwMode="auto">
          <a:xfrm>
            <a:off x="3352800" y="1471613"/>
            <a:ext cx="5486400" cy="1423987"/>
          </a:xfrm>
          <a:prstGeom prst="wedgeEllipseCallout">
            <a:avLst>
              <a:gd name="adj1" fmla="val -28037"/>
              <a:gd name="adj2" fmla="val 112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option button to </a:t>
            </a:r>
            <a:r>
              <a:rPr lang="en-US" sz="1200" i="1">
                <a:latin typeface="Verdana" pitchFamily="34" charset="0"/>
              </a:rPr>
              <a:t>Compute from group sizes</a:t>
            </a:r>
            <a:r>
              <a:rPr lang="en-US" sz="1200">
                <a:latin typeface="Verdana" pitchFamily="34" charset="0"/>
              </a:rPr>
              <a:t> on the </a:t>
            </a:r>
            <a:r>
              <a:rPr lang="en-US" sz="1200" i="1">
                <a:latin typeface="Verdana" pitchFamily="34" charset="0"/>
              </a:rPr>
              <a:t>Prior Probabilities</a:t>
            </a:r>
            <a:r>
              <a:rPr lang="en-US" sz="1200">
                <a:latin typeface="Verdana" pitchFamily="34" charset="0"/>
              </a:rPr>
              <a:t> panel. This incorporates the size of the groups defined by the dependent variable into the classification of cases using the discriminant functions.</a:t>
            </a:r>
          </a:p>
        </p:txBody>
      </p:sp>
      <p:sp>
        <p:nvSpPr>
          <p:cNvPr id="600070" name="AutoShape 6"/>
          <p:cNvSpPr>
            <a:spLocks noChangeArrowheads="1"/>
          </p:cNvSpPr>
          <p:nvPr/>
        </p:nvSpPr>
        <p:spPr bwMode="auto">
          <a:xfrm>
            <a:off x="609600" y="2538413"/>
            <a:ext cx="2438400" cy="1938337"/>
          </a:xfrm>
          <a:prstGeom prst="wedgeEllipseCallout">
            <a:avLst>
              <a:gd name="adj1" fmla="val 52801"/>
              <a:gd name="adj2" fmla="val 4541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Casewise results</a:t>
            </a:r>
            <a:r>
              <a:rPr lang="en-US" sz="1200">
                <a:latin typeface="Verdana" pitchFamily="34" charset="0"/>
              </a:rPr>
              <a:t> checkbox on the </a:t>
            </a:r>
            <a:r>
              <a:rPr lang="en-US" sz="1200" i="1">
                <a:latin typeface="Verdana" pitchFamily="34" charset="0"/>
              </a:rPr>
              <a:t>Display</a:t>
            </a:r>
            <a:r>
              <a:rPr lang="en-US" sz="1200">
                <a:latin typeface="Verdana" pitchFamily="34" charset="0"/>
              </a:rPr>
              <a:t> panel to include classification details for each case in the output.</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831DC45-7CD3-408F-933D-101B7AF5B2D7}" type="slidenum">
              <a:rPr lang="en-US"/>
              <a:pPr/>
              <a:t>68</a:t>
            </a:fld>
            <a:endParaRPr lang="en-US"/>
          </a:p>
        </p:txBody>
      </p:sp>
      <p:pic>
        <p:nvPicPr>
          <p:cNvPr id="6010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35250" y="16002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1091" name="Rectangle 3"/>
          <p:cNvSpPr>
            <a:spLocks noGrp="1" noChangeArrowheads="1"/>
          </p:cNvSpPr>
          <p:nvPr>
            <p:ph type="title"/>
          </p:nvPr>
        </p:nvSpPr>
        <p:spPr>
          <a:xfrm>
            <a:off x="1143000" y="304800"/>
            <a:ext cx="7772400" cy="914400"/>
          </a:xfrm>
        </p:spPr>
        <p:txBody>
          <a:bodyPr/>
          <a:lstStyle/>
          <a:p>
            <a:r>
              <a:rPr lang="en-US"/>
              <a:t>Details for classification - 2</a:t>
            </a:r>
          </a:p>
        </p:txBody>
      </p:sp>
      <p:sp>
        <p:nvSpPr>
          <p:cNvPr id="601092" name="AutoShape 4"/>
          <p:cNvSpPr>
            <a:spLocks noChangeArrowheads="1"/>
          </p:cNvSpPr>
          <p:nvPr/>
        </p:nvSpPr>
        <p:spPr bwMode="auto">
          <a:xfrm>
            <a:off x="2940050" y="4038600"/>
            <a:ext cx="4953000" cy="2455863"/>
          </a:xfrm>
          <a:prstGeom prst="wedgeEllipseCallout">
            <a:avLst>
              <a:gd name="adj1" fmla="val -49551"/>
              <a:gd name="adj2" fmla="val -545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Leave-one-out classification</a:t>
            </a:r>
            <a:r>
              <a:rPr lang="en-US" sz="1200">
                <a:latin typeface="Verdana" pitchFamily="34" charset="0"/>
              </a:rPr>
              <a:t> checkbox to request SPSS to include a cross-validated classification in the output.  This option produces a less biased estimate of classification accuracy by sequentially holding each case out of the calculations for the discriminant functions, and using the derived functions to classify the case held out.</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919FB4B-8AB6-41B5-913B-A75C6C02433C}" type="slidenum">
              <a:rPr lang="en-US"/>
              <a:pPr/>
              <a:t>69</a:t>
            </a:fld>
            <a:endParaRPr lang="en-US"/>
          </a:p>
        </p:txBody>
      </p:sp>
      <p:pic>
        <p:nvPicPr>
          <p:cNvPr id="6021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6375" y="17526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2115" name="Rectangle 3"/>
          <p:cNvSpPr>
            <a:spLocks noGrp="1" noChangeArrowheads="1"/>
          </p:cNvSpPr>
          <p:nvPr>
            <p:ph type="title"/>
          </p:nvPr>
        </p:nvSpPr>
        <p:spPr>
          <a:xfrm>
            <a:off x="1143000" y="304800"/>
            <a:ext cx="7772400" cy="914400"/>
          </a:xfrm>
        </p:spPr>
        <p:txBody>
          <a:bodyPr/>
          <a:lstStyle/>
          <a:p>
            <a:r>
              <a:rPr lang="en-US"/>
              <a:t>Details for classification - 3</a:t>
            </a:r>
          </a:p>
        </p:txBody>
      </p:sp>
      <p:sp>
        <p:nvSpPr>
          <p:cNvPr id="602116" name="AutoShape 4"/>
          <p:cNvSpPr>
            <a:spLocks noChangeArrowheads="1"/>
          </p:cNvSpPr>
          <p:nvPr/>
        </p:nvSpPr>
        <p:spPr bwMode="auto">
          <a:xfrm>
            <a:off x="5257800" y="4492625"/>
            <a:ext cx="3733800" cy="1679575"/>
          </a:xfrm>
          <a:prstGeom prst="wedgeEllipseCallout">
            <a:avLst>
              <a:gd name="adj1" fmla="val -45407"/>
              <a:gd name="adj2" fmla="val -118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Sixth</a:t>
            </a:r>
            <a:r>
              <a:rPr lang="en-US" sz="1200">
                <a:latin typeface="Verdana" pitchFamily="34" charset="0"/>
              </a:rPr>
              <a:t>, mark the </a:t>
            </a:r>
            <a:r>
              <a:rPr lang="en-US" sz="1200" i="1">
                <a:latin typeface="Verdana" pitchFamily="34" charset="0"/>
              </a:rPr>
              <a:t>Combines-groups</a:t>
            </a:r>
            <a:r>
              <a:rPr lang="en-US" sz="1200">
                <a:latin typeface="Verdana" pitchFamily="34" charset="0"/>
              </a:rPr>
              <a:t> checkbox on the </a:t>
            </a:r>
            <a:r>
              <a:rPr lang="en-US" sz="1200" i="1">
                <a:latin typeface="Verdana" pitchFamily="34" charset="0"/>
              </a:rPr>
              <a:t>Plots</a:t>
            </a:r>
            <a:r>
              <a:rPr lang="en-US" sz="1200">
                <a:latin typeface="Verdana" pitchFamily="34" charset="0"/>
              </a:rPr>
              <a:t> panel to obtain a visual plot of the relationship between functions and groups defined by the dependent variable.</a:t>
            </a:r>
          </a:p>
        </p:txBody>
      </p:sp>
      <p:sp>
        <p:nvSpPr>
          <p:cNvPr id="602117" name="AutoShape 5"/>
          <p:cNvSpPr>
            <a:spLocks noChangeArrowheads="1"/>
          </p:cNvSpPr>
          <p:nvPr/>
        </p:nvSpPr>
        <p:spPr bwMode="auto">
          <a:xfrm>
            <a:off x="231775" y="2895600"/>
            <a:ext cx="5022850" cy="2197100"/>
          </a:xfrm>
          <a:prstGeom prst="wedgeEllipseCallout">
            <a:avLst>
              <a:gd name="adj1" fmla="val 51139"/>
              <a:gd name="adj2" fmla="val -69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Fifth</a:t>
            </a:r>
            <a:r>
              <a:rPr lang="en-US" sz="1200">
                <a:latin typeface="Verdana" pitchFamily="34" charset="0"/>
              </a:rPr>
              <a:t>, accept the default of </a:t>
            </a:r>
            <a:r>
              <a:rPr lang="en-US" sz="1200" i="1">
                <a:latin typeface="Verdana" pitchFamily="34" charset="0"/>
              </a:rPr>
              <a:t>Within-groups</a:t>
            </a:r>
            <a:r>
              <a:rPr lang="en-US" sz="1200">
                <a:latin typeface="Verdana" pitchFamily="34" charset="0"/>
              </a:rPr>
              <a:t> option button on the </a:t>
            </a:r>
            <a:r>
              <a:rPr lang="en-US" sz="1200" i="1">
                <a:latin typeface="Verdana" pitchFamily="34" charset="0"/>
              </a:rPr>
              <a:t>Use Covariance Matrix</a:t>
            </a:r>
            <a:r>
              <a:rPr lang="en-US" sz="1200">
                <a:latin typeface="Verdana" pitchFamily="34" charset="0"/>
              </a:rPr>
              <a:t> panel.  The Covariance matrices are the measure of the dispersion in the groups defined by the dependent variable.  If we fail the homogeneity of group variances test (Box’s M), our option is use Separate groups covariance in classification. </a:t>
            </a:r>
          </a:p>
        </p:txBody>
      </p:sp>
      <p:sp>
        <p:nvSpPr>
          <p:cNvPr id="602118" name="AutoShape 6"/>
          <p:cNvSpPr>
            <a:spLocks noChangeArrowheads="1"/>
          </p:cNvSpPr>
          <p:nvPr/>
        </p:nvSpPr>
        <p:spPr bwMode="auto">
          <a:xfrm>
            <a:off x="6934200" y="2971800"/>
            <a:ext cx="2054225" cy="1165225"/>
          </a:xfrm>
          <a:prstGeom prst="wedgeEllipseCallout">
            <a:avLst>
              <a:gd name="adj1" fmla="val -13370"/>
              <a:gd name="adj2" fmla="val -1021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Seventh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5D2EB45-D73E-431A-AD1D-E97BC5ACB240}" type="slidenum">
              <a:rPr lang="en-US"/>
              <a:pPr/>
              <a:t>7</a:t>
            </a:fld>
            <a:endParaRPr lang="en-US"/>
          </a:p>
        </p:txBody>
      </p:sp>
      <p:sp>
        <p:nvSpPr>
          <p:cNvPr id="691202" name="Rectangle 2"/>
          <p:cNvSpPr>
            <a:spLocks noGrp="1" noChangeArrowheads="1"/>
          </p:cNvSpPr>
          <p:nvPr>
            <p:ph type="title"/>
          </p:nvPr>
        </p:nvSpPr>
        <p:spPr/>
        <p:txBody>
          <a:bodyPr/>
          <a:lstStyle/>
          <a:p>
            <a:r>
              <a:rPr lang="en-US"/>
              <a:t>Interpreting the relationship between independent and dependent variables</a:t>
            </a:r>
          </a:p>
        </p:txBody>
      </p:sp>
      <p:sp>
        <p:nvSpPr>
          <p:cNvPr id="691203" name="Rectangle 3"/>
          <p:cNvSpPr>
            <a:spLocks noGrp="1" noChangeArrowheads="1"/>
          </p:cNvSpPr>
          <p:nvPr>
            <p:ph type="body" idx="1"/>
          </p:nvPr>
        </p:nvSpPr>
        <p:spPr>
          <a:xfrm>
            <a:off x="1066800" y="1447800"/>
            <a:ext cx="7881938" cy="5257800"/>
          </a:xfrm>
        </p:spPr>
        <p:txBody>
          <a:bodyPr/>
          <a:lstStyle/>
          <a:p>
            <a:r>
              <a:rPr lang="en-US"/>
              <a:t>The interpretative statement about the relationship between the independent variable and the dependent variable is a statement like: cases in group A tended to have higher scores on variable X than cases in group B or group C.</a:t>
            </a:r>
          </a:p>
          <a:p>
            <a:endParaRPr lang="en-US"/>
          </a:p>
          <a:p>
            <a:r>
              <a:rPr lang="en-US"/>
              <a:t>This interpretation is complicated by the fact that the relationship is not direct, but operates through the discriminant function. </a:t>
            </a:r>
          </a:p>
          <a:p>
            <a:endParaRPr lang="en-US"/>
          </a:p>
          <a:p>
            <a:r>
              <a:rPr lang="en-US"/>
              <a:t>Dependent variable groups are distinguished by scores on discriminant functions, not on values of independent variables. The scores on functions are based on the values of the independent variables that are multiplied by the function coefficients.</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3AB6DA6-48C1-467D-AC5E-91967C1AD3FB}" type="slidenum">
              <a:rPr lang="en-US"/>
              <a:pPr/>
              <a:t>70</a:t>
            </a:fld>
            <a:endParaRPr lang="en-US"/>
          </a:p>
        </p:txBody>
      </p:sp>
      <p:pic>
        <p:nvPicPr>
          <p:cNvPr id="60314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14538" y="16764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3139" name="Rectangle 3"/>
          <p:cNvSpPr>
            <a:spLocks noGrp="1" noChangeArrowheads="1"/>
          </p:cNvSpPr>
          <p:nvPr>
            <p:ph type="title"/>
          </p:nvPr>
        </p:nvSpPr>
        <p:spPr>
          <a:xfrm>
            <a:off x="1143000" y="304800"/>
            <a:ext cx="7772400" cy="914400"/>
          </a:xfrm>
        </p:spPr>
        <p:txBody>
          <a:bodyPr/>
          <a:lstStyle/>
          <a:p>
            <a:r>
              <a:rPr lang="en-US"/>
              <a:t>Completing the discriminant analysis request</a:t>
            </a:r>
          </a:p>
        </p:txBody>
      </p:sp>
      <p:sp>
        <p:nvSpPr>
          <p:cNvPr id="603140" name="AutoShape 4"/>
          <p:cNvSpPr>
            <a:spLocks noChangeArrowheads="1"/>
          </p:cNvSpPr>
          <p:nvPr/>
        </p:nvSpPr>
        <p:spPr bwMode="auto">
          <a:xfrm>
            <a:off x="6172200" y="2667000"/>
            <a:ext cx="2595563" cy="1165225"/>
          </a:xfrm>
          <a:prstGeom prst="wedgeEllipseCallout">
            <a:avLst>
              <a:gd name="adj1" fmla="val -20644"/>
              <a:gd name="adj2" fmla="val -83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disciminant analysis.</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EB69CE2-7DC6-4182-B08E-251C309E2336}" type="slidenum">
              <a:rPr lang="en-US"/>
              <a:pPr/>
              <a:t>71</a:t>
            </a:fld>
            <a:endParaRPr lang="en-US"/>
          </a:p>
        </p:txBody>
      </p:sp>
      <p:pic>
        <p:nvPicPr>
          <p:cNvPr id="604166" name="Picture 6"/>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905000" y="1554163"/>
            <a:ext cx="4514850" cy="28654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4163" name="Rectangle 3"/>
          <p:cNvSpPr>
            <a:spLocks noGrp="1" noChangeArrowheads="1"/>
          </p:cNvSpPr>
          <p:nvPr>
            <p:ph type="title"/>
          </p:nvPr>
        </p:nvSpPr>
        <p:spPr/>
        <p:txBody>
          <a:bodyPr/>
          <a:lstStyle/>
          <a:p>
            <a:r>
              <a:rPr lang="en-US"/>
              <a:t>Sample size – ratio of cases to variables</a:t>
            </a:r>
          </a:p>
        </p:txBody>
      </p:sp>
      <p:sp>
        <p:nvSpPr>
          <p:cNvPr id="604164" name="AutoShape 4"/>
          <p:cNvSpPr>
            <a:spLocks noChangeArrowheads="1"/>
          </p:cNvSpPr>
          <p:nvPr/>
        </p:nvSpPr>
        <p:spPr bwMode="auto">
          <a:xfrm>
            <a:off x="5334000" y="2743200"/>
            <a:ext cx="3581400" cy="3487738"/>
          </a:xfrm>
          <a:prstGeom prst="wedgeEllipseCallout">
            <a:avLst>
              <a:gd name="adj1" fmla="val -51685"/>
              <a:gd name="adj2" fmla="val -616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discriminant analysis is 5 to 1, with a preferred ratio of 20 to 1. In this analysis, there are 77 valid cases and 3 independent variables. The ratio of cases to independent variables is 25.67 to 1, which satisfies the minimum requirement. In addition, the ratio of 25.67 to 1 satisfies the preferred ratio of 20 to 1.</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3CB4D63-04EA-4D03-9782-37803F05B8EE}" type="slidenum">
              <a:rPr lang="en-US"/>
              <a:pPr/>
              <a:t>72</a:t>
            </a:fld>
            <a:endParaRPr lang="en-US"/>
          </a:p>
        </p:txBody>
      </p:sp>
      <p:pic>
        <p:nvPicPr>
          <p:cNvPr id="605191"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524000"/>
            <a:ext cx="4524375" cy="17351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5187" name="Rectangle 3"/>
          <p:cNvSpPr>
            <a:spLocks noGrp="1" noChangeArrowheads="1"/>
          </p:cNvSpPr>
          <p:nvPr>
            <p:ph type="title"/>
          </p:nvPr>
        </p:nvSpPr>
        <p:spPr/>
        <p:txBody>
          <a:bodyPr/>
          <a:lstStyle/>
          <a:p>
            <a:r>
              <a:rPr lang="en-US"/>
              <a:t>Sample size – minimum group size</a:t>
            </a:r>
          </a:p>
        </p:txBody>
      </p:sp>
      <p:sp>
        <p:nvSpPr>
          <p:cNvPr id="605188" name="AutoShape 4"/>
          <p:cNvSpPr>
            <a:spLocks noChangeArrowheads="1"/>
          </p:cNvSpPr>
          <p:nvPr/>
        </p:nvSpPr>
        <p:spPr bwMode="auto">
          <a:xfrm>
            <a:off x="1220788" y="5387975"/>
            <a:ext cx="3427412" cy="1165225"/>
          </a:xfrm>
          <a:prstGeom prst="wedgeEllipseCallout">
            <a:avLst>
              <a:gd name="adj1" fmla="val 14056"/>
              <a:gd name="adj2" fmla="val -314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If the sample size did not initially satisfy the minimum requirements, discriminant analysis is not appropriate.</a:t>
            </a:r>
          </a:p>
        </p:txBody>
      </p:sp>
      <p:sp>
        <p:nvSpPr>
          <p:cNvPr id="605189" name="AutoShape 5"/>
          <p:cNvSpPr>
            <a:spLocks noChangeArrowheads="1"/>
          </p:cNvSpPr>
          <p:nvPr/>
        </p:nvSpPr>
        <p:spPr bwMode="auto">
          <a:xfrm>
            <a:off x="4495800" y="1363663"/>
            <a:ext cx="4491038" cy="5295900"/>
          </a:xfrm>
          <a:prstGeom prst="wedgeEllipseCallout">
            <a:avLst>
              <a:gd name="adj1" fmla="val -58977"/>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addition to the requirement for the ratio of cases to independent variables, discriminant analysis requires that there be a minimum number of cases in the smallest group defined by the dependent variable. The number of cases in the smallest group must be larger than the number of independent variables, and preferably contains 20 or more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in the smallest group in this problem is 13, which is larger than the number of independent variables (3), satisfying the minimum requirement. However, the number of cases in the smallest group is less than the preferred minimum of 20 cases. A caution should be added to the interpretation of the analysis.</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147A205-6767-4200-8D09-CDD6161E6C4E}" type="slidenum">
              <a:rPr lang="en-US"/>
              <a:pPr/>
              <a:t>73</a:t>
            </a:fld>
            <a:endParaRPr lang="en-US"/>
          </a:p>
        </p:txBody>
      </p:sp>
      <p:pic>
        <p:nvPicPr>
          <p:cNvPr id="60621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87500"/>
            <a:ext cx="5192713" cy="36703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6211" name="Rectangle 3"/>
          <p:cNvSpPr>
            <a:spLocks noGrp="1" noChangeArrowheads="1"/>
          </p:cNvSpPr>
          <p:nvPr>
            <p:ph type="title"/>
          </p:nvPr>
        </p:nvSpPr>
        <p:spPr/>
        <p:txBody>
          <a:bodyPr/>
          <a:lstStyle/>
          <a:p>
            <a:r>
              <a:rPr lang="en-US"/>
              <a:t>NUMBER OF DISCRIMINANT FUNCTIONS - 1</a:t>
            </a:r>
          </a:p>
        </p:txBody>
      </p:sp>
      <p:sp>
        <p:nvSpPr>
          <p:cNvPr id="606212" name="AutoShape 4"/>
          <p:cNvSpPr>
            <a:spLocks noChangeArrowheads="1"/>
          </p:cNvSpPr>
          <p:nvPr/>
        </p:nvSpPr>
        <p:spPr bwMode="auto">
          <a:xfrm>
            <a:off x="3200400" y="2438400"/>
            <a:ext cx="5562600" cy="2714625"/>
          </a:xfrm>
          <a:prstGeom prst="wedgeEllipseCallout">
            <a:avLst>
              <a:gd name="adj1" fmla="val -5338"/>
              <a:gd name="adj2" fmla="val -49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maximum possible number of discriminant functions is the smaller of one less than the number of groups defined by the dependent variable and the number of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analysis there were 2 groups defined by seen x-rated movie in last year and 3 independent variables, so the maximum possible number of discriminant functions was 1.</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F32D1C0-ABD2-44D2-AA87-3E395CC7E667}" type="slidenum">
              <a:rPr lang="en-US"/>
              <a:pPr/>
              <a:t>74</a:t>
            </a:fld>
            <a:endParaRPr lang="en-US"/>
          </a:p>
        </p:txBody>
      </p:sp>
      <p:pic>
        <p:nvPicPr>
          <p:cNvPr id="60723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 y="2197100"/>
            <a:ext cx="5192713" cy="36703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7235" name="Rectangle 3"/>
          <p:cNvSpPr>
            <a:spLocks noGrp="1" noChangeArrowheads="1"/>
          </p:cNvSpPr>
          <p:nvPr>
            <p:ph type="title"/>
          </p:nvPr>
        </p:nvSpPr>
        <p:spPr/>
        <p:txBody>
          <a:bodyPr/>
          <a:lstStyle/>
          <a:p>
            <a:r>
              <a:rPr lang="en-US"/>
              <a:t>NUMBER OF DISCRIMINANT FUNCTIONS - 2</a:t>
            </a:r>
          </a:p>
        </p:txBody>
      </p:sp>
      <p:sp>
        <p:nvSpPr>
          <p:cNvPr id="607236" name="AutoShape 4"/>
          <p:cNvSpPr>
            <a:spLocks noChangeArrowheads="1"/>
          </p:cNvSpPr>
          <p:nvPr/>
        </p:nvSpPr>
        <p:spPr bwMode="auto">
          <a:xfrm>
            <a:off x="5145088" y="1468438"/>
            <a:ext cx="3846512" cy="4778375"/>
          </a:xfrm>
          <a:prstGeom prst="wedgeEllipseCallout">
            <a:avLst>
              <a:gd name="adj1" fmla="val -45542"/>
              <a:gd name="adj2" fmla="val 36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the table of Wilks' Lambda which tested functions for statistical significance, the stepwise analysis identified 1 discriminant functions that were statistically significant. The Wilks' lambda statistic for the test of function 1 (chi-square=3.887) had a probability of 0.049 which was less than or equal to  the level of significance of 0.05.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significance of the maximum possible number of discriminant functions supports the interpretation of a solution using 1 discriminant function.</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BD3C983-765C-4163-8E56-E5673B58AC56}" type="slidenum">
              <a:rPr lang="en-US"/>
              <a:pPr/>
              <a:t>75</a:t>
            </a:fld>
            <a:endParaRPr lang="en-US"/>
          </a:p>
        </p:txBody>
      </p:sp>
      <p:pic>
        <p:nvPicPr>
          <p:cNvPr id="60826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71600" y="4762500"/>
            <a:ext cx="2921000" cy="17145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8259"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relationship of functions to groups</a:t>
            </a:r>
          </a:p>
        </p:txBody>
      </p:sp>
      <p:sp>
        <p:nvSpPr>
          <p:cNvPr id="608260" name="AutoShape 4"/>
          <p:cNvSpPr>
            <a:spLocks noChangeArrowheads="1"/>
          </p:cNvSpPr>
          <p:nvPr/>
        </p:nvSpPr>
        <p:spPr bwMode="auto">
          <a:xfrm>
            <a:off x="685800" y="1371600"/>
            <a:ext cx="6323013" cy="1892300"/>
          </a:xfrm>
          <a:prstGeom prst="wedgeEllipseCallout">
            <a:avLst>
              <a:gd name="adj1" fmla="val 17611"/>
              <a:gd name="adj2" fmla="val -27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order to specify the role that each independent variable plays in predicting group membership on the dependent variable, we must link together the relationship between the discriminant functions and the groups defined by the dependent variable, the role of the significant independent variables in the discriminant functions, and the differences in group means for each of the variables.</a:t>
            </a:r>
          </a:p>
        </p:txBody>
      </p:sp>
      <p:sp>
        <p:nvSpPr>
          <p:cNvPr id="608261" name="AutoShape 5"/>
          <p:cNvSpPr>
            <a:spLocks noChangeArrowheads="1"/>
          </p:cNvSpPr>
          <p:nvPr/>
        </p:nvSpPr>
        <p:spPr bwMode="auto">
          <a:xfrm>
            <a:off x="4038600" y="3248025"/>
            <a:ext cx="4953000" cy="2771775"/>
          </a:xfrm>
          <a:prstGeom prst="wedgeEllipseCallout">
            <a:avLst>
              <a:gd name="adj1" fmla="val -53204"/>
              <a:gd name="adj2" fmla="val 40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Each function divides the groups into two subgroups by assigning negative values to one subgroup and positive values to the other subgroup. Function 1 separates survey respondents who didn't think it should be possible for a woman to obtain a legal abortion if there is a strong chance of a serious defect in the baby (-.507) from survey respondents who thought it should be possible for a woman to obtain a legal abortion if there is a strong chance of a serious defect in the baby (.103).</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C67C6D7-40EF-4DAB-B556-7393E665E717}" type="slidenum">
              <a:rPr lang="en-US"/>
              <a:pPr/>
              <a:t>76</a:t>
            </a:fld>
            <a:endParaRPr lang="en-US"/>
          </a:p>
        </p:txBody>
      </p:sp>
      <p:pic>
        <p:nvPicPr>
          <p:cNvPr id="609287"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b="20056"/>
          <a:stretch>
            <a:fillRect/>
          </a:stretch>
        </p:blipFill>
        <p:spPr>
          <a:xfrm>
            <a:off x="1524000" y="3895725"/>
            <a:ext cx="6627813" cy="2733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09283"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which predictors to interpret</a:t>
            </a:r>
          </a:p>
        </p:txBody>
      </p:sp>
      <p:sp>
        <p:nvSpPr>
          <p:cNvPr id="609284" name="AutoShape 4"/>
          <p:cNvSpPr>
            <a:spLocks noChangeArrowheads="1"/>
          </p:cNvSpPr>
          <p:nvPr/>
        </p:nvSpPr>
        <p:spPr bwMode="auto">
          <a:xfrm>
            <a:off x="1525588" y="1371600"/>
            <a:ext cx="7007225" cy="2552700"/>
          </a:xfrm>
          <a:prstGeom prst="wedgeEllipseCallout">
            <a:avLst>
              <a:gd name="adj1" fmla="val -28773"/>
              <a:gd name="adj2" fmla="val 311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When we use the stepwise method of variable inclusion, we limit our interpretation of independent variable predictors to those listed as statistically significant in the table of </a:t>
            </a:r>
            <a:r>
              <a:rPr lang="en-US" sz="1200" i="1">
                <a:latin typeface="Verdana" pitchFamily="34" charset="0"/>
              </a:rPr>
              <a:t>Variables Entered/Removed</a:t>
            </a:r>
            <a:r>
              <a:rPr lang="en-US" sz="1200">
                <a:latin typeface="Verdana" pitchFamily="34" charset="0"/>
              </a:rPr>
              <a:t>.</a:t>
            </a:r>
          </a:p>
          <a:p>
            <a:pPr algn="l"/>
            <a:endParaRPr lang="en-US" sz="1200">
              <a:latin typeface="Verdana" pitchFamily="34" charset="0"/>
            </a:endParaRPr>
          </a:p>
          <a:p>
            <a:pPr algn="l"/>
            <a:r>
              <a:rPr lang="en-US" sz="1200">
                <a:latin typeface="Verdana" pitchFamily="34" charset="0"/>
              </a:rPr>
              <a:t>The stepwise method of variable selection identified 1 variable that satisfied the level of significance of 0.05. The most important predictor of groups based on responses to attitude toward abortion when there is a strong chance of serious defect in the baby was:</a:t>
            </a:r>
          </a:p>
          <a:p>
            <a:pPr marL="114300" lvl="1" algn="l">
              <a:buFontTx/>
              <a:buChar char="•"/>
            </a:pPr>
            <a:r>
              <a:rPr lang="en-US" sz="1200">
                <a:latin typeface="Verdana" pitchFamily="34" charset="0"/>
              </a:rPr>
              <a:t>frequency of prayer.</a:t>
            </a:r>
          </a:p>
        </p:txBody>
      </p:sp>
      <p:sp>
        <p:nvSpPr>
          <p:cNvPr id="609285" name="AutoShape 5"/>
          <p:cNvSpPr>
            <a:spLocks noChangeArrowheads="1"/>
          </p:cNvSpPr>
          <p:nvPr/>
        </p:nvSpPr>
        <p:spPr bwMode="auto">
          <a:xfrm>
            <a:off x="4953000" y="5486400"/>
            <a:ext cx="3657600" cy="790575"/>
          </a:xfrm>
          <a:prstGeom prst="wedgeEllipseCallout">
            <a:avLst>
              <a:gd name="adj1" fmla="val 16843"/>
              <a:gd name="adj2" fmla="val -1598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Had we use simultaneous entry of all variables, we would not have imposed this limitation.</a:t>
            </a: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24841B4-69D9-4A38-83AF-A9D835506D38}" type="slidenum">
              <a:rPr lang="en-US"/>
              <a:pPr/>
              <a:t>77</a:t>
            </a:fld>
            <a:endParaRPr lang="en-US"/>
          </a:p>
        </p:txBody>
      </p:sp>
      <p:pic>
        <p:nvPicPr>
          <p:cNvPr id="610311"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3600" y="4011613"/>
            <a:ext cx="4424363" cy="23891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0307"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 loadings on functions</a:t>
            </a:r>
          </a:p>
        </p:txBody>
      </p:sp>
      <p:sp>
        <p:nvSpPr>
          <p:cNvPr id="610308" name="AutoShape 4"/>
          <p:cNvSpPr>
            <a:spLocks noChangeArrowheads="1"/>
          </p:cNvSpPr>
          <p:nvPr/>
        </p:nvSpPr>
        <p:spPr bwMode="auto">
          <a:xfrm>
            <a:off x="2286000" y="1371600"/>
            <a:ext cx="6627813" cy="2771775"/>
          </a:xfrm>
          <a:prstGeom prst="wedgeEllipseCallout">
            <a:avLst>
              <a:gd name="adj1" fmla="val -28037"/>
              <a:gd name="adj2" fmla="val 751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 strongly associated with discriminant function 1 which distinguished between survey respondents who didn't think it should be possible for a woman to obtain a legal abortion if there is a strong chance of a serious defect in the baby and survey respondents who thought it should be possible for a woman to obtain a legal abortion if there is a strong chance of a serious defect in the baby was frequency of prayer (r=1.000). </a:t>
            </a:r>
          </a:p>
          <a:p>
            <a:pPr algn="l"/>
            <a:endParaRPr lang="en-US" sz="1200">
              <a:latin typeface="Verdana" pitchFamily="34" charset="0"/>
            </a:endParaRPr>
          </a:p>
          <a:p>
            <a:pPr algn="l"/>
            <a:r>
              <a:rPr lang="en-US" sz="1200">
                <a:latin typeface="Verdana" pitchFamily="34" charset="0"/>
              </a:rPr>
              <a:t>The correlation of 1.0 is an artifact of having only one statistically significant variable.</a:t>
            </a:r>
          </a:p>
        </p:txBody>
      </p:sp>
      <p:sp>
        <p:nvSpPr>
          <p:cNvPr id="610309" name="AutoShape 5"/>
          <p:cNvSpPr>
            <a:spLocks noChangeArrowheads="1"/>
          </p:cNvSpPr>
          <p:nvPr/>
        </p:nvSpPr>
        <p:spPr bwMode="auto">
          <a:xfrm>
            <a:off x="5486400" y="4343400"/>
            <a:ext cx="3352800" cy="1892300"/>
          </a:xfrm>
          <a:prstGeom prst="wedgeEllipseCallout">
            <a:avLst>
              <a:gd name="adj1" fmla="val -35986"/>
              <a:gd name="adj2" fmla="val -333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While we would normally interpret loadings in the structure matrix if they are 0.30 or higher, when we do stepwise analysis, we limit ourselves to the variables that were statistically significant.</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BED16CE-AA8F-44F6-A2AE-EEFE516D4ED4}" type="slidenum">
              <a:rPr lang="en-US"/>
              <a:pPr/>
              <a:t>78</a:t>
            </a:fld>
            <a:endParaRPr lang="en-US"/>
          </a:p>
        </p:txBody>
      </p:sp>
      <p:pic>
        <p:nvPicPr>
          <p:cNvPr id="61133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600200"/>
            <a:ext cx="5621338" cy="28225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1331"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- 1</a:t>
            </a:r>
          </a:p>
        </p:txBody>
      </p:sp>
      <p:sp>
        <p:nvSpPr>
          <p:cNvPr id="611332" name="AutoShape 4"/>
          <p:cNvSpPr>
            <a:spLocks noChangeArrowheads="1"/>
          </p:cNvSpPr>
          <p:nvPr/>
        </p:nvSpPr>
        <p:spPr bwMode="auto">
          <a:xfrm>
            <a:off x="3659188" y="1327150"/>
            <a:ext cx="5332412" cy="5413375"/>
          </a:xfrm>
          <a:prstGeom prst="wedgeEllipseCallout">
            <a:avLst>
              <a:gd name="adj1" fmla="val 523"/>
              <a:gd name="adj2" fmla="val -3803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frequency of prayer for survey respondents who didn't think it should be possible for a woman to obtain a legal abortion if there is a strong chance of a serious defect in the baby (mean=2.08) was lower than the average frequency of prayer for survey respondents who thought it should be possible for a woman to obtain a legal abortion if there is a strong chance of a serious defect in the baby (mean=3.05). Frequency of prayer is an ordinal level variable that is coded so that higher numeric values are associated with survey respondents who prayed less often.  </a:t>
            </a:r>
          </a:p>
          <a:p>
            <a:pPr algn="l"/>
            <a:endParaRPr lang="en-US" sz="1200">
              <a:latin typeface="Verdana" pitchFamily="34" charset="0"/>
            </a:endParaRPr>
          </a:p>
          <a:p>
            <a:pPr algn="l"/>
            <a:r>
              <a:rPr lang="en-US" sz="1200">
                <a:latin typeface="Verdana" pitchFamily="34" charset="0"/>
              </a:rPr>
              <a:t>The relationship that "survey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 is supported. </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FECBD6D-E098-4083-9304-199A727A399A}" type="slidenum">
              <a:rPr lang="en-US"/>
              <a:pPr/>
              <a:t>79</a:t>
            </a:fld>
            <a:endParaRPr lang="en-US"/>
          </a:p>
        </p:txBody>
      </p:sp>
      <p:pic>
        <p:nvPicPr>
          <p:cNvPr id="61338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82875" y="4495800"/>
            <a:ext cx="3794125" cy="17351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3379"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by chance accuracy rate</a:t>
            </a:r>
          </a:p>
        </p:txBody>
      </p:sp>
      <p:sp>
        <p:nvSpPr>
          <p:cNvPr id="613380" name="AutoShape 4"/>
          <p:cNvSpPr>
            <a:spLocks noChangeArrowheads="1"/>
          </p:cNvSpPr>
          <p:nvPr/>
        </p:nvSpPr>
        <p:spPr bwMode="auto">
          <a:xfrm>
            <a:off x="1068388" y="1447800"/>
            <a:ext cx="7007225" cy="2771775"/>
          </a:xfrm>
          <a:prstGeom prst="wedgeEllipseCallout">
            <a:avLst>
              <a:gd name="adj1" fmla="val 18231"/>
              <a:gd name="adj2" fmla="val -404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of membership in the groups defined by the dependent variable if the cross-validated classification accuracy rate was significantly higher than the accuracy attainable by chance alone. Operationally, the cross-validated classification accuracy rate should be 25% or more higher than the proportional by chance accuracy rate. </a:t>
            </a:r>
          </a:p>
          <a:p>
            <a:pPr algn="l"/>
            <a:endParaRPr lang="en-US" sz="1200">
              <a:latin typeface="Verdana" pitchFamily="34" charset="0"/>
            </a:endParaRPr>
          </a:p>
          <a:p>
            <a:pPr algn="l"/>
            <a:r>
              <a:rPr lang="en-US" sz="1200">
                <a:latin typeface="Verdana" pitchFamily="34" charset="0"/>
              </a:rPr>
              <a:t>The proportional by chance accuracy rate of was computed by squaring and summing the proportion of cases in each group from the table of prior probabilities for groups (0.831² + 0.169² = 0.719).</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E1F55C3-4FFC-49B6-871A-5174754C3125}" type="slidenum">
              <a:rPr lang="en-US"/>
              <a:pPr/>
              <a:t>8</a:t>
            </a:fld>
            <a:endParaRPr lang="en-US"/>
          </a:p>
        </p:txBody>
      </p:sp>
      <p:sp>
        <p:nvSpPr>
          <p:cNvPr id="693250" name="Rectangle 2"/>
          <p:cNvSpPr>
            <a:spLocks noGrp="1" noChangeArrowheads="1"/>
          </p:cNvSpPr>
          <p:nvPr>
            <p:ph type="title"/>
          </p:nvPr>
        </p:nvSpPr>
        <p:spPr/>
        <p:txBody>
          <a:bodyPr/>
          <a:lstStyle/>
          <a:p>
            <a:r>
              <a:rPr lang="en-US"/>
              <a:t>Groups, functions, and variables</a:t>
            </a:r>
          </a:p>
        </p:txBody>
      </p:sp>
      <p:sp>
        <p:nvSpPr>
          <p:cNvPr id="693251" name="Rectangle 3"/>
          <p:cNvSpPr>
            <a:spLocks noGrp="1" noChangeArrowheads="1"/>
          </p:cNvSpPr>
          <p:nvPr>
            <p:ph type="body" idx="1"/>
          </p:nvPr>
        </p:nvSpPr>
        <p:spPr/>
        <p:txBody>
          <a:bodyPr/>
          <a:lstStyle/>
          <a:p>
            <a:r>
              <a:rPr lang="en-US"/>
              <a:t>To interpret the relationship between an independent variable and the dependent variable, we must first identify how the discriminant functions separate the groups, and then the role of the independent variable is for each function.</a:t>
            </a:r>
          </a:p>
          <a:p>
            <a:endParaRPr lang="en-US"/>
          </a:p>
          <a:p>
            <a:r>
              <a:rPr lang="en-US"/>
              <a:t>SPSS provides a table called "Functions at Group Centroids" (multivariate means) that indicates which groups are separated by which functions.</a:t>
            </a:r>
          </a:p>
          <a:p>
            <a:endParaRPr lang="en-US"/>
          </a:p>
          <a:p>
            <a:r>
              <a:rPr lang="en-US"/>
              <a:t>SPSS provides another table called the "Structure Matrix" which, like its counterpart in factor analysis, identifies the loading, or correlation, between each independent variable and each function.  This tells us which variables to interpret for each function. Each variable is interpreted on the function that it loads most highly on.</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63D87D3-E8B3-4456-963A-BDA0B9BAE98E}" type="slidenum">
              <a:rPr lang="en-US"/>
              <a:pPr/>
              <a:t>80</a:t>
            </a:fld>
            <a:endParaRPr lang="en-US"/>
          </a:p>
        </p:txBody>
      </p:sp>
      <p:pic>
        <p:nvPicPr>
          <p:cNvPr id="61440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1788" y="1295400"/>
            <a:ext cx="5865812" cy="43148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14403"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criteria for classification accuracy</a:t>
            </a:r>
          </a:p>
        </p:txBody>
      </p:sp>
      <p:sp>
        <p:nvSpPr>
          <p:cNvPr id="614404" name="AutoShape 4"/>
          <p:cNvSpPr>
            <a:spLocks noChangeArrowheads="1"/>
          </p:cNvSpPr>
          <p:nvPr/>
        </p:nvSpPr>
        <p:spPr bwMode="auto">
          <a:xfrm>
            <a:off x="2286000" y="5257800"/>
            <a:ext cx="6324600" cy="1450975"/>
          </a:xfrm>
          <a:prstGeom prst="wedgeEllipseCallout">
            <a:avLst>
              <a:gd name="adj1" fmla="val -46537"/>
              <a:gd name="adj2" fmla="val -48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cross-validated accuracy rate computed by SPSS was 82.8% which was less than the proportional by chance accuracy criteria of 89.9% (1.25 x 71.9% = 89.9%). </a:t>
            </a:r>
          </a:p>
          <a:p>
            <a:pPr algn="l"/>
            <a:endParaRPr lang="en-US" sz="1200">
              <a:latin typeface="Verdana" pitchFamily="34" charset="0"/>
            </a:endParaRPr>
          </a:p>
          <a:p>
            <a:pPr algn="l"/>
            <a:r>
              <a:rPr lang="en-US" sz="1200">
                <a:latin typeface="Verdana" pitchFamily="34" charset="0"/>
              </a:rPr>
              <a:t>The criteria for classification accuracy is not satisfied.</a:t>
            </a: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4FABB23-0763-4598-87E6-35074D497A38}" type="slidenum">
              <a:rPr lang="en-US"/>
              <a:pPr/>
              <a:t>81</a:t>
            </a:fld>
            <a:endParaRPr lang="en-US"/>
          </a:p>
        </p:txBody>
      </p:sp>
      <p:sp>
        <p:nvSpPr>
          <p:cNvPr id="615426" name="Rectangle 2"/>
          <p:cNvSpPr>
            <a:spLocks noGrp="1" noChangeArrowheads="1"/>
          </p:cNvSpPr>
          <p:nvPr>
            <p:ph type="title"/>
          </p:nvPr>
        </p:nvSpPr>
        <p:spPr/>
        <p:txBody>
          <a:bodyPr/>
          <a:lstStyle/>
          <a:p>
            <a:r>
              <a:rPr lang="en-US"/>
              <a:t>Answering the question in problem 2</a:t>
            </a:r>
          </a:p>
        </p:txBody>
      </p:sp>
      <p:sp>
        <p:nvSpPr>
          <p:cNvPr id="615427" name="Rectangle 3"/>
          <p:cNvSpPr>
            <a:spLocks noGrp="1" noChangeArrowheads="1"/>
          </p:cNvSpPr>
          <p:nvPr>
            <p:ph type="body" idx="1"/>
          </p:nvPr>
        </p:nvSpPr>
        <p:spPr>
          <a:xfrm>
            <a:off x="1066800" y="1600200"/>
            <a:ext cx="7881938" cy="4953000"/>
          </a:xfrm>
        </p:spPr>
        <p:txBody>
          <a:bodyPr/>
          <a:lstStyle/>
          <a:p>
            <a:pPr marL="0" indent="0">
              <a:lnSpc>
                <a:spcPct val="80000"/>
              </a:lnSpc>
              <a:buFont typeface="Wingdings" pitchFamily="2" charset="2"/>
              <a:buNone/>
            </a:pPr>
            <a:r>
              <a:rPr lang="en-US" sz="1400"/>
              <a:t>From the list of variables "respondent's degree of religious fundamentalism" [fund], "frequency of prayer" [pray], and "frequency of attendance at religious services" [attend], the most useful predictor for distinguishing between groups based on responses to "attitude toward abortion when there is a strong chance of serious defect in the baby" [abdefect] is "frequency of prayer" [pray]. </a:t>
            </a:r>
            <a:r>
              <a:rPr lang="en-US" sz="1400" b="1"/>
              <a:t>These predictors differentiate survey respondents who thought it should be possible for a woman to obtain a legal abortion if there is a strong chance of a serious defect in the baby from survey respondents who didn't think it should be possible for a woman to obtain a legal abortion if there is a strong chance of a serious defect in the baby.</a:t>
            </a:r>
            <a:r>
              <a:rPr lang="en-US" sz="1400"/>
              <a:t> </a:t>
            </a:r>
          </a:p>
          <a:p>
            <a:pPr marL="0" indent="0">
              <a:lnSpc>
                <a:spcPct val="80000"/>
              </a:lnSpc>
              <a:buFont typeface="Wingdings" pitchFamily="2" charset="2"/>
              <a:buNone/>
            </a:pPr>
            <a:endParaRPr lang="en-US" sz="300"/>
          </a:p>
          <a:p>
            <a:pPr marL="0" indent="0">
              <a:lnSpc>
                <a:spcPct val="80000"/>
              </a:lnSpc>
              <a:buFont typeface="Wingdings" pitchFamily="2" charset="2"/>
              <a:buNone/>
            </a:pPr>
            <a:r>
              <a:rPr lang="en-US" sz="1400"/>
              <a:t>The most important predictor of groups based on responses to attitude toward abortion when there is a strong chance of serious defect in the baby was frequency of prayer. </a:t>
            </a:r>
          </a:p>
          <a:p>
            <a:pPr marL="0" indent="0">
              <a:lnSpc>
                <a:spcPct val="80000"/>
              </a:lnSpc>
              <a:buFont typeface="Wingdings" pitchFamily="2" charset="2"/>
              <a:buNone/>
            </a:pPr>
            <a:endParaRPr lang="en-US" sz="300"/>
          </a:p>
          <a:p>
            <a:pPr marL="0" indent="0">
              <a:lnSpc>
                <a:spcPct val="80000"/>
              </a:lnSpc>
              <a:buFont typeface="Wingdings" pitchFamily="2" charset="2"/>
              <a:buNone/>
            </a:pPr>
            <a:r>
              <a:rPr lang="en-US" sz="1400"/>
              <a:t>Survey respondents who didn't think it should be possible for a woman to obtain a legal abortion if there is a strong chance of a serious defect in the baby prayed more often than survey respondents who thought it should be possible for a woman to obtain a legal abortion if there is a strong chance of a serious defect in the baby. </a:t>
            </a:r>
          </a:p>
          <a:p>
            <a:pPr marL="0" indent="0">
              <a:lnSpc>
                <a:spcPct val="80000"/>
              </a:lnSpc>
              <a:buFont typeface="Wingdings" pitchFamily="2" charset="2"/>
              <a:buNone/>
            </a:pPr>
            <a:endParaRPr lang="en-US" sz="300"/>
          </a:p>
          <a:p>
            <a:pPr marL="0" indent="0">
              <a:lnSpc>
                <a:spcPct val="80000"/>
              </a:lnSpc>
              <a:buFont typeface="Wingdings" pitchFamily="2" charset="2"/>
              <a:buNone/>
            </a:pPr>
            <a:r>
              <a:rPr lang="en-US" sz="1400"/>
              <a:t>   1.  True</a:t>
            </a:r>
          </a:p>
          <a:p>
            <a:pPr marL="0" indent="0">
              <a:lnSpc>
                <a:spcPct val="80000"/>
              </a:lnSpc>
              <a:buFont typeface="Wingdings" pitchFamily="2" charset="2"/>
              <a:buNone/>
            </a:pPr>
            <a:r>
              <a:rPr lang="en-US" sz="1400"/>
              <a:t>   2.  True with caution</a:t>
            </a:r>
          </a:p>
          <a:p>
            <a:pPr marL="0" indent="0">
              <a:lnSpc>
                <a:spcPct val="80000"/>
              </a:lnSpc>
              <a:buFont typeface="Wingdings" pitchFamily="2" charset="2"/>
              <a:buNone/>
            </a:pPr>
            <a:r>
              <a:rPr lang="en-US" sz="1400"/>
              <a:t>   3.  False</a:t>
            </a:r>
          </a:p>
          <a:p>
            <a:pPr marL="0" indent="0">
              <a:lnSpc>
                <a:spcPct val="80000"/>
              </a:lnSpc>
              <a:buFont typeface="Wingdings" pitchFamily="2" charset="2"/>
              <a:buNone/>
            </a:pPr>
            <a:r>
              <a:rPr lang="en-US" sz="1400"/>
              <a:t>   4.  Inappropriate application of a statistic</a:t>
            </a:r>
          </a:p>
        </p:txBody>
      </p:sp>
      <p:sp>
        <p:nvSpPr>
          <p:cNvPr id="615428" name="AutoShape 4"/>
          <p:cNvSpPr>
            <a:spLocks noChangeArrowheads="1"/>
          </p:cNvSpPr>
          <p:nvPr/>
        </p:nvSpPr>
        <p:spPr bwMode="auto">
          <a:xfrm>
            <a:off x="1562100" y="3182938"/>
            <a:ext cx="6019800" cy="2455862"/>
          </a:xfrm>
          <a:prstGeom prst="wedgeEllipseCallout">
            <a:avLst>
              <a:gd name="adj1" fmla="val 21833"/>
              <a:gd name="adj2" fmla="val -557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one statistically significant discriminant function, making it possible to distinguish among the two groups defined by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However, the cross-validated classification accuracy was not 25% greater than the by chance accuracy rate, failing to support the utility of the model.</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The answer to the question is false.</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52CE17E-33CF-45D3-8DA7-1771C0223996}" type="slidenum">
              <a:rPr lang="en-US"/>
              <a:pPr/>
              <a:t>82</a:t>
            </a:fld>
            <a:endParaRPr lang="en-US"/>
          </a:p>
        </p:txBody>
      </p:sp>
      <p:sp>
        <p:nvSpPr>
          <p:cNvPr id="619522" name="Rectangle 2"/>
          <p:cNvSpPr>
            <a:spLocks noGrp="1" noChangeArrowheads="1"/>
          </p:cNvSpPr>
          <p:nvPr>
            <p:ph type="title"/>
          </p:nvPr>
        </p:nvSpPr>
        <p:spPr/>
        <p:txBody>
          <a:bodyPr/>
          <a:lstStyle/>
          <a:p>
            <a:r>
              <a:rPr lang="en-US"/>
              <a:t>Problem 3</a:t>
            </a:r>
          </a:p>
        </p:txBody>
      </p:sp>
      <p:sp>
        <p:nvSpPr>
          <p:cNvPr id="619523"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43084AE-6CAA-4295-B082-F814856E1F6A}" type="slidenum">
              <a:rPr lang="en-US"/>
              <a:pPr/>
              <a:t>83</a:t>
            </a:fld>
            <a:endParaRPr lang="en-US"/>
          </a:p>
        </p:txBody>
      </p:sp>
      <p:sp>
        <p:nvSpPr>
          <p:cNvPr id="621570" name="Rectangle 2"/>
          <p:cNvSpPr>
            <a:spLocks noGrp="1" noChangeArrowheads="1"/>
          </p:cNvSpPr>
          <p:nvPr>
            <p:ph type="title"/>
          </p:nvPr>
        </p:nvSpPr>
        <p:spPr/>
        <p:txBody>
          <a:bodyPr/>
          <a:lstStyle/>
          <a:p>
            <a:r>
              <a:rPr lang="en-US"/>
              <a:t>Dissecting problem 3 - 1</a:t>
            </a:r>
          </a:p>
        </p:txBody>
      </p:sp>
      <p:sp>
        <p:nvSpPr>
          <p:cNvPr id="621571" name="Rectangle 3"/>
          <p:cNvSpPr>
            <a:spLocks noGrp="1" noChangeArrowheads="1"/>
          </p:cNvSpPr>
          <p:nvPr>
            <p:ph type="body" idx="1"/>
          </p:nvPr>
        </p:nvSpPr>
        <p:spPr>
          <a:xfrm>
            <a:off x="1066800" y="2590800"/>
            <a:ext cx="7881938" cy="3733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From the list of variables "number of hours worked in the past week" [hrs1], "self-employment" [wrkslf], "highest year of school completed" [educ], and "income" [rincom98],</a:t>
            </a:r>
            <a:r>
              <a:rPr lang="en-US" sz="1400"/>
              <a:t> </a:t>
            </a:r>
            <a:r>
              <a:rPr lang="en-US" sz="1400" b="1"/>
              <a:t>the most useful predictors for distinguishing among groups based on responses to "opinion about spending on welfare" [natfare] are "number of hours worked in the past week" [hrs1], "self-employment" [wrkslf], and "highest year of school completed" [educ</a:t>
            </a:r>
            <a:r>
              <a:rPr lang="en-US" sz="1400"/>
              <a:t>].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1400"/>
          </a:p>
        </p:txBody>
      </p:sp>
      <p:sp>
        <p:nvSpPr>
          <p:cNvPr id="621572" name="AutoShape 4"/>
          <p:cNvSpPr>
            <a:spLocks noChangeArrowheads="1"/>
          </p:cNvSpPr>
          <p:nvPr/>
        </p:nvSpPr>
        <p:spPr bwMode="auto">
          <a:xfrm>
            <a:off x="4876800" y="4876800"/>
            <a:ext cx="3048000" cy="1679575"/>
          </a:xfrm>
          <a:prstGeom prst="wedgeEllipseCallout">
            <a:avLst>
              <a:gd name="adj1" fmla="val 11616"/>
              <a:gd name="adj2" fmla="val 1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asks us to identify the best or most useful predictors from a list of independent variables, we do stepwise discriminant analysis.</a:t>
            </a:r>
          </a:p>
        </p:txBody>
      </p:sp>
      <p:sp>
        <p:nvSpPr>
          <p:cNvPr id="621573" name="AutoShape 5"/>
          <p:cNvSpPr>
            <a:spLocks noChangeArrowheads="1"/>
          </p:cNvSpPr>
          <p:nvPr/>
        </p:nvSpPr>
        <p:spPr bwMode="auto">
          <a:xfrm>
            <a:off x="533400" y="1600200"/>
            <a:ext cx="5029200" cy="1679575"/>
          </a:xfrm>
          <a:prstGeom prst="wedgeEllipseCallout">
            <a:avLst>
              <a:gd name="adj1" fmla="val 18718"/>
              <a:gd name="adj2" fmla="val 68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"number of hours worked in the past week" [hrs1], "self-employment" [wrkslf], "highest year of school completed" [educ], and "income" [rincom98].</a:t>
            </a:r>
          </a:p>
        </p:txBody>
      </p:sp>
      <p:sp>
        <p:nvSpPr>
          <p:cNvPr id="621574" name="AutoShape 6"/>
          <p:cNvSpPr>
            <a:spLocks noChangeArrowheads="1"/>
          </p:cNvSpPr>
          <p:nvPr/>
        </p:nvSpPr>
        <p:spPr bwMode="auto">
          <a:xfrm>
            <a:off x="228600" y="4549775"/>
            <a:ext cx="3657600" cy="1165225"/>
          </a:xfrm>
          <a:prstGeom prst="wedgeEllipseCallout">
            <a:avLst>
              <a:gd name="adj1" fmla="val 36764"/>
              <a:gd name="adj2" fmla="val -782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"opinion about spending on welfare" [natfare].</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9C806BE-4229-4436-BAAD-00A1F4BB84F9}" type="slidenum">
              <a:rPr lang="en-US"/>
              <a:pPr/>
              <a:t>84</a:t>
            </a:fld>
            <a:endParaRPr lang="en-US"/>
          </a:p>
        </p:txBody>
      </p:sp>
      <p:sp>
        <p:nvSpPr>
          <p:cNvPr id="622594" name="Rectangle 2"/>
          <p:cNvSpPr>
            <a:spLocks noGrp="1" noChangeArrowheads="1"/>
          </p:cNvSpPr>
          <p:nvPr>
            <p:ph type="title"/>
          </p:nvPr>
        </p:nvSpPr>
        <p:spPr/>
        <p:txBody>
          <a:bodyPr/>
          <a:lstStyle/>
          <a:p>
            <a:r>
              <a:rPr lang="en-US"/>
              <a:t>Dissecting problem 3 - 2</a:t>
            </a:r>
          </a:p>
        </p:txBody>
      </p:sp>
      <p:sp>
        <p:nvSpPr>
          <p:cNvPr id="622595" name="Rectangle 3"/>
          <p:cNvSpPr>
            <a:spLocks noGrp="1" noChangeArrowheads="1"/>
          </p:cNvSpPr>
          <p:nvPr>
            <p:ph type="body" idx="1"/>
          </p:nvPr>
        </p:nvSpPr>
        <p:spPr>
          <a:xfrm>
            <a:off x="2590800" y="2209800"/>
            <a:ext cx="6357938" cy="3733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a:t>
            </a:r>
            <a:r>
              <a:rPr lang="en-US" sz="1400" b="1"/>
              <a:t>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1400" b="1"/>
          </a:p>
          <a:p>
            <a:pPr marL="0" indent="0">
              <a:lnSpc>
                <a:spcPct val="80000"/>
              </a:lnSpc>
              <a:buFont typeface="Wingdings" pitchFamily="2" charset="2"/>
              <a:buNone/>
            </a:pPr>
            <a:r>
              <a:rPr lang="en-US" sz="1400" b="1"/>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a:t>
            </a:r>
            <a:r>
              <a:rPr lang="en-US" sz="1400"/>
              <a:t> </a:t>
            </a:r>
          </a:p>
          <a:p>
            <a:pPr marL="0" indent="0">
              <a:lnSpc>
                <a:spcPct val="80000"/>
              </a:lnSpc>
              <a:buFont typeface="Wingdings" pitchFamily="2" charset="2"/>
              <a:buNone/>
            </a:pPr>
            <a:endParaRPr lang="en-US" sz="1400"/>
          </a:p>
        </p:txBody>
      </p:sp>
      <p:sp>
        <p:nvSpPr>
          <p:cNvPr id="622596" name="AutoShape 4"/>
          <p:cNvSpPr>
            <a:spLocks noChangeArrowheads="1"/>
          </p:cNvSpPr>
          <p:nvPr/>
        </p:nvSpPr>
        <p:spPr bwMode="auto">
          <a:xfrm>
            <a:off x="533400" y="1371600"/>
            <a:ext cx="8382000" cy="2144713"/>
          </a:xfrm>
          <a:prstGeom prst="wedgeEllipseCallout">
            <a:avLst>
              <a:gd name="adj1" fmla="val 26079"/>
              <a:gd name="adj2" fmla="val 820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problem identifies three groups for the dependent variable:</a:t>
            </a:r>
          </a:p>
          <a:p>
            <a:pPr algn="l">
              <a:lnSpc>
                <a:spcPct val="80000"/>
              </a:lnSpc>
              <a:spcBef>
                <a:spcPct val="20000"/>
              </a:spcBef>
              <a:buClr>
                <a:schemeClr val="tx1"/>
              </a:buClr>
              <a:buSzPct val="65000"/>
              <a:buFontTx/>
              <a:buChar char="•"/>
            </a:pPr>
            <a:r>
              <a:rPr lang="en-US" sz="1200">
                <a:latin typeface="Verdana" pitchFamily="34" charset="0"/>
              </a:rPr>
              <a:t>survey respondents who thought we spend too much money on welfare </a:t>
            </a:r>
          </a:p>
          <a:p>
            <a:pPr algn="l">
              <a:lnSpc>
                <a:spcPct val="80000"/>
              </a:lnSpc>
              <a:spcBef>
                <a:spcPct val="20000"/>
              </a:spcBef>
              <a:buClr>
                <a:schemeClr val="tx1"/>
              </a:buClr>
              <a:buSzPct val="65000"/>
              <a:buFontTx/>
              <a:buChar char="•"/>
            </a:pPr>
            <a:r>
              <a:rPr lang="en-US" sz="1200">
                <a:latin typeface="Verdana" pitchFamily="34" charset="0"/>
              </a:rPr>
              <a:t>survey respondents who thought we spend about the right amount of money on welfare </a:t>
            </a:r>
          </a:p>
          <a:p>
            <a:pPr algn="l">
              <a:lnSpc>
                <a:spcPct val="80000"/>
              </a:lnSpc>
              <a:spcBef>
                <a:spcPct val="20000"/>
              </a:spcBef>
              <a:buClr>
                <a:schemeClr val="tx1"/>
              </a:buClr>
              <a:buSzPct val="65000"/>
              <a:buFontTx/>
              <a:buChar char="•"/>
            </a:pPr>
            <a:r>
              <a:rPr lang="en-US" sz="1200">
                <a:latin typeface="Verdana" pitchFamily="34" charset="0"/>
              </a:rPr>
              <a:t>survey respondents who thought we spend too little money on welfare.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distinguish among three groups, the analysis will be required to find two statistically significant discriminant functions.</a:t>
            </a:r>
          </a:p>
        </p:txBody>
      </p:sp>
      <p:sp>
        <p:nvSpPr>
          <p:cNvPr id="622597" name="AutoShape 5"/>
          <p:cNvSpPr>
            <a:spLocks noChangeArrowheads="1"/>
          </p:cNvSpPr>
          <p:nvPr/>
        </p:nvSpPr>
        <p:spPr bwMode="auto">
          <a:xfrm>
            <a:off x="152400" y="3986213"/>
            <a:ext cx="2514600" cy="1423987"/>
          </a:xfrm>
          <a:prstGeom prst="wedgeEllipseCallout">
            <a:avLst>
              <a:gd name="adj1" fmla="val 48421"/>
              <a:gd name="adj2" fmla="val 51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importance of predictors is based upon the stepwise addition of variables to the analysis. </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2F53627-9250-416D-AAC0-20C67F3D3FF5}" type="slidenum">
              <a:rPr lang="en-US"/>
              <a:pPr/>
              <a:t>85</a:t>
            </a:fld>
            <a:endParaRPr lang="en-US"/>
          </a:p>
        </p:txBody>
      </p:sp>
      <p:sp>
        <p:nvSpPr>
          <p:cNvPr id="623618" name="Rectangle 2"/>
          <p:cNvSpPr>
            <a:spLocks noGrp="1" noChangeArrowheads="1"/>
          </p:cNvSpPr>
          <p:nvPr>
            <p:ph type="title"/>
          </p:nvPr>
        </p:nvSpPr>
        <p:spPr/>
        <p:txBody>
          <a:bodyPr/>
          <a:lstStyle/>
          <a:p>
            <a:r>
              <a:rPr lang="en-US"/>
              <a:t>Dissecting problem 3 - 3</a:t>
            </a:r>
          </a:p>
        </p:txBody>
      </p:sp>
      <p:sp>
        <p:nvSpPr>
          <p:cNvPr id="623619" name="Rectangle 3"/>
          <p:cNvSpPr>
            <a:spLocks noGrp="1" noChangeArrowheads="1"/>
          </p:cNvSpPr>
          <p:nvPr>
            <p:ph type="body" idx="1"/>
          </p:nvPr>
        </p:nvSpPr>
        <p:spPr>
          <a:xfrm>
            <a:off x="1066800" y="2743200"/>
            <a:ext cx="7881938" cy="3352800"/>
          </a:xfrm>
        </p:spPr>
        <p:txBody>
          <a:bodyPr/>
          <a:lstStyle/>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a:t>
            </a:r>
            <a:r>
              <a:rPr lang="en-US" sz="1400"/>
              <a:t>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623620" name="AutoShape 4"/>
          <p:cNvSpPr>
            <a:spLocks noChangeArrowheads="1"/>
          </p:cNvSpPr>
          <p:nvPr/>
        </p:nvSpPr>
        <p:spPr bwMode="auto">
          <a:xfrm>
            <a:off x="4343400" y="1371600"/>
            <a:ext cx="4568825" cy="2455863"/>
          </a:xfrm>
          <a:prstGeom prst="wedgeEllipseCallout">
            <a:avLst>
              <a:gd name="adj1" fmla="val -35995"/>
              <a:gd name="adj2" fmla="val 532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listed in the problem indicate how the independent variable relates to groups of the dependent variable, i.e., the mean for hours worked in the past week will be lower for respondents who think we spend the right amount of money versus respondents who think we spend too much or too little. </a:t>
            </a:r>
          </a:p>
        </p:txBody>
      </p:sp>
      <p:sp>
        <p:nvSpPr>
          <p:cNvPr id="623621" name="AutoShape 5"/>
          <p:cNvSpPr>
            <a:spLocks noChangeArrowheads="1"/>
          </p:cNvSpPr>
          <p:nvPr/>
        </p:nvSpPr>
        <p:spPr bwMode="auto">
          <a:xfrm>
            <a:off x="609600" y="1447800"/>
            <a:ext cx="3657600" cy="1165225"/>
          </a:xfrm>
          <a:prstGeom prst="wedgeEllipseCallout">
            <a:avLst>
              <a:gd name="adj1" fmla="val 11981"/>
              <a:gd name="adj2" fmla="val 16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 stepwise analysis, we only interpret the independent variables that are entered in the stepwise analysis.</a:t>
            </a:r>
          </a:p>
        </p:txBody>
      </p:sp>
      <p:sp>
        <p:nvSpPr>
          <p:cNvPr id="623622" name="AutoShape 6"/>
          <p:cNvSpPr>
            <a:spLocks noChangeArrowheads="1"/>
          </p:cNvSpPr>
          <p:nvPr/>
        </p:nvSpPr>
        <p:spPr bwMode="auto">
          <a:xfrm>
            <a:off x="3886200" y="5105400"/>
            <a:ext cx="4800600" cy="1679575"/>
          </a:xfrm>
          <a:prstGeom prst="wedgeEllipseCallout">
            <a:avLst>
              <a:gd name="adj1" fmla="val -6218"/>
              <a:gd name="adj2" fmla="val -373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a stepwise analysis to be true, we must have enough statistically significant functions to distinguish among the groups, the order of entry must be correct, and each significant relationship must be interpreted correctly.</a:t>
            </a: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0757461-E3BD-45D0-990E-B0258655BC0C}" type="slidenum">
              <a:rPr lang="en-US"/>
              <a:pPr/>
              <a:t>86</a:t>
            </a:fld>
            <a:endParaRPr lang="en-US"/>
          </a:p>
        </p:txBody>
      </p:sp>
      <p:sp>
        <p:nvSpPr>
          <p:cNvPr id="624642" name="Rectangle 2"/>
          <p:cNvSpPr>
            <a:spLocks noGrp="1" noChangeArrowheads="1"/>
          </p:cNvSpPr>
          <p:nvPr>
            <p:ph type="title"/>
          </p:nvPr>
        </p:nvSpPr>
        <p:spPr/>
        <p:txBody>
          <a:bodyPr/>
          <a:lstStyle/>
          <a:p>
            <a:r>
              <a:rPr lang="en-US"/>
              <a:t>LEVEL OF MEASUREMENT - 1</a:t>
            </a:r>
          </a:p>
        </p:txBody>
      </p:sp>
      <p:sp>
        <p:nvSpPr>
          <p:cNvPr id="624643" name="Rectangle 3"/>
          <p:cNvSpPr>
            <a:spLocks noGrp="1" noChangeArrowheads="1"/>
          </p:cNvSpPr>
          <p:nvPr>
            <p:ph type="body" idx="1"/>
          </p:nvPr>
        </p:nvSpPr>
        <p:spPr>
          <a:xfrm>
            <a:off x="1066800" y="1447800"/>
            <a:ext cx="7881938" cy="4800600"/>
          </a:xfrm>
        </p:spPr>
        <p:txBody>
          <a:bodyPr/>
          <a:lstStyle/>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1400"/>
          </a:p>
          <a:p>
            <a:pPr marL="0" indent="0">
              <a:lnSpc>
                <a:spcPct val="80000"/>
              </a:lnSpc>
              <a:buFont typeface="Wingdings" pitchFamily="2" charset="2"/>
              <a:buNone/>
            </a:pPr>
            <a:endParaRPr lang="en-US" sz="400"/>
          </a:p>
        </p:txBody>
      </p:sp>
      <p:sp>
        <p:nvSpPr>
          <p:cNvPr id="624644" name="AutoShape 4"/>
          <p:cNvSpPr>
            <a:spLocks noChangeArrowheads="1"/>
          </p:cNvSpPr>
          <p:nvPr/>
        </p:nvSpPr>
        <p:spPr bwMode="auto">
          <a:xfrm>
            <a:off x="2057400" y="3733800"/>
            <a:ext cx="5638800" cy="2990850"/>
          </a:xfrm>
          <a:prstGeom prst="wedgeEllipseCallout">
            <a:avLst>
              <a:gd name="adj1" fmla="val 35894"/>
              <a:gd name="adj2" fmla="val -293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Discriminant analysis requires that the dependent variable be non-metric and the independent variables be metric or dichotomous. "Opinion about spending on welfare" [natfare] is an ordinal level variable, which satisfies the level of measurement requirement. </a:t>
            </a:r>
          </a:p>
          <a:p>
            <a:pPr algn="l"/>
            <a:endParaRPr lang="en-US" sz="1200">
              <a:latin typeface="Verdana" pitchFamily="34" charset="0"/>
            </a:endParaRPr>
          </a:p>
          <a:p>
            <a:pPr algn="l"/>
            <a:r>
              <a:rPr lang="en-US" sz="1200">
                <a:latin typeface="Verdana" pitchFamily="34" charset="0"/>
              </a:rPr>
              <a:t>It contains three categories: survey respondents who thought we spend too much money on welfare, survey respondents who thought we spend about the right amount of money on welfare, and survey respondents who thought we spend too little money on welfare. </a:t>
            </a: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A5755EE-89A0-4BCE-8EF4-9C8D941302DA}" type="slidenum">
              <a:rPr lang="en-US"/>
              <a:pPr/>
              <a:t>87</a:t>
            </a:fld>
            <a:endParaRPr lang="en-US"/>
          </a:p>
        </p:txBody>
      </p:sp>
      <p:sp>
        <p:nvSpPr>
          <p:cNvPr id="625666" name="Rectangle 2"/>
          <p:cNvSpPr>
            <a:spLocks noGrp="1" noChangeArrowheads="1"/>
          </p:cNvSpPr>
          <p:nvPr>
            <p:ph type="title"/>
          </p:nvPr>
        </p:nvSpPr>
        <p:spPr/>
        <p:txBody>
          <a:bodyPr/>
          <a:lstStyle/>
          <a:p>
            <a:r>
              <a:rPr lang="en-US"/>
              <a:t>LEVEL OF MEASUREMENT - 2</a:t>
            </a:r>
          </a:p>
        </p:txBody>
      </p:sp>
      <p:sp>
        <p:nvSpPr>
          <p:cNvPr id="625667" name="Rectangle 3"/>
          <p:cNvSpPr>
            <a:spLocks noGrp="1" noChangeArrowheads="1"/>
          </p:cNvSpPr>
          <p:nvPr>
            <p:ph type="body" idx="1"/>
          </p:nvPr>
        </p:nvSpPr>
        <p:spPr>
          <a:xfrm>
            <a:off x="1066800" y="1371600"/>
            <a:ext cx="7881938" cy="4495800"/>
          </a:xfrm>
        </p:spPr>
        <p:txBody>
          <a:bodyPr/>
          <a:lstStyle/>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1400"/>
          </a:p>
        </p:txBody>
      </p:sp>
      <p:sp>
        <p:nvSpPr>
          <p:cNvPr id="625668" name="AutoShape 4"/>
          <p:cNvSpPr>
            <a:spLocks noChangeArrowheads="1"/>
          </p:cNvSpPr>
          <p:nvPr/>
        </p:nvSpPr>
        <p:spPr bwMode="auto">
          <a:xfrm>
            <a:off x="4346575" y="4365625"/>
            <a:ext cx="4645025" cy="2111375"/>
          </a:xfrm>
          <a:prstGeom prst="wedgeEllipseCallout">
            <a:avLst>
              <a:gd name="adj1" fmla="val 718"/>
              <a:gd name="adj2" fmla="val -448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"Income" [rincom98] is an ordinal level variable. If we follow the convention of treating ordinal level variables as metric variables, the level of measurement requirement for discriminant analysis is satisfied. Since some data analysts do not agree with this convention, a note of caution should be included in our interpretation. </a:t>
            </a:r>
          </a:p>
        </p:txBody>
      </p:sp>
      <p:sp>
        <p:nvSpPr>
          <p:cNvPr id="625669" name="AutoShape 5"/>
          <p:cNvSpPr>
            <a:spLocks noChangeArrowheads="1"/>
          </p:cNvSpPr>
          <p:nvPr/>
        </p:nvSpPr>
        <p:spPr bwMode="auto">
          <a:xfrm>
            <a:off x="381000" y="3657600"/>
            <a:ext cx="4037013" cy="1673225"/>
          </a:xfrm>
          <a:prstGeom prst="wedgeEllipseCallout">
            <a:avLst>
              <a:gd name="adj1" fmla="val 32264"/>
              <a:gd name="adj2" fmla="val -1442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"Number of hours worked in the past week" [hrs1] and "highest year of school completed" [educ] are interval level variables, which satisfies the level of measurement requirements for discriminant analysis. </a:t>
            </a:r>
          </a:p>
        </p:txBody>
      </p:sp>
      <p:sp>
        <p:nvSpPr>
          <p:cNvPr id="625670" name="AutoShape 6"/>
          <p:cNvSpPr>
            <a:spLocks noChangeArrowheads="1"/>
          </p:cNvSpPr>
          <p:nvPr/>
        </p:nvSpPr>
        <p:spPr bwMode="auto">
          <a:xfrm>
            <a:off x="533400" y="5616575"/>
            <a:ext cx="3959225" cy="1012825"/>
          </a:xfrm>
          <a:prstGeom prst="wedgeEllipseCallout">
            <a:avLst>
              <a:gd name="adj1" fmla="val 27144"/>
              <a:gd name="adj2" fmla="val -30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"Self-employment" [wrkslf] is a dichotomous or dummy-coded nominal variable which may be included in discriminant analysis. </a:t>
            </a: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254943A-DF56-4C25-9C1A-E3C8D4BE5BBF}" type="slidenum">
              <a:rPr lang="en-US"/>
              <a:pPr/>
              <a:t>88</a:t>
            </a:fld>
            <a:endParaRPr lang="en-US"/>
          </a:p>
        </p:txBody>
      </p:sp>
      <p:pic>
        <p:nvPicPr>
          <p:cNvPr id="62669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26691" name="Rectangle 3"/>
          <p:cNvSpPr>
            <a:spLocks noGrp="1" noChangeArrowheads="1"/>
          </p:cNvSpPr>
          <p:nvPr>
            <p:ph type="title"/>
          </p:nvPr>
        </p:nvSpPr>
        <p:spPr>
          <a:xfrm>
            <a:off x="1143000" y="304800"/>
            <a:ext cx="7772400" cy="914400"/>
          </a:xfrm>
        </p:spPr>
        <p:txBody>
          <a:bodyPr/>
          <a:lstStyle/>
          <a:p>
            <a:r>
              <a:rPr lang="en-US"/>
              <a:t>The stepwise discriminant analysis</a:t>
            </a:r>
          </a:p>
        </p:txBody>
      </p:sp>
      <p:sp>
        <p:nvSpPr>
          <p:cNvPr id="626692" name="AutoShape 4"/>
          <p:cNvSpPr>
            <a:spLocks noChangeArrowheads="1"/>
          </p:cNvSpPr>
          <p:nvPr/>
        </p:nvSpPr>
        <p:spPr bwMode="auto">
          <a:xfrm>
            <a:off x="304800" y="1447800"/>
            <a:ext cx="3429000" cy="1938338"/>
          </a:xfrm>
          <a:prstGeom prst="wedgeEllipseCallout">
            <a:avLst>
              <a:gd name="adj1" fmla="val -384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To answer the question, we do a stepwise discriminant analysis with natfare as the dependent variable and hrs1, wkrslf, educ, and rincom98, and as the independent variables.  </a:t>
            </a:r>
          </a:p>
        </p:txBody>
      </p:sp>
      <p:sp>
        <p:nvSpPr>
          <p:cNvPr id="626693" name="AutoShape 5"/>
          <p:cNvSpPr>
            <a:spLocks noChangeArrowheads="1"/>
          </p:cNvSpPr>
          <p:nvPr/>
        </p:nvSpPr>
        <p:spPr bwMode="auto">
          <a:xfrm>
            <a:off x="5943600" y="4732338"/>
            <a:ext cx="2971800" cy="906462"/>
          </a:xfrm>
          <a:prstGeom prst="wedgeEllipseCallout">
            <a:avLst>
              <a:gd name="adj1" fmla="val -31889"/>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Classify | Discriminant…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D93F85C-4AD0-476F-A4C9-3269196D47BA}" type="slidenum">
              <a:rPr lang="en-US"/>
              <a:pPr/>
              <a:t>89</a:t>
            </a:fld>
            <a:endParaRPr lang="en-US"/>
          </a:p>
        </p:txBody>
      </p:sp>
      <p:pic>
        <p:nvPicPr>
          <p:cNvPr id="62771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386138" y="18288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2771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627716" name="AutoShape 4"/>
          <p:cNvSpPr>
            <a:spLocks noChangeArrowheads="1"/>
          </p:cNvSpPr>
          <p:nvPr/>
        </p:nvSpPr>
        <p:spPr bwMode="auto">
          <a:xfrm>
            <a:off x="4986338"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Grouping Variable</a:t>
            </a:r>
            <a:r>
              <a:rPr lang="en-US" sz="1200">
                <a:latin typeface="Verdana" pitchFamily="34" charset="0"/>
              </a:rPr>
              <a:t> text box.</a:t>
            </a:r>
          </a:p>
        </p:txBody>
      </p:sp>
      <p:sp>
        <p:nvSpPr>
          <p:cNvPr id="627717" name="AutoShape 5"/>
          <p:cNvSpPr>
            <a:spLocks noChangeArrowheads="1"/>
          </p:cNvSpPr>
          <p:nvPr/>
        </p:nvSpPr>
        <p:spPr bwMode="auto">
          <a:xfrm>
            <a:off x="1023938" y="1905000"/>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natfare</a:t>
            </a:r>
            <a:r>
              <a:rPr lang="en-US" sz="1200">
                <a:latin typeface="Verdana" pitchFamily="34" charset="0"/>
              </a:rPr>
              <a:t> in the list of variables.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D3C17BA-02EE-4D13-B7CE-0B1692F24EFC}" type="slidenum">
              <a:rPr lang="en-US"/>
              <a:pPr/>
              <a:t>9</a:t>
            </a:fld>
            <a:endParaRPr lang="en-US"/>
          </a:p>
        </p:txBody>
      </p:sp>
      <p:pic>
        <p:nvPicPr>
          <p:cNvPr id="69529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394075" y="3505200"/>
            <a:ext cx="2930525" cy="1947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95299" name="Rectangle 3"/>
          <p:cNvSpPr>
            <a:spLocks noGrp="1" noChangeArrowheads="1"/>
          </p:cNvSpPr>
          <p:nvPr>
            <p:ph type="title"/>
          </p:nvPr>
        </p:nvSpPr>
        <p:spPr>
          <a:xfrm>
            <a:off x="1143000" y="304800"/>
            <a:ext cx="7772400" cy="914400"/>
          </a:xfrm>
        </p:spPr>
        <p:txBody>
          <a:bodyPr/>
          <a:lstStyle/>
          <a:p>
            <a:r>
              <a:rPr lang="en-US"/>
              <a:t>Functions at Group Centroids</a:t>
            </a:r>
          </a:p>
        </p:txBody>
      </p:sp>
      <p:sp>
        <p:nvSpPr>
          <p:cNvPr id="695300" name="AutoShape 4"/>
          <p:cNvSpPr>
            <a:spLocks noChangeArrowheads="1"/>
          </p:cNvSpPr>
          <p:nvPr/>
        </p:nvSpPr>
        <p:spPr bwMode="auto">
          <a:xfrm>
            <a:off x="152400" y="1460500"/>
            <a:ext cx="6323013" cy="1892300"/>
          </a:xfrm>
          <a:prstGeom prst="wedgeEllipseCallout">
            <a:avLst>
              <a:gd name="adj1" fmla="val 17611"/>
              <a:gd name="adj2" fmla="val -27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order to specify the role that each independent variable plays in predicting group membership on the dependent variable, we must link together the relationship between the discriminant functions and the groups defined by the dependent variable, the role of the significant independent variables in the discriminant functions, and the differences in group means for each of the variables.</a:t>
            </a:r>
          </a:p>
        </p:txBody>
      </p:sp>
      <p:sp>
        <p:nvSpPr>
          <p:cNvPr id="695301" name="AutoShape 5"/>
          <p:cNvSpPr>
            <a:spLocks noChangeArrowheads="1"/>
          </p:cNvSpPr>
          <p:nvPr/>
        </p:nvSpPr>
        <p:spPr bwMode="auto">
          <a:xfrm>
            <a:off x="228600" y="5032375"/>
            <a:ext cx="4953000" cy="1673225"/>
          </a:xfrm>
          <a:prstGeom prst="wedgeEllipseCallout">
            <a:avLst>
              <a:gd name="adj1" fmla="val 40481"/>
              <a:gd name="adj2" fmla="val -75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1 separates survey respondents who thought we spend about the right amount of money on welfare (the positive value of 0.446) from survey respondents who thought we spend too much (negative value of -0.311) or little money (negative value of -0.220) on welfare. </a:t>
            </a:r>
          </a:p>
        </p:txBody>
      </p:sp>
      <p:sp>
        <p:nvSpPr>
          <p:cNvPr id="695302" name="AutoShape 6"/>
          <p:cNvSpPr>
            <a:spLocks noChangeArrowheads="1"/>
          </p:cNvSpPr>
          <p:nvPr/>
        </p:nvSpPr>
        <p:spPr bwMode="auto">
          <a:xfrm>
            <a:off x="6172200" y="2819400"/>
            <a:ext cx="2778125" cy="3873500"/>
          </a:xfrm>
          <a:prstGeom prst="wedgeEllipseCallout">
            <a:avLst>
              <a:gd name="adj1" fmla="val -60972"/>
              <a:gd name="adj2" fmla="val -9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2 separates survey respondents who thought we spend too little money on welfare (positive value of 0.235) from survey respondents who thought we spend too much money (negative value of -0.362) on welfare. We ignore the second group (-0.031) in this comparison because it was distinguished from the other two groups by function 1.</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D62FE31-166D-4F50-9F58-D147021C3F22}" type="slidenum">
              <a:rPr lang="en-US"/>
              <a:pPr/>
              <a:t>90</a:t>
            </a:fld>
            <a:endParaRPr lang="en-US"/>
          </a:p>
        </p:txBody>
      </p:sp>
      <p:pic>
        <p:nvPicPr>
          <p:cNvPr id="62873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00338" y="30559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28739" name="Rectangle 3"/>
          <p:cNvSpPr>
            <a:spLocks noGrp="1" noChangeArrowheads="1"/>
          </p:cNvSpPr>
          <p:nvPr>
            <p:ph type="title"/>
          </p:nvPr>
        </p:nvSpPr>
        <p:spPr>
          <a:xfrm>
            <a:off x="1143000" y="304800"/>
            <a:ext cx="7772400" cy="914400"/>
          </a:xfrm>
        </p:spPr>
        <p:txBody>
          <a:bodyPr/>
          <a:lstStyle/>
          <a:p>
            <a:r>
              <a:rPr lang="en-US"/>
              <a:t>Defining the group values</a:t>
            </a:r>
          </a:p>
        </p:txBody>
      </p:sp>
      <p:sp>
        <p:nvSpPr>
          <p:cNvPr id="628740" name="AutoShape 4"/>
          <p:cNvSpPr>
            <a:spLocks noChangeArrowheads="1"/>
          </p:cNvSpPr>
          <p:nvPr/>
        </p:nvSpPr>
        <p:spPr bwMode="auto">
          <a:xfrm>
            <a:off x="1906588" y="1471613"/>
            <a:ext cx="6475412" cy="1423987"/>
          </a:xfrm>
          <a:prstGeom prst="wedgeEllipseCallout">
            <a:avLst>
              <a:gd name="adj1" fmla="val -2558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SPSS moves the dependent variable to the Grouping Variable textbox, it puts two question marks in parentheses after the variable name. This is a reminder that we have to enter the number that represent the groups we want to include in the analysis.</a:t>
            </a:r>
          </a:p>
        </p:txBody>
      </p:sp>
      <p:sp>
        <p:nvSpPr>
          <p:cNvPr id="628741" name="AutoShape 5"/>
          <p:cNvSpPr>
            <a:spLocks noChangeArrowheads="1"/>
          </p:cNvSpPr>
          <p:nvPr/>
        </p:nvSpPr>
        <p:spPr bwMode="auto">
          <a:xfrm>
            <a:off x="3005138" y="4503738"/>
            <a:ext cx="2667000" cy="1165225"/>
          </a:xfrm>
          <a:prstGeom prst="wedgeEllipseCallout">
            <a:avLst>
              <a:gd name="adj1" fmla="val 30833"/>
              <a:gd name="adj2" fmla="val -848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to specify the group numbers, click on the </a:t>
            </a:r>
            <a:r>
              <a:rPr lang="en-US" sz="1200" i="1">
                <a:latin typeface="Verdana" pitchFamily="34" charset="0"/>
              </a:rPr>
              <a:t>Define Range…</a:t>
            </a:r>
            <a:r>
              <a:rPr lang="en-US" sz="1200">
                <a:latin typeface="Verdana" pitchFamily="34" charset="0"/>
              </a:rPr>
              <a:t> button.</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6454F21-72F2-41DD-98B6-A76F398C87F4}" type="slidenum">
              <a:rPr lang="en-US"/>
              <a:pPr/>
              <a:t>91</a:t>
            </a:fld>
            <a:endParaRPr lang="en-US"/>
          </a:p>
        </p:txBody>
      </p:sp>
      <p:pic>
        <p:nvPicPr>
          <p:cNvPr id="62976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95800" y="3338513"/>
            <a:ext cx="2655888" cy="1403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29763" name="Rectangle 3"/>
          <p:cNvSpPr>
            <a:spLocks noGrp="1" noChangeArrowheads="1"/>
          </p:cNvSpPr>
          <p:nvPr>
            <p:ph type="title"/>
          </p:nvPr>
        </p:nvSpPr>
        <p:spPr>
          <a:xfrm>
            <a:off x="1143000" y="304800"/>
            <a:ext cx="7772400" cy="914400"/>
          </a:xfrm>
        </p:spPr>
        <p:txBody>
          <a:bodyPr/>
          <a:lstStyle/>
          <a:p>
            <a:r>
              <a:rPr lang="en-US"/>
              <a:t>Completing the range of group values</a:t>
            </a:r>
          </a:p>
        </p:txBody>
      </p:sp>
      <p:sp>
        <p:nvSpPr>
          <p:cNvPr id="629764" name="AutoShape 4"/>
          <p:cNvSpPr>
            <a:spLocks noChangeArrowheads="1"/>
          </p:cNvSpPr>
          <p:nvPr/>
        </p:nvSpPr>
        <p:spPr bwMode="auto">
          <a:xfrm>
            <a:off x="685800" y="1371600"/>
            <a:ext cx="3960813" cy="2455863"/>
          </a:xfrm>
          <a:prstGeom prst="wedgeEllipseCallout">
            <a:avLst>
              <a:gd name="adj1" fmla="val 34449"/>
              <a:gd name="adj2" fmla="val -110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value labels for natfare show three categories:</a:t>
            </a:r>
          </a:p>
          <a:p>
            <a:pPr lvl="1" algn="l">
              <a:lnSpc>
                <a:spcPct val="100000"/>
              </a:lnSpc>
            </a:pPr>
            <a:r>
              <a:rPr lang="en-US" sz="1200">
                <a:latin typeface="Verdana" pitchFamily="34" charset="0"/>
              </a:rPr>
              <a:t>1 = TOO LITTLE</a:t>
            </a:r>
          </a:p>
          <a:p>
            <a:pPr lvl="1" algn="l">
              <a:lnSpc>
                <a:spcPct val="100000"/>
              </a:lnSpc>
            </a:pPr>
            <a:r>
              <a:rPr lang="en-US" sz="1200">
                <a:latin typeface="Verdana" pitchFamily="34" charset="0"/>
              </a:rPr>
              <a:t>2 = ABOUT RIGHT</a:t>
            </a:r>
          </a:p>
          <a:p>
            <a:pPr lvl="1" algn="l">
              <a:lnSpc>
                <a:spcPct val="100000"/>
              </a:lnSpc>
            </a:pPr>
            <a:r>
              <a:rPr lang="en-US" sz="1200">
                <a:latin typeface="Verdana" pitchFamily="34" charset="0"/>
              </a:rPr>
              <a:t>3 = TOO MUCH</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range of values that we need to enter goes from 1 as the minimum and 3 as the maximum.</a:t>
            </a:r>
          </a:p>
        </p:txBody>
      </p:sp>
      <p:sp>
        <p:nvSpPr>
          <p:cNvPr id="629765" name="AutoShape 5"/>
          <p:cNvSpPr>
            <a:spLocks noChangeArrowheads="1"/>
          </p:cNvSpPr>
          <p:nvPr/>
        </p:nvSpPr>
        <p:spPr bwMode="auto">
          <a:xfrm>
            <a:off x="6400800" y="4503738"/>
            <a:ext cx="2514600" cy="906462"/>
          </a:xfrm>
          <a:prstGeom prst="wedgeEllipseCallout">
            <a:avLst>
              <a:gd name="adj1" fmla="val -28597"/>
              <a:gd name="adj2" fmla="val -111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629766" name="AutoShape 6"/>
          <p:cNvSpPr>
            <a:spLocks noChangeArrowheads="1"/>
          </p:cNvSpPr>
          <p:nvPr/>
        </p:nvSpPr>
        <p:spPr bwMode="auto">
          <a:xfrm>
            <a:off x="5410200" y="2522538"/>
            <a:ext cx="2209800" cy="906462"/>
          </a:xfrm>
          <a:prstGeom prst="wedgeEllipseCallout">
            <a:avLst>
              <a:gd name="adj1" fmla="val -31611"/>
              <a:gd name="adj2" fmla="val 948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type in 1 in the </a:t>
            </a:r>
            <a:r>
              <a:rPr lang="en-US" sz="1200" i="1">
                <a:latin typeface="Verdana" pitchFamily="34" charset="0"/>
              </a:rPr>
              <a:t>Minimum</a:t>
            </a:r>
            <a:r>
              <a:rPr lang="en-US" sz="1200">
                <a:latin typeface="Verdana" pitchFamily="34" charset="0"/>
              </a:rPr>
              <a:t> text box.</a:t>
            </a:r>
          </a:p>
        </p:txBody>
      </p:sp>
      <p:sp>
        <p:nvSpPr>
          <p:cNvPr id="629767" name="AutoShape 7"/>
          <p:cNvSpPr>
            <a:spLocks noChangeArrowheads="1"/>
          </p:cNvSpPr>
          <p:nvPr/>
        </p:nvSpPr>
        <p:spPr bwMode="auto">
          <a:xfrm>
            <a:off x="3505200" y="4427538"/>
            <a:ext cx="2205038" cy="906462"/>
          </a:xfrm>
          <a:prstGeom prst="wedgeEllipseCallout">
            <a:avLst>
              <a:gd name="adj1" fmla="val 40282"/>
              <a:gd name="adj2" fmla="val -699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type in 3 in the </a:t>
            </a:r>
            <a:r>
              <a:rPr lang="en-US" sz="1200" i="1">
                <a:latin typeface="Verdana" pitchFamily="34" charset="0"/>
              </a:rPr>
              <a:t>Maximum</a:t>
            </a:r>
            <a:r>
              <a:rPr lang="en-US" sz="1200">
                <a:latin typeface="Verdana" pitchFamily="34" charset="0"/>
              </a:rPr>
              <a:t> text box.</a:t>
            </a:r>
          </a:p>
        </p:txBody>
      </p:sp>
      <p:sp>
        <p:nvSpPr>
          <p:cNvPr id="629768" name="AutoShape 8"/>
          <p:cNvSpPr>
            <a:spLocks noChangeArrowheads="1"/>
          </p:cNvSpPr>
          <p:nvPr/>
        </p:nvSpPr>
        <p:spPr bwMode="auto">
          <a:xfrm>
            <a:off x="685800" y="5791200"/>
            <a:ext cx="5486400" cy="906463"/>
          </a:xfrm>
          <a:prstGeom prst="wedgeEllipseCallout">
            <a:avLst>
              <a:gd name="adj1" fmla="val -21181"/>
              <a:gd name="adj2" fmla="val -23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Note: if we enter the wrong range of group numbers, e.g., 1 to 2 instead of 1 to 3, SPSS will only include groups 1 and 2 in the analysis.</a:t>
            </a: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78A254F-84E5-457D-BCC3-5B968AAA9390}" type="slidenum">
              <a:rPr lang="en-US"/>
              <a:pPr/>
              <a:t>92</a:t>
            </a:fld>
            <a:endParaRPr lang="en-US"/>
          </a:p>
        </p:txBody>
      </p:sp>
      <p:pic>
        <p:nvPicPr>
          <p:cNvPr id="63078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00338" y="29035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0787"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630788" name="AutoShape 4"/>
          <p:cNvSpPr>
            <a:spLocks noChangeArrowheads="1"/>
          </p:cNvSpPr>
          <p:nvPr/>
        </p:nvSpPr>
        <p:spPr bwMode="auto">
          <a:xfrm>
            <a:off x="2287588" y="1371600"/>
            <a:ext cx="5865812" cy="1423988"/>
          </a:xfrm>
          <a:prstGeom prst="wedgeEllipseCallout">
            <a:avLst>
              <a:gd name="adj1" fmla="val 18551"/>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provides us with two methods for  including variables: to enter all of the independent variables at one time, and a stepwise method for selecting variables using a statistical test to determine the order in which variables are included.</a:t>
            </a:r>
          </a:p>
        </p:txBody>
      </p:sp>
      <p:sp>
        <p:nvSpPr>
          <p:cNvPr id="630789" name="AutoShape 5"/>
          <p:cNvSpPr>
            <a:spLocks noChangeArrowheads="1"/>
          </p:cNvSpPr>
          <p:nvPr/>
        </p:nvSpPr>
        <p:spPr bwMode="auto">
          <a:xfrm>
            <a:off x="2209800" y="5281613"/>
            <a:ext cx="2895600" cy="1423987"/>
          </a:xfrm>
          <a:prstGeom prst="wedgeEllipseCallout">
            <a:avLst>
              <a:gd name="adj1" fmla="val 45833"/>
              <a:gd name="adj2" fmla="val -4353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calls for identifying the best predictors, we click on the option button to </a:t>
            </a:r>
            <a:r>
              <a:rPr lang="en-US" sz="1200" i="1">
                <a:latin typeface="Verdana" pitchFamily="34" charset="0"/>
              </a:rPr>
              <a:t>Use stepwise method</a:t>
            </a:r>
            <a:r>
              <a:rPr lang="en-US" sz="1200">
                <a:latin typeface="Verdana" pitchFamily="34" charset="0"/>
              </a:rPr>
              <a:t>.</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580784C-029F-4541-8F16-0DC0DFFEADF7}" type="slidenum">
              <a:rPr lang="en-US"/>
              <a:pPr/>
              <a:t>93</a:t>
            </a:fld>
            <a:endParaRPr lang="en-US"/>
          </a:p>
        </p:txBody>
      </p:sp>
      <p:pic>
        <p:nvPicPr>
          <p:cNvPr id="63181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71738" y="16843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1811" name="Rectangle 3"/>
          <p:cNvSpPr>
            <a:spLocks noGrp="1" noChangeArrowheads="1"/>
          </p:cNvSpPr>
          <p:nvPr>
            <p:ph type="title"/>
          </p:nvPr>
        </p:nvSpPr>
        <p:spPr>
          <a:xfrm>
            <a:off x="1143000" y="304800"/>
            <a:ext cx="7772400" cy="914400"/>
          </a:xfrm>
        </p:spPr>
        <p:txBody>
          <a:bodyPr/>
          <a:lstStyle/>
          <a:p>
            <a:r>
              <a:rPr lang="en-US"/>
              <a:t>Requesting statistics for the output</a:t>
            </a:r>
          </a:p>
        </p:txBody>
      </p:sp>
      <p:sp>
        <p:nvSpPr>
          <p:cNvPr id="631812" name="AutoShape 4"/>
          <p:cNvSpPr>
            <a:spLocks noChangeArrowheads="1"/>
          </p:cNvSpPr>
          <p:nvPr/>
        </p:nvSpPr>
        <p:spPr bwMode="auto">
          <a:xfrm>
            <a:off x="4267200" y="4884738"/>
            <a:ext cx="3352800" cy="906462"/>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Statistics</a:t>
            </a:r>
            <a:r>
              <a:rPr lang="en-US" sz="1200">
                <a:latin typeface="Verdana" pitchFamily="34" charset="0"/>
              </a:rPr>
              <a:t>… button to select statistics we will need for the analysis.</a:t>
            </a:r>
          </a:p>
        </p:txBody>
      </p: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CD03E44-E6EA-423F-AD86-47F37086A124}" type="slidenum">
              <a:rPr lang="en-US"/>
              <a:pPr/>
              <a:t>94</a:t>
            </a:fld>
            <a:endParaRPr lang="en-US"/>
          </a:p>
        </p:txBody>
      </p:sp>
      <p:pic>
        <p:nvPicPr>
          <p:cNvPr id="63283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19600" y="3055938"/>
            <a:ext cx="4344988" cy="23256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2835" name="Rectangle 3"/>
          <p:cNvSpPr>
            <a:spLocks noGrp="1" noChangeArrowheads="1"/>
          </p:cNvSpPr>
          <p:nvPr>
            <p:ph type="title"/>
          </p:nvPr>
        </p:nvSpPr>
        <p:spPr>
          <a:xfrm>
            <a:off x="1143000" y="304800"/>
            <a:ext cx="7772400" cy="914400"/>
          </a:xfrm>
        </p:spPr>
        <p:txBody>
          <a:bodyPr/>
          <a:lstStyle/>
          <a:p>
            <a:r>
              <a:rPr lang="en-US"/>
              <a:t>Specifying statistical output</a:t>
            </a:r>
          </a:p>
        </p:txBody>
      </p:sp>
      <p:sp>
        <p:nvSpPr>
          <p:cNvPr id="632836" name="AutoShape 4"/>
          <p:cNvSpPr>
            <a:spLocks noChangeArrowheads="1"/>
          </p:cNvSpPr>
          <p:nvPr/>
        </p:nvSpPr>
        <p:spPr bwMode="auto">
          <a:xfrm>
            <a:off x="6400800" y="5418138"/>
            <a:ext cx="2514600" cy="906462"/>
          </a:xfrm>
          <a:prstGeom prst="wedgeEllipseCallout">
            <a:avLst>
              <a:gd name="adj1" fmla="val -28597"/>
              <a:gd name="adj2" fmla="val -78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632837" name="AutoShape 5"/>
          <p:cNvSpPr>
            <a:spLocks noChangeArrowheads="1"/>
          </p:cNvSpPr>
          <p:nvPr/>
        </p:nvSpPr>
        <p:spPr bwMode="auto">
          <a:xfrm>
            <a:off x="838200" y="1600200"/>
            <a:ext cx="3581400" cy="1165225"/>
          </a:xfrm>
          <a:prstGeom prst="wedgeEllipseCallout">
            <a:avLst>
              <a:gd name="adj1" fmla="val 55051"/>
              <a:gd name="adj2" fmla="val 127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Means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We will use the group means in our interpretation.</a:t>
            </a:r>
          </a:p>
        </p:txBody>
      </p:sp>
      <p:sp>
        <p:nvSpPr>
          <p:cNvPr id="632838" name="AutoShape 6"/>
          <p:cNvSpPr>
            <a:spLocks noChangeArrowheads="1"/>
          </p:cNvSpPr>
          <p:nvPr/>
        </p:nvSpPr>
        <p:spPr bwMode="auto">
          <a:xfrm>
            <a:off x="762000" y="3200400"/>
            <a:ext cx="3581400" cy="1679575"/>
          </a:xfrm>
          <a:prstGeom prst="wedgeEllipseCallout">
            <a:avLst>
              <a:gd name="adj1" fmla="val 57181"/>
              <a:gd name="adj2" fmla="val -34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Univariate ANOVAs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Perusing these tests suggests which variables might be useful descriminators.</a:t>
            </a:r>
          </a:p>
        </p:txBody>
      </p:sp>
      <p:sp>
        <p:nvSpPr>
          <p:cNvPr id="632839" name="AutoShape 7"/>
          <p:cNvSpPr>
            <a:spLocks noChangeArrowheads="1"/>
          </p:cNvSpPr>
          <p:nvPr/>
        </p:nvSpPr>
        <p:spPr bwMode="auto">
          <a:xfrm>
            <a:off x="914400" y="5129213"/>
            <a:ext cx="3581400" cy="1423987"/>
          </a:xfrm>
          <a:prstGeom prst="wedgeEllipseCallout">
            <a:avLst>
              <a:gd name="adj1" fmla="val 53810"/>
              <a:gd name="adj2" fmla="val -1052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Box’s M</a:t>
            </a:r>
            <a:r>
              <a:rPr lang="en-US" sz="1200">
                <a:latin typeface="Verdana" pitchFamily="34" charset="0"/>
              </a:rPr>
              <a:t> checkbox.  Box’s M statistic evaluates conformity to the assumption of homogeneity of group variances.</a:t>
            </a: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748EA3D-5A62-46D4-B912-042374C1DCF5}" type="slidenum">
              <a:rPr lang="en-US"/>
              <a:pPr/>
              <a:t>95</a:t>
            </a:fld>
            <a:endParaRPr lang="en-US"/>
          </a:p>
        </p:txBody>
      </p:sp>
      <p:pic>
        <p:nvPicPr>
          <p:cNvPr id="63385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95538" y="18288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3859" name="Rectangle 3"/>
          <p:cNvSpPr>
            <a:spLocks noGrp="1" noChangeArrowheads="1"/>
          </p:cNvSpPr>
          <p:nvPr>
            <p:ph type="title"/>
          </p:nvPr>
        </p:nvSpPr>
        <p:spPr>
          <a:xfrm>
            <a:off x="1143000" y="304800"/>
            <a:ext cx="7772400" cy="914400"/>
          </a:xfrm>
        </p:spPr>
        <p:txBody>
          <a:bodyPr/>
          <a:lstStyle/>
          <a:p>
            <a:r>
              <a:rPr lang="en-US"/>
              <a:t>Specifying details for the stepwise method</a:t>
            </a:r>
          </a:p>
        </p:txBody>
      </p:sp>
      <p:sp>
        <p:nvSpPr>
          <p:cNvPr id="633860" name="AutoShape 4"/>
          <p:cNvSpPr>
            <a:spLocks noChangeArrowheads="1"/>
          </p:cNvSpPr>
          <p:nvPr/>
        </p:nvSpPr>
        <p:spPr bwMode="auto">
          <a:xfrm>
            <a:off x="5181600" y="5083175"/>
            <a:ext cx="3352800" cy="1165225"/>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Method</a:t>
            </a:r>
            <a:r>
              <a:rPr lang="en-US" sz="1200">
                <a:latin typeface="Verdana" pitchFamily="34" charset="0"/>
              </a:rPr>
              <a:t>… button to specify the specific statistical criteria to use for including variables.</a:t>
            </a: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7CB006-6642-48A2-BC08-047B1FB98F37}" type="slidenum">
              <a:rPr lang="en-US"/>
              <a:pPr/>
              <a:t>96</a:t>
            </a:fld>
            <a:endParaRPr lang="en-US"/>
          </a:p>
        </p:txBody>
      </p:sp>
      <p:pic>
        <p:nvPicPr>
          <p:cNvPr id="63488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7963" y="2133600"/>
            <a:ext cx="5346700" cy="29035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4883" name="Rectangle 3"/>
          <p:cNvSpPr>
            <a:spLocks noGrp="1" noChangeArrowheads="1"/>
          </p:cNvSpPr>
          <p:nvPr>
            <p:ph type="title"/>
          </p:nvPr>
        </p:nvSpPr>
        <p:spPr>
          <a:xfrm>
            <a:off x="1143000" y="304800"/>
            <a:ext cx="7772400" cy="914400"/>
          </a:xfrm>
        </p:spPr>
        <p:txBody>
          <a:bodyPr/>
          <a:lstStyle/>
          <a:p>
            <a:r>
              <a:rPr lang="en-US"/>
              <a:t>Details for the stepwise method</a:t>
            </a:r>
          </a:p>
        </p:txBody>
      </p:sp>
      <p:sp>
        <p:nvSpPr>
          <p:cNvPr id="634884" name="AutoShape 4"/>
          <p:cNvSpPr>
            <a:spLocks noChangeArrowheads="1"/>
          </p:cNvSpPr>
          <p:nvPr/>
        </p:nvSpPr>
        <p:spPr bwMode="auto">
          <a:xfrm>
            <a:off x="2747963" y="5029200"/>
            <a:ext cx="2971800" cy="1679575"/>
          </a:xfrm>
          <a:prstGeom prst="wedgeEllipseCallout">
            <a:avLst>
              <a:gd name="adj1" fmla="val 22167"/>
              <a:gd name="adj2" fmla="val -13563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option button </a:t>
            </a:r>
            <a:r>
              <a:rPr lang="en-US" sz="1200" i="1">
                <a:latin typeface="Verdana" pitchFamily="34" charset="0"/>
              </a:rPr>
              <a:t>Use probability of F</a:t>
            </a:r>
            <a:r>
              <a:rPr lang="en-US" sz="1200">
                <a:latin typeface="Verdana" pitchFamily="34" charset="0"/>
              </a:rPr>
              <a:t> so that we can incorporate the level of significance specified in the problem.</a:t>
            </a:r>
          </a:p>
        </p:txBody>
      </p:sp>
      <p:sp>
        <p:nvSpPr>
          <p:cNvPr id="634885" name="AutoShape 5"/>
          <p:cNvSpPr>
            <a:spLocks noChangeArrowheads="1"/>
          </p:cNvSpPr>
          <p:nvPr/>
        </p:nvSpPr>
        <p:spPr bwMode="auto">
          <a:xfrm>
            <a:off x="842963" y="1447800"/>
            <a:ext cx="1978025" cy="1423988"/>
          </a:xfrm>
          <a:prstGeom prst="wedgeEllipseCallout">
            <a:avLst>
              <a:gd name="adj1" fmla="val 57944"/>
              <a:gd name="adj2" fmla="val 72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Mahalanobis distance</a:t>
            </a:r>
            <a:r>
              <a:rPr lang="en-US" sz="1200">
                <a:latin typeface="Verdana" pitchFamily="34" charset="0"/>
              </a:rPr>
              <a:t> option button on the </a:t>
            </a:r>
            <a:r>
              <a:rPr lang="en-US" sz="1200" i="1">
                <a:latin typeface="Verdana" pitchFamily="34" charset="0"/>
              </a:rPr>
              <a:t>Method</a:t>
            </a:r>
            <a:r>
              <a:rPr lang="en-US" sz="1200">
                <a:latin typeface="Verdana" pitchFamily="34" charset="0"/>
              </a:rPr>
              <a:t> panel.</a:t>
            </a:r>
          </a:p>
        </p:txBody>
      </p:sp>
      <p:sp>
        <p:nvSpPr>
          <p:cNvPr id="634886" name="AutoShape 6"/>
          <p:cNvSpPr>
            <a:spLocks noChangeArrowheads="1"/>
          </p:cNvSpPr>
          <p:nvPr/>
        </p:nvSpPr>
        <p:spPr bwMode="auto">
          <a:xfrm>
            <a:off x="7091363" y="3276600"/>
            <a:ext cx="1900237" cy="1165225"/>
          </a:xfrm>
          <a:prstGeom prst="wedgeEllipseCallout">
            <a:avLst>
              <a:gd name="adj1" fmla="val -22597"/>
              <a:gd name="adj2" fmla="val -95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634887" name="AutoShape 7"/>
          <p:cNvSpPr>
            <a:spLocks noChangeArrowheads="1"/>
          </p:cNvSpPr>
          <p:nvPr/>
        </p:nvSpPr>
        <p:spPr bwMode="auto">
          <a:xfrm>
            <a:off x="385763" y="3124200"/>
            <a:ext cx="2508250" cy="1679575"/>
          </a:xfrm>
          <a:prstGeom prst="wedgeEllipseCallout">
            <a:avLst>
              <a:gd name="adj1" fmla="val 52977"/>
              <a:gd name="adj2" fmla="val 401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Summary of steps</a:t>
            </a:r>
            <a:r>
              <a:rPr lang="en-US" sz="1200">
                <a:latin typeface="Verdana" pitchFamily="34" charset="0"/>
              </a:rPr>
              <a:t> checkbox to produce a summary table when a new variable is added.</a:t>
            </a:r>
          </a:p>
        </p:txBody>
      </p:sp>
      <p:sp>
        <p:nvSpPr>
          <p:cNvPr id="634888" name="AutoShape 8"/>
          <p:cNvSpPr>
            <a:spLocks noChangeArrowheads="1"/>
          </p:cNvSpPr>
          <p:nvPr/>
        </p:nvSpPr>
        <p:spPr bwMode="auto">
          <a:xfrm>
            <a:off x="5948363" y="4953000"/>
            <a:ext cx="2743200" cy="1679575"/>
          </a:xfrm>
          <a:prstGeom prst="wedgeEllipseCallout">
            <a:avLst>
              <a:gd name="adj1" fmla="val -53880"/>
              <a:gd name="adj2" fmla="val -111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type the level of significance in the </a:t>
            </a:r>
            <a:r>
              <a:rPr lang="en-US" sz="1200" i="1">
                <a:latin typeface="Verdana" pitchFamily="34" charset="0"/>
              </a:rPr>
              <a:t>Entry</a:t>
            </a:r>
            <a:r>
              <a:rPr lang="en-US" sz="1200">
                <a:latin typeface="Verdana" pitchFamily="34" charset="0"/>
              </a:rPr>
              <a:t> text box.  The </a:t>
            </a:r>
            <a:r>
              <a:rPr lang="en-US" sz="1200" i="1">
                <a:latin typeface="Verdana" pitchFamily="34" charset="0"/>
              </a:rPr>
              <a:t>Removal</a:t>
            </a:r>
            <a:r>
              <a:rPr lang="en-US" sz="1200">
                <a:latin typeface="Verdana" pitchFamily="34" charset="0"/>
              </a:rPr>
              <a:t> value is twice as large as the entry value.</a:t>
            </a:r>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188570A-FEC0-4883-9C48-4D080CBB73DC}" type="slidenum">
              <a:rPr lang="en-US"/>
              <a:pPr/>
              <a:t>97</a:t>
            </a:fld>
            <a:endParaRPr lang="en-US"/>
          </a:p>
        </p:txBody>
      </p:sp>
      <p:pic>
        <p:nvPicPr>
          <p:cNvPr id="63591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38338" y="17605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5907" name="Rectangle 3"/>
          <p:cNvSpPr>
            <a:spLocks noGrp="1" noChangeArrowheads="1"/>
          </p:cNvSpPr>
          <p:nvPr>
            <p:ph type="title"/>
          </p:nvPr>
        </p:nvSpPr>
        <p:spPr>
          <a:xfrm>
            <a:off x="1143000" y="304800"/>
            <a:ext cx="7772400" cy="914400"/>
          </a:xfrm>
        </p:spPr>
        <p:txBody>
          <a:bodyPr/>
          <a:lstStyle/>
          <a:p>
            <a:r>
              <a:rPr lang="en-US"/>
              <a:t>Specifying details for classification</a:t>
            </a:r>
          </a:p>
        </p:txBody>
      </p:sp>
      <p:sp>
        <p:nvSpPr>
          <p:cNvPr id="635908" name="AutoShape 4"/>
          <p:cNvSpPr>
            <a:spLocks noChangeArrowheads="1"/>
          </p:cNvSpPr>
          <p:nvPr/>
        </p:nvSpPr>
        <p:spPr bwMode="auto">
          <a:xfrm>
            <a:off x="3048000" y="4930775"/>
            <a:ext cx="3352800" cy="1165225"/>
          </a:xfrm>
          <a:prstGeom prst="wedgeEllipseCallout">
            <a:avLst>
              <a:gd name="adj1" fmla="val 36458"/>
              <a:gd name="adj2" fmla="val -75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Classify</a:t>
            </a:r>
            <a:r>
              <a:rPr lang="en-US" sz="1200">
                <a:latin typeface="Verdana" pitchFamily="34" charset="0"/>
              </a:rPr>
              <a:t>… button to specify details for the classification phase of the analysis.</a:t>
            </a:r>
          </a:p>
        </p:txBody>
      </p:sp>
    </p:spTree>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12AC46F-3F40-44F2-9F70-2506429125C8}" type="slidenum">
              <a:rPr lang="en-US"/>
              <a:pPr/>
              <a:t>98</a:t>
            </a:fld>
            <a:endParaRPr lang="en-US"/>
          </a:p>
        </p:txBody>
      </p:sp>
      <p:pic>
        <p:nvPicPr>
          <p:cNvPr id="63693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95600" y="2995613"/>
            <a:ext cx="5441950" cy="2927350"/>
          </a:xfrm>
          <a:ln/>
          <a:extLst>
            <a:ext uri="{909E8E84-426E-40DD-AFC4-6F175D3DCCD1}">
              <a14:hiddenFill xmlns:a14="http://schemas.microsoft.com/office/drawing/2010/main">
                <a:solidFill>
                  <a:schemeClr val="bg1"/>
                </a:solidFill>
              </a14:hiddenFill>
            </a:ext>
          </a:extLst>
        </p:spPr>
      </p:pic>
      <p:sp>
        <p:nvSpPr>
          <p:cNvPr id="636931" name="Rectangle 3"/>
          <p:cNvSpPr>
            <a:spLocks noGrp="1" noChangeArrowheads="1"/>
          </p:cNvSpPr>
          <p:nvPr>
            <p:ph type="title"/>
          </p:nvPr>
        </p:nvSpPr>
        <p:spPr>
          <a:xfrm>
            <a:off x="1143000" y="304800"/>
            <a:ext cx="7772400" cy="914400"/>
          </a:xfrm>
        </p:spPr>
        <p:txBody>
          <a:bodyPr/>
          <a:lstStyle/>
          <a:p>
            <a:r>
              <a:rPr lang="en-US"/>
              <a:t>Details for classification - 1</a:t>
            </a:r>
          </a:p>
        </p:txBody>
      </p:sp>
      <p:sp>
        <p:nvSpPr>
          <p:cNvPr id="636932" name="AutoShape 4"/>
          <p:cNvSpPr>
            <a:spLocks noChangeArrowheads="1"/>
          </p:cNvSpPr>
          <p:nvPr/>
        </p:nvSpPr>
        <p:spPr bwMode="auto">
          <a:xfrm>
            <a:off x="762000" y="5281613"/>
            <a:ext cx="3200400" cy="1423987"/>
          </a:xfrm>
          <a:prstGeom prst="wedgeEllipseCallout">
            <a:avLst>
              <a:gd name="adj1" fmla="val 25792"/>
              <a:gd name="adj2" fmla="val -61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Summary table</a:t>
            </a:r>
            <a:r>
              <a:rPr lang="en-US" sz="1200">
                <a:latin typeface="Verdana" pitchFamily="34" charset="0"/>
              </a:rPr>
              <a:t> checkbox to include summary tables comparing actual and predicted classification.</a:t>
            </a:r>
          </a:p>
        </p:txBody>
      </p:sp>
      <p:sp>
        <p:nvSpPr>
          <p:cNvPr id="636933" name="AutoShape 5"/>
          <p:cNvSpPr>
            <a:spLocks noChangeArrowheads="1"/>
          </p:cNvSpPr>
          <p:nvPr/>
        </p:nvSpPr>
        <p:spPr bwMode="auto">
          <a:xfrm>
            <a:off x="3352800" y="1471613"/>
            <a:ext cx="5486400" cy="1423987"/>
          </a:xfrm>
          <a:prstGeom prst="wedgeEllipseCallout">
            <a:avLst>
              <a:gd name="adj1" fmla="val -28037"/>
              <a:gd name="adj2" fmla="val 112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option button to </a:t>
            </a:r>
            <a:r>
              <a:rPr lang="en-US" sz="1200" i="1">
                <a:latin typeface="Verdana" pitchFamily="34" charset="0"/>
              </a:rPr>
              <a:t>Compute from group sizes</a:t>
            </a:r>
            <a:r>
              <a:rPr lang="en-US" sz="1200">
                <a:latin typeface="Verdana" pitchFamily="34" charset="0"/>
              </a:rPr>
              <a:t> on the </a:t>
            </a:r>
            <a:r>
              <a:rPr lang="en-US" sz="1200" i="1">
                <a:latin typeface="Verdana" pitchFamily="34" charset="0"/>
              </a:rPr>
              <a:t>Prior Probabilities</a:t>
            </a:r>
            <a:r>
              <a:rPr lang="en-US" sz="1200">
                <a:latin typeface="Verdana" pitchFamily="34" charset="0"/>
              </a:rPr>
              <a:t> panel. This incorporates the size of the groups defined by the dependent variable into the classification of cases using the discriminant functions.</a:t>
            </a:r>
          </a:p>
        </p:txBody>
      </p:sp>
      <p:sp>
        <p:nvSpPr>
          <p:cNvPr id="636934" name="AutoShape 6"/>
          <p:cNvSpPr>
            <a:spLocks noChangeArrowheads="1"/>
          </p:cNvSpPr>
          <p:nvPr/>
        </p:nvSpPr>
        <p:spPr bwMode="auto">
          <a:xfrm>
            <a:off x="609600" y="2538413"/>
            <a:ext cx="2438400" cy="1938337"/>
          </a:xfrm>
          <a:prstGeom prst="wedgeEllipseCallout">
            <a:avLst>
              <a:gd name="adj1" fmla="val 52801"/>
              <a:gd name="adj2" fmla="val 4541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Casewise results</a:t>
            </a:r>
            <a:r>
              <a:rPr lang="en-US" sz="1200">
                <a:latin typeface="Verdana" pitchFamily="34" charset="0"/>
              </a:rPr>
              <a:t> checkbox on the </a:t>
            </a:r>
            <a:r>
              <a:rPr lang="en-US" sz="1200" i="1">
                <a:latin typeface="Verdana" pitchFamily="34" charset="0"/>
              </a:rPr>
              <a:t>Display</a:t>
            </a:r>
            <a:r>
              <a:rPr lang="en-US" sz="1200">
                <a:latin typeface="Verdana" pitchFamily="34" charset="0"/>
              </a:rPr>
              <a:t> panel to include classification details for each case in the output.</a:t>
            </a:r>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26CE790-C6B0-4768-B367-DB213C38D835}" type="slidenum">
              <a:rPr lang="en-US"/>
              <a:pPr/>
              <a:t>99</a:t>
            </a:fld>
            <a:endParaRPr lang="en-US"/>
          </a:p>
        </p:txBody>
      </p:sp>
      <p:pic>
        <p:nvPicPr>
          <p:cNvPr id="63795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35250" y="16002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37955" name="Rectangle 3"/>
          <p:cNvSpPr>
            <a:spLocks noGrp="1" noChangeArrowheads="1"/>
          </p:cNvSpPr>
          <p:nvPr>
            <p:ph type="title"/>
          </p:nvPr>
        </p:nvSpPr>
        <p:spPr>
          <a:xfrm>
            <a:off x="1143000" y="304800"/>
            <a:ext cx="7772400" cy="914400"/>
          </a:xfrm>
        </p:spPr>
        <p:txBody>
          <a:bodyPr/>
          <a:lstStyle/>
          <a:p>
            <a:r>
              <a:rPr lang="en-US"/>
              <a:t>Details for classification - 2</a:t>
            </a:r>
          </a:p>
        </p:txBody>
      </p:sp>
      <p:sp>
        <p:nvSpPr>
          <p:cNvPr id="637956" name="AutoShape 4"/>
          <p:cNvSpPr>
            <a:spLocks noChangeArrowheads="1"/>
          </p:cNvSpPr>
          <p:nvPr/>
        </p:nvSpPr>
        <p:spPr bwMode="auto">
          <a:xfrm>
            <a:off x="2940050" y="4038600"/>
            <a:ext cx="4953000" cy="2455863"/>
          </a:xfrm>
          <a:prstGeom prst="wedgeEllipseCallout">
            <a:avLst>
              <a:gd name="adj1" fmla="val -49551"/>
              <a:gd name="adj2" fmla="val -545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Leave-one-out classification</a:t>
            </a:r>
            <a:r>
              <a:rPr lang="en-US" sz="1200">
                <a:latin typeface="Verdana" pitchFamily="34" charset="0"/>
              </a:rPr>
              <a:t> checkbox to request SPSS to include a cross-validated classification in the output.  This option produces a less biased estimate of classification accuracy by sequentially holding each case out of the calculations for the discriminant functions, and using the derived functions to classify the case held out.</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9878</TotalTime>
  <Words>17058</Words>
  <Application>Microsoft Office PowerPoint</Application>
  <PresentationFormat>On-screen Show (4:3)</PresentationFormat>
  <Paragraphs>1212</Paragraphs>
  <Slides>122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122</vt:i4>
      </vt:variant>
    </vt:vector>
  </HeadingPairs>
  <TitlesOfParts>
    <vt:vector size="127" baseType="lpstr">
      <vt:lpstr>Times New Roman</vt:lpstr>
      <vt:lpstr>Trebuchet MS</vt:lpstr>
      <vt:lpstr>Wingdings</vt:lpstr>
      <vt:lpstr>Verdana</vt:lpstr>
      <vt:lpstr>_statTemplate</vt:lpstr>
      <vt:lpstr>Discriminant Analysis – Basic Relationships</vt:lpstr>
      <vt:lpstr>Discriminant analysis</vt:lpstr>
      <vt:lpstr>Discriminant scores</vt:lpstr>
      <vt:lpstr>Discriminant functions</vt:lpstr>
      <vt:lpstr>Number of functions</vt:lpstr>
      <vt:lpstr>Overall test of relationship</vt:lpstr>
      <vt:lpstr>Interpreting the relationship between independent and dependent variables</vt:lpstr>
      <vt:lpstr>Groups, functions, and variables</vt:lpstr>
      <vt:lpstr>Functions at Group Centroids</vt:lpstr>
      <vt:lpstr>Structure Matrix</vt:lpstr>
      <vt:lpstr>Group Statistics</vt:lpstr>
      <vt:lpstr>Which independent variables to interpret</vt:lpstr>
      <vt:lpstr>Discriminant analysis and classification</vt:lpstr>
      <vt:lpstr>Evaluating usefulness for discriminant models</vt:lpstr>
      <vt:lpstr>Comparing accuracy rates</vt:lpstr>
      <vt:lpstr>Computing by chance accuracy</vt:lpstr>
      <vt:lpstr>Comparing the cross-validated accuracy rate</vt:lpstr>
      <vt:lpstr>Problem 1</vt:lpstr>
      <vt:lpstr>Dissecting problem 1 - 1</vt:lpstr>
      <vt:lpstr>Dissecting problem 1 - 2</vt:lpstr>
      <vt:lpstr>Dissecting problem 1 - 3</vt:lpstr>
      <vt:lpstr>Dissecting problem 1 - 4</vt:lpstr>
      <vt:lpstr>LEVEL OF MEASUREMENT - 1</vt:lpstr>
      <vt:lpstr>LEVEL OF MEASUREMENT - 2</vt:lpstr>
      <vt:lpstr>Request simultaneous discriminant analysis</vt:lpstr>
      <vt:lpstr>Selecting the dependent variable</vt:lpstr>
      <vt:lpstr>Defining the group values</vt:lpstr>
      <vt:lpstr>Completing the range of group values</vt:lpstr>
      <vt:lpstr>Selecting the independent variables</vt:lpstr>
      <vt:lpstr>Specifying the method for including variables</vt:lpstr>
      <vt:lpstr>Requesting statistics for the output</vt:lpstr>
      <vt:lpstr>Specifying statistical output</vt:lpstr>
      <vt:lpstr>Specifying details for classification</vt:lpstr>
      <vt:lpstr>Details for classification - 1</vt:lpstr>
      <vt:lpstr>Details for classification - 2</vt:lpstr>
      <vt:lpstr>Details for classification - 3</vt:lpstr>
      <vt:lpstr>Completing the discriminant analysis request</vt:lpstr>
      <vt:lpstr>Sample size – ratio of cases to variables</vt:lpstr>
      <vt:lpstr>Sample size – minimum group size</vt:lpstr>
      <vt:lpstr>NUMBER OF DISCRIMINANT FUNCTIONS - 1</vt:lpstr>
      <vt:lpstr>NUMBER OF DISCRIMINANT FUNCTIONS - 2</vt:lpstr>
      <vt:lpstr>Independent variables and group membership: relationship of functions to groups</vt:lpstr>
      <vt:lpstr>Independent variables and group membership: predictor loadings on functions</vt:lpstr>
      <vt:lpstr>Independent variables and group membership: predictors associated with first function - 1</vt:lpstr>
      <vt:lpstr>Independent variables and group membership: predictors associated with first function - 2</vt:lpstr>
      <vt:lpstr>CLASSIFICATION USING THE DISCRIMINANT MODEL: by chance accuracy rate</vt:lpstr>
      <vt:lpstr>CLASSIFICATION USING THE DISCRIMINANT MODEL: criteria for classification accuracy</vt:lpstr>
      <vt:lpstr>Answering the question in problem 1 - 1</vt:lpstr>
      <vt:lpstr>Answering the question in problem 1 - 2</vt:lpstr>
      <vt:lpstr>Problem 2</vt:lpstr>
      <vt:lpstr>Dissecting problem 2 - 1</vt:lpstr>
      <vt:lpstr>Dissecting problem 2 - 2</vt:lpstr>
      <vt:lpstr>Dissecting problem 2 - 3</vt:lpstr>
      <vt:lpstr>LEVEL OF MEASUREMENT - 1</vt:lpstr>
      <vt:lpstr>LEVEL OF MEASUREMENT - 2</vt:lpstr>
      <vt:lpstr>Request stepwise discriminant analysis</vt:lpstr>
      <vt:lpstr>Selecting the dependent variable</vt:lpstr>
      <vt:lpstr>Defining the group values</vt:lpstr>
      <vt:lpstr>Completing the range of group values</vt:lpstr>
      <vt:lpstr>Selecting the independent variables</vt:lpstr>
      <vt:lpstr>Specifying the method for including variables</vt:lpstr>
      <vt:lpstr>Requesting statistics for the output</vt:lpstr>
      <vt:lpstr>Specifying statistical output</vt:lpstr>
      <vt:lpstr>Specifying details for the stepwise method</vt:lpstr>
      <vt:lpstr>Details for the stepwise method</vt:lpstr>
      <vt:lpstr>Specifying details for classification</vt:lpstr>
      <vt:lpstr>Details for classification - 1</vt:lpstr>
      <vt:lpstr>Details for classification - 2</vt:lpstr>
      <vt:lpstr>Details for classification - 3</vt:lpstr>
      <vt:lpstr>Completing the discriminant analysis request</vt:lpstr>
      <vt:lpstr>Sample size – ratio of cases to variables</vt:lpstr>
      <vt:lpstr>Sample size – minimum group size</vt:lpstr>
      <vt:lpstr>NUMBER OF DISCRIMINANT FUNCTIONS - 1</vt:lpstr>
      <vt:lpstr>NUMBER OF DISCRIMINANT FUNCTIONS - 2</vt:lpstr>
      <vt:lpstr>Independent variables and group membership: relationship of functions to groups</vt:lpstr>
      <vt:lpstr>Independent variables and group membership: which predictors to interpret</vt:lpstr>
      <vt:lpstr>Independent variables and group membership: predictor loadings on functions</vt:lpstr>
      <vt:lpstr>Independent variables and group membership: predictors associated with first function - 1</vt:lpstr>
      <vt:lpstr>CLASSIFICATION USING THE DISCRIMINANT MODEL: by chance accuracy rate</vt:lpstr>
      <vt:lpstr>CLASSIFICATION USING THE DISCRIMINANT MODEL: criteria for classification accuracy</vt:lpstr>
      <vt:lpstr>Answering the question in problem 2</vt:lpstr>
      <vt:lpstr>Problem 3</vt:lpstr>
      <vt:lpstr>Dissecting problem 3 - 1</vt:lpstr>
      <vt:lpstr>Dissecting problem 3 - 2</vt:lpstr>
      <vt:lpstr>Dissecting problem 3 - 3</vt:lpstr>
      <vt:lpstr>LEVEL OF MEASUREMENT - 1</vt:lpstr>
      <vt:lpstr>LEVEL OF MEASUREMENT - 2</vt:lpstr>
      <vt:lpstr>The stepwise discriminant analysis</vt:lpstr>
      <vt:lpstr>Selecting the dependent variable</vt:lpstr>
      <vt:lpstr>Defining the group values</vt:lpstr>
      <vt:lpstr>Completing the range of group values</vt:lpstr>
      <vt:lpstr>Specifying the method for including variables</vt:lpstr>
      <vt:lpstr>Requesting statistics for the output</vt:lpstr>
      <vt:lpstr>Specifying statistical output</vt:lpstr>
      <vt:lpstr>Specifying details for the stepwise method</vt:lpstr>
      <vt:lpstr>Details for the stepwise method</vt:lpstr>
      <vt:lpstr>Specifying details for classification</vt:lpstr>
      <vt:lpstr>Details for classification - 1</vt:lpstr>
      <vt:lpstr>Details for classification - 2</vt:lpstr>
      <vt:lpstr>Details for classification - 3</vt:lpstr>
      <vt:lpstr>Completing the discriminant analysis request</vt:lpstr>
      <vt:lpstr>SAMPLE SIZE - 1</vt:lpstr>
      <vt:lpstr>SAMPLE SIZE - 2</vt:lpstr>
      <vt:lpstr>NUMBER OF DISCRIMINANT FUNCTIONS - 1</vt:lpstr>
      <vt:lpstr>NUMBER OF DISCRIMINANT FUNCTIONS - 2</vt:lpstr>
      <vt:lpstr>Independent variables and group membership: relationship of functions to groups</vt:lpstr>
      <vt:lpstr>Independent variables and group membership: which predictors to interpret</vt:lpstr>
      <vt:lpstr>Independent variables and group membership: predictor loadings on functions</vt:lpstr>
      <vt:lpstr>Independent variables and group membership: predictors associated with first function - 1</vt:lpstr>
      <vt:lpstr>Independent variables and group membership: predictors associated with first function - 2</vt:lpstr>
      <vt:lpstr>Independent variables and group membership: predictors associated with second function</vt:lpstr>
      <vt:lpstr>CLASSIFICATION USING THE DISCRIMINANT MODEL: by chance accuracy rate</vt:lpstr>
      <vt:lpstr>CLASSIFICATION USING THE DISCRIMINANT MODEL: criteria for classification accuracy</vt:lpstr>
      <vt:lpstr>Answering the question in problem 3 - 1</vt:lpstr>
      <vt:lpstr>Answering the question in problem 3 - 2</vt:lpstr>
      <vt:lpstr>Answering the question in problem 3 - 3</vt:lpstr>
      <vt:lpstr>Answering the question in problem 3 - 4</vt:lpstr>
      <vt:lpstr>Steps in discriminant analysis:  level of measurement and initial sample size</vt:lpstr>
      <vt:lpstr>Steps in discriminant analysis:  usable discriminant model</vt:lpstr>
      <vt:lpstr>Steps in discriminant analysis:  relationships between IV's and DV</vt:lpstr>
      <vt:lpstr>Steps in discriminant analysis:  classification accuracy</vt:lpstr>
      <vt:lpstr>Steps in discriminant analysis:  adding cautions to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416</cp:revision>
  <cp:lastPrinted>2000-09-01T15:46:21Z</cp:lastPrinted>
  <dcterms:created xsi:type="dcterms:W3CDTF">2000-09-01T15:46:21Z</dcterms:created>
  <dcterms:modified xsi:type="dcterms:W3CDTF">2012-04-15T14:22:43Z</dcterms:modified>
</cp:coreProperties>
</file>