
<file path=[Content_Types].xml><?xml version="1.0" encoding="utf-8"?>
<Types xmlns="http://schemas.openxmlformats.org/package/2006/content-types">
  <Default Extension="png" ContentType="image/pn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89"/>
  </p:notesMasterIdLst>
  <p:handoutMasterIdLst>
    <p:handoutMasterId r:id="rId90"/>
  </p:handoutMasterIdLst>
  <p:sldIdLst>
    <p:sldId id="256" r:id="rId2"/>
    <p:sldId id="542" r:id="rId3"/>
    <p:sldId id="544" r:id="rId4"/>
    <p:sldId id="631" r:id="rId5"/>
    <p:sldId id="546" r:id="rId6"/>
    <p:sldId id="590" r:id="rId7"/>
    <p:sldId id="591" r:id="rId8"/>
    <p:sldId id="592" r:id="rId9"/>
    <p:sldId id="593" r:id="rId10"/>
    <p:sldId id="545" r:id="rId11"/>
    <p:sldId id="543" r:id="rId12"/>
    <p:sldId id="548" r:id="rId13"/>
    <p:sldId id="455" r:id="rId14"/>
    <p:sldId id="562" r:id="rId15"/>
    <p:sldId id="563" r:id="rId16"/>
    <p:sldId id="565" r:id="rId17"/>
    <p:sldId id="564" r:id="rId18"/>
    <p:sldId id="635" r:id="rId19"/>
    <p:sldId id="566" r:id="rId20"/>
    <p:sldId id="567" r:id="rId21"/>
    <p:sldId id="479" r:id="rId22"/>
    <p:sldId id="568" r:id="rId23"/>
    <p:sldId id="569" r:id="rId24"/>
    <p:sldId id="570" r:id="rId25"/>
    <p:sldId id="571" r:id="rId26"/>
    <p:sldId id="574" r:id="rId27"/>
    <p:sldId id="572" r:id="rId28"/>
    <p:sldId id="636" r:id="rId29"/>
    <p:sldId id="637" r:id="rId30"/>
    <p:sldId id="575" r:id="rId31"/>
    <p:sldId id="576" r:id="rId32"/>
    <p:sldId id="578" r:id="rId33"/>
    <p:sldId id="579" r:id="rId34"/>
    <p:sldId id="577" r:id="rId35"/>
    <p:sldId id="460" r:id="rId36"/>
    <p:sldId id="580" r:id="rId37"/>
    <p:sldId id="480" r:id="rId38"/>
    <p:sldId id="466" r:id="rId39"/>
    <p:sldId id="467" r:id="rId40"/>
    <p:sldId id="581" r:id="rId41"/>
    <p:sldId id="582" r:id="rId42"/>
    <p:sldId id="583" r:id="rId43"/>
    <p:sldId id="549" r:id="rId44"/>
    <p:sldId id="585" r:id="rId45"/>
    <p:sldId id="586" r:id="rId46"/>
    <p:sldId id="484" r:id="rId47"/>
    <p:sldId id="587" r:id="rId48"/>
    <p:sldId id="588" r:id="rId49"/>
    <p:sldId id="589" r:id="rId50"/>
    <p:sldId id="594" r:id="rId51"/>
    <p:sldId id="595" r:id="rId52"/>
    <p:sldId id="596" r:id="rId53"/>
    <p:sldId id="597" r:id="rId54"/>
    <p:sldId id="598" r:id="rId55"/>
    <p:sldId id="599" r:id="rId56"/>
    <p:sldId id="600" r:id="rId57"/>
    <p:sldId id="601" r:id="rId58"/>
    <p:sldId id="602" r:id="rId59"/>
    <p:sldId id="603" r:id="rId60"/>
    <p:sldId id="606" r:id="rId61"/>
    <p:sldId id="607" r:id="rId62"/>
    <p:sldId id="503" r:id="rId63"/>
    <p:sldId id="608" r:id="rId64"/>
    <p:sldId id="504" r:id="rId65"/>
    <p:sldId id="613" r:id="rId66"/>
    <p:sldId id="609" r:id="rId67"/>
    <p:sldId id="614" r:id="rId68"/>
    <p:sldId id="615" r:id="rId69"/>
    <p:sldId id="616" r:id="rId70"/>
    <p:sldId id="617" r:id="rId71"/>
    <p:sldId id="625" r:id="rId72"/>
    <p:sldId id="626" r:id="rId73"/>
    <p:sldId id="627" r:id="rId74"/>
    <p:sldId id="618" r:id="rId75"/>
    <p:sldId id="619" r:id="rId76"/>
    <p:sldId id="551" r:id="rId77"/>
    <p:sldId id="620" r:id="rId78"/>
    <p:sldId id="621" r:id="rId79"/>
    <p:sldId id="622" r:id="rId80"/>
    <p:sldId id="623" r:id="rId81"/>
    <p:sldId id="624" r:id="rId82"/>
    <p:sldId id="547" r:id="rId83"/>
    <p:sldId id="451" r:id="rId84"/>
    <p:sldId id="449" r:id="rId85"/>
    <p:sldId id="633" r:id="rId86"/>
    <p:sldId id="638" r:id="rId87"/>
    <p:sldId id="634" r:id="rId88"/>
  </p:sldIdLst>
  <p:sldSz cx="9144000" cy="6858000" type="screen4x3"/>
  <p:notesSz cx="6858000" cy="9144000"/>
  <p:defaultTextStyle>
    <a:defPPr>
      <a:defRPr lang="en-US"/>
    </a:defPPr>
    <a:lvl1pPr algn="ctr" rtl="0" fontAlgn="base">
      <a:lnSpc>
        <a:spcPct val="85000"/>
      </a:lnSpc>
      <a:spcBef>
        <a:spcPct val="0"/>
      </a:spcBef>
      <a:spcAft>
        <a:spcPct val="0"/>
      </a:spcAft>
      <a:defRPr sz="2400" kern="1200">
        <a:solidFill>
          <a:schemeClr val="tx1"/>
        </a:solidFill>
        <a:latin typeface="Trebuchet MS" pitchFamily="34" charset="0"/>
        <a:ea typeface="+mn-ea"/>
        <a:cs typeface="+mn-cs"/>
      </a:defRPr>
    </a:lvl1pPr>
    <a:lvl2pPr marL="457200" algn="ctr" rtl="0" fontAlgn="base">
      <a:lnSpc>
        <a:spcPct val="85000"/>
      </a:lnSpc>
      <a:spcBef>
        <a:spcPct val="0"/>
      </a:spcBef>
      <a:spcAft>
        <a:spcPct val="0"/>
      </a:spcAft>
      <a:defRPr sz="2400" kern="1200">
        <a:solidFill>
          <a:schemeClr val="tx1"/>
        </a:solidFill>
        <a:latin typeface="Trebuchet MS" pitchFamily="34" charset="0"/>
        <a:ea typeface="+mn-ea"/>
        <a:cs typeface="+mn-cs"/>
      </a:defRPr>
    </a:lvl2pPr>
    <a:lvl3pPr marL="914400" algn="ctr" rtl="0" fontAlgn="base">
      <a:lnSpc>
        <a:spcPct val="85000"/>
      </a:lnSpc>
      <a:spcBef>
        <a:spcPct val="0"/>
      </a:spcBef>
      <a:spcAft>
        <a:spcPct val="0"/>
      </a:spcAft>
      <a:defRPr sz="2400" kern="1200">
        <a:solidFill>
          <a:schemeClr val="tx1"/>
        </a:solidFill>
        <a:latin typeface="Trebuchet MS" pitchFamily="34" charset="0"/>
        <a:ea typeface="+mn-ea"/>
        <a:cs typeface="+mn-cs"/>
      </a:defRPr>
    </a:lvl3pPr>
    <a:lvl4pPr marL="1371600" algn="ctr" rtl="0" fontAlgn="base">
      <a:lnSpc>
        <a:spcPct val="85000"/>
      </a:lnSpc>
      <a:spcBef>
        <a:spcPct val="0"/>
      </a:spcBef>
      <a:spcAft>
        <a:spcPct val="0"/>
      </a:spcAft>
      <a:defRPr sz="2400" kern="1200">
        <a:solidFill>
          <a:schemeClr val="tx1"/>
        </a:solidFill>
        <a:latin typeface="Trebuchet MS" pitchFamily="34" charset="0"/>
        <a:ea typeface="+mn-ea"/>
        <a:cs typeface="+mn-cs"/>
      </a:defRPr>
    </a:lvl4pPr>
    <a:lvl5pPr marL="1828800" algn="ctr" rtl="0" fontAlgn="base">
      <a:lnSpc>
        <a:spcPct val="85000"/>
      </a:lnSpc>
      <a:spcBef>
        <a:spcPct val="0"/>
      </a:spcBef>
      <a:spcAft>
        <a:spcPct val="0"/>
      </a:spcAft>
      <a:defRPr sz="2400" kern="1200">
        <a:solidFill>
          <a:schemeClr val="tx1"/>
        </a:solidFill>
        <a:latin typeface="Trebuchet MS" pitchFamily="34" charset="0"/>
        <a:ea typeface="+mn-ea"/>
        <a:cs typeface="+mn-cs"/>
      </a:defRPr>
    </a:lvl5pPr>
    <a:lvl6pPr marL="2286000" algn="l" defTabSz="914400" rtl="0" eaLnBrk="1" latinLnBrk="0" hangingPunct="1">
      <a:defRPr sz="2400" kern="1200">
        <a:solidFill>
          <a:schemeClr val="tx1"/>
        </a:solidFill>
        <a:latin typeface="Trebuchet MS" pitchFamily="34" charset="0"/>
        <a:ea typeface="+mn-ea"/>
        <a:cs typeface="+mn-cs"/>
      </a:defRPr>
    </a:lvl6pPr>
    <a:lvl7pPr marL="2743200" algn="l" defTabSz="914400" rtl="0" eaLnBrk="1" latinLnBrk="0" hangingPunct="1">
      <a:defRPr sz="2400" kern="1200">
        <a:solidFill>
          <a:schemeClr val="tx1"/>
        </a:solidFill>
        <a:latin typeface="Trebuchet MS" pitchFamily="34" charset="0"/>
        <a:ea typeface="+mn-ea"/>
        <a:cs typeface="+mn-cs"/>
      </a:defRPr>
    </a:lvl7pPr>
    <a:lvl8pPr marL="3200400" algn="l" defTabSz="914400" rtl="0" eaLnBrk="1" latinLnBrk="0" hangingPunct="1">
      <a:defRPr sz="2400" kern="1200">
        <a:solidFill>
          <a:schemeClr val="tx1"/>
        </a:solidFill>
        <a:latin typeface="Trebuchet MS" pitchFamily="34" charset="0"/>
        <a:ea typeface="+mn-ea"/>
        <a:cs typeface="+mn-cs"/>
      </a:defRPr>
    </a:lvl8pPr>
    <a:lvl9pPr marL="3657600" algn="l" defTabSz="914400" rtl="0" eaLnBrk="1" latinLnBrk="0" hangingPunct="1">
      <a:defRPr sz="2400" kern="1200">
        <a:solidFill>
          <a:schemeClr val="tx1"/>
        </a:solidFill>
        <a:latin typeface="Trebuchet MS"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CC"/>
    <a:srgbClr val="000000"/>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660"/>
  </p:normalViewPr>
  <p:slideViewPr>
    <p:cSldViewPr>
      <p:cViewPr>
        <p:scale>
          <a:sx n="85" d="100"/>
          <a:sy n="85" d="100"/>
        </p:scale>
        <p:origin x="-1440" y="-7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_rels/viewProps.xml.rels><?xml version="1.0" encoding="UTF-8" standalone="yes"?>
<Relationships xmlns="http://schemas.openxmlformats.org/package/2006/relationships"><Relationship Id="rId3" Type="http://schemas.openxmlformats.org/officeDocument/2006/relationships/slide" Target="slides/slide14.xml"/><Relationship Id="rId7" Type="http://schemas.openxmlformats.org/officeDocument/2006/relationships/slide" Target="slides/slide79.xml"/><Relationship Id="rId2" Type="http://schemas.openxmlformats.org/officeDocument/2006/relationships/slide" Target="slides/slide13.xml"/><Relationship Id="rId1" Type="http://schemas.openxmlformats.org/officeDocument/2006/relationships/slide" Target="slides/slide12.xml"/><Relationship Id="rId6" Type="http://schemas.openxmlformats.org/officeDocument/2006/relationships/slide" Target="slides/slide78.xml"/><Relationship Id="rId5" Type="http://schemas.openxmlformats.org/officeDocument/2006/relationships/slide" Target="slides/slide77.xml"/><Relationship Id="rId4"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536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536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r>
              <a:rPr lang="en-US"/>
              <a:t>Class 2</a:t>
            </a: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506F4381-BADD-42BC-A52A-4782266018E4}" type="slidenum">
              <a:rPr lang="en-US"/>
              <a:pPr/>
              <a:t>‹#›</a:t>
            </a:fld>
            <a:endParaRPr lang="en-US"/>
          </a:p>
        </p:txBody>
      </p:sp>
    </p:spTree>
    <p:extLst>
      <p:ext uri="{BB962C8B-B14F-4D97-AF65-F5344CB8AC3E}">
        <p14:creationId xmlns:p14="http://schemas.microsoft.com/office/powerpoint/2010/main" val="14164360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741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F656AB74-4D08-4169-A2D9-34C77F60BFC7}" type="slidenum">
              <a:rPr lang="en-US"/>
              <a:pPr/>
              <a:t>‹#›</a:t>
            </a:fld>
            <a:endParaRPr lang="en-US"/>
          </a:p>
        </p:txBody>
      </p:sp>
    </p:spTree>
    <p:extLst>
      <p:ext uri="{BB962C8B-B14F-4D97-AF65-F5344CB8AC3E}">
        <p14:creationId xmlns:p14="http://schemas.microsoft.com/office/powerpoint/2010/main" val="537336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C55F59-A51A-4917-A334-4AE50BC8493F}" type="slidenum">
              <a:rPr lang="en-US"/>
              <a:pPr/>
              <a:t>1</a:t>
            </a:fld>
            <a:endParaRPr lang="en-US"/>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08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899" name="Rectangle 3"/>
          <p:cNvSpPr>
            <a:spLocks noGrp="1" noChangeArrowheads="1"/>
          </p:cNvSpPr>
          <p:nvPr>
            <p:ph type="ctrTitle"/>
          </p:nvPr>
        </p:nvSpPr>
        <p:spPr>
          <a:xfrm>
            <a:off x="1143000" y="304800"/>
            <a:ext cx="7543800" cy="1012825"/>
          </a:xfrm>
        </p:spPr>
        <p:txBody>
          <a:bodyPr/>
          <a:lstStyle>
            <a:lvl1pPr>
              <a:defRPr/>
            </a:lvl1pPr>
          </a:lstStyle>
          <a:p>
            <a:pPr lvl="0"/>
            <a:r>
              <a:rPr lang="en-US" noProof="0" smtClean="0"/>
              <a:t>Click to edit Master title</a:t>
            </a:r>
          </a:p>
        </p:txBody>
      </p:sp>
      <p:sp>
        <p:nvSpPr>
          <p:cNvPr id="80900" name="Rectangle 4"/>
          <p:cNvSpPr>
            <a:spLocks noGrp="1" noChangeArrowheads="1"/>
          </p:cNvSpPr>
          <p:nvPr>
            <p:ph type="subTitle" idx="1"/>
          </p:nvPr>
        </p:nvSpPr>
        <p:spPr>
          <a:xfrm>
            <a:off x="1219200" y="1600200"/>
            <a:ext cx="7391400" cy="5029200"/>
          </a:xfrm>
        </p:spPr>
        <p:txBody>
          <a:bodyPr/>
          <a:lstStyle>
            <a:lvl1pPr marL="0" indent="0" algn="ctr">
              <a:buFont typeface="Wingdings" pitchFamily="2" charset="2"/>
              <a:buNone/>
              <a:defRPr sz="1800"/>
            </a:lvl1pPr>
          </a:lstStyle>
          <a:p>
            <a:pPr lvl="0"/>
            <a:r>
              <a:rPr lang="en-US" noProof="0" smtClean="0"/>
              <a:t>Click to edit Master subtitle style</a:t>
            </a:r>
          </a:p>
        </p:txBody>
      </p:sp>
      <p:sp>
        <p:nvSpPr>
          <p:cNvPr id="80913" name="Rectangle 17"/>
          <p:cNvSpPr>
            <a:spLocks noGrp="1" noChangeArrowheads="1"/>
          </p:cNvSpPr>
          <p:nvPr>
            <p:ph type="sldNum" sz="quarter" idx="4"/>
          </p:nvPr>
        </p:nvSpPr>
        <p:spPr/>
        <p:txBody>
          <a:bodyPr/>
          <a:lstStyle>
            <a:lvl1pPr>
              <a:defRPr/>
            </a:lvl1pPr>
          </a:lstStyle>
          <a:p>
            <a:r>
              <a:rPr lang="en-US"/>
              <a:t>SW388R7</a:t>
            </a:r>
          </a:p>
          <a:p>
            <a:r>
              <a:rPr lang="en-US"/>
              <a:t>Data Analysis &amp; Computers II</a:t>
            </a:r>
          </a:p>
          <a:p>
            <a:endParaRPr lang="en-US"/>
          </a:p>
          <a:p>
            <a:r>
              <a:rPr lang="en-US"/>
              <a:t>Slide </a:t>
            </a:r>
            <a:fld id="{FEEF666A-2014-42FB-BF53-776891CA30F7}"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099595B6-93DA-4B66-B481-800EFEAED9E0}" type="slidenum">
              <a:rPr lang="en-US"/>
              <a:pPr/>
              <a:t>‹#›</a:t>
            </a:fld>
            <a:endParaRPr lang="en-US"/>
          </a:p>
        </p:txBody>
      </p:sp>
    </p:spTree>
    <p:extLst>
      <p:ext uri="{BB962C8B-B14F-4D97-AF65-F5344CB8AC3E}">
        <p14:creationId xmlns:p14="http://schemas.microsoft.com/office/powerpoint/2010/main" val="380872953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8650" y="304800"/>
            <a:ext cx="1970088" cy="640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75945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DD2F715D-B450-467B-BB08-D02E7877EEB8}" type="slidenum">
              <a:rPr lang="en-US"/>
              <a:pPr/>
              <a:t>‹#›</a:t>
            </a:fld>
            <a:endParaRPr lang="en-US"/>
          </a:p>
        </p:txBody>
      </p:sp>
    </p:spTree>
    <p:extLst>
      <p:ext uri="{BB962C8B-B14F-4D97-AF65-F5344CB8AC3E}">
        <p14:creationId xmlns:p14="http://schemas.microsoft.com/office/powerpoint/2010/main" val="301131401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E7DCDF52-5252-4ADE-A540-24432850DF25}" type="slidenum">
              <a:rPr lang="en-US"/>
              <a:pPr/>
              <a:t>‹#›</a:t>
            </a:fld>
            <a:endParaRPr lang="en-US"/>
          </a:p>
        </p:txBody>
      </p:sp>
    </p:spTree>
    <p:extLst>
      <p:ext uri="{BB962C8B-B14F-4D97-AF65-F5344CB8AC3E}">
        <p14:creationId xmlns:p14="http://schemas.microsoft.com/office/powerpoint/2010/main" val="64436869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255F67FC-7575-441E-9A19-FEC4988AC7DE}" type="slidenum">
              <a:rPr lang="en-US"/>
              <a:pPr/>
              <a:t>‹#›</a:t>
            </a:fld>
            <a:endParaRPr lang="en-US"/>
          </a:p>
        </p:txBody>
      </p:sp>
    </p:spTree>
    <p:extLst>
      <p:ext uri="{BB962C8B-B14F-4D97-AF65-F5344CB8AC3E}">
        <p14:creationId xmlns:p14="http://schemas.microsoft.com/office/powerpoint/2010/main" val="148185868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676400"/>
            <a:ext cx="3863975"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83175" y="1676400"/>
            <a:ext cx="3865563"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97E13782-F620-424B-8578-41B1995ACAD6}" type="slidenum">
              <a:rPr lang="en-US"/>
              <a:pPr/>
              <a:t>‹#›</a:t>
            </a:fld>
            <a:endParaRPr lang="en-US"/>
          </a:p>
        </p:txBody>
      </p:sp>
    </p:spTree>
    <p:extLst>
      <p:ext uri="{BB962C8B-B14F-4D97-AF65-F5344CB8AC3E}">
        <p14:creationId xmlns:p14="http://schemas.microsoft.com/office/powerpoint/2010/main" val="363602470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68920AC0-32E6-4D5B-9386-6A4A230F39C0}" type="slidenum">
              <a:rPr lang="en-US"/>
              <a:pPr/>
              <a:t>‹#›</a:t>
            </a:fld>
            <a:endParaRPr lang="en-US"/>
          </a:p>
        </p:txBody>
      </p:sp>
    </p:spTree>
    <p:extLst>
      <p:ext uri="{BB962C8B-B14F-4D97-AF65-F5344CB8AC3E}">
        <p14:creationId xmlns:p14="http://schemas.microsoft.com/office/powerpoint/2010/main" val="380291044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7A8B18AC-A26F-428B-9910-ABA23EC2C532}" type="slidenum">
              <a:rPr lang="en-US"/>
              <a:pPr/>
              <a:t>‹#›</a:t>
            </a:fld>
            <a:endParaRPr lang="en-US"/>
          </a:p>
        </p:txBody>
      </p:sp>
    </p:spTree>
    <p:extLst>
      <p:ext uri="{BB962C8B-B14F-4D97-AF65-F5344CB8AC3E}">
        <p14:creationId xmlns:p14="http://schemas.microsoft.com/office/powerpoint/2010/main" val="226022434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DF23AD78-B978-4482-975C-79499C950672}" type="slidenum">
              <a:rPr lang="en-US"/>
              <a:pPr/>
              <a:t>‹#›</a:t>
            </a:fld>
            <a:endParaRPr lang="en-US"/>
          </a:p>
        </p:txBody>
      </p:sp>
    </p:spTree>
    <p:extLst>
      <p:ext uri="{BB962C8B-B14F-4D97-AF65-F5344CB8AC3E}">
        <p14:creationId xmlns:p14="http://schemas.microsoft.com/office/powerpoint/2010/main" val="263457026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62ACBD0D-5DB3-4F64-B3E3-FA6C53B88EF4}" type="slidenum">
              <a:rPr lang="en-US"/>
              <a:pPr/>
              <a:t>‹#›</a:t>
            </a:fld>
            <a:endParaRPr lang="en-US"/>
          </a:p>
        </p:txBody>
      </p:sp>
    </p:spTree>
    <p:extLst>
      <p:ext uri="{BB962C8B-B14F-4D97-AF65-F5344CB8AC3E}">
        <p14:creationId xmlns:p14="http://schemas.microsoft.com/office/powerpoint/2010/main" val="196158972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EE3671A9-CAB8-422E-90CC-A8CE23755EA0}" type="slidenum">
              <a:rPr lang="en-US"/>
              <a:pPr/>
              <a:t>‹#›</a:t>
            </a:fld>
            <a:endParaRPr lang="en-US"/>
          </a:p>
        </p:txBody>
      </p:sp>
    </p:spTree>
    <p:extLst>
      <p:ext uri="{BB962C8B-B14F-4D97-AF65-F5344CB8AC3E}">
        <p14:creationId xmlns:p14="http://schemas.microsoft.com/office/powerpoint/2010/main" val="6578644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987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9875" name="Rectangle 3"/>
          <p:cNvSpPr>
            <a:spLocks noGrp="1" noChangeArrowheads="1"/>
          </p:cNvSpPr>
          <p:nvPr>
            <p:ph type="body" idx="1"/>
          </p:nvPr>
        </p:nvSpPr>
        <p:spPr bwMode="auto">
          <a:xfrm>
            <a:off x="1066800" y="1676400"/>
            <a:ext cx="7881938"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9876" name="Rectangle 4"/>
          <p:cNvSpPr>
            <a:spLocks noGrp="1" noChangeArrowheads="1"/>
          </p:cNvSpPr>
          <p:nvPr>
            <p:ph type="title"/>
          </p:nvPr>
        </p:nvSpPr>
        <p:spPr bwMode="auto">
          <a:xfrm>
            <a:off x="1143000" y="304800"/>
            <a:ext cx="7543800" cy="914400"/>
          </a:xfrm>
          <a:prstGeom prst="rect">
            <a:avLst/>
          </a:prstGeom>
          <a:noFill/>
          <a:ln>
            <a:noFill/>
          </a:ln>
          <a:effectLst/>
          <a:extLst>
            <a:ext uri="{909E8E84-426E-40DD-AFC4-6F175D3DCCD1}">
              <a14:hiddenFill xmlns:a14="http://schemas.microsoft.com/office/drawing/2010/main">
                <a:solidFill>
                  <a:srgbClr val="00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slide title</a:t>
            </a:r>
          </a:p>
        </p:txBody>
      </p:sp>
      <p:sp>
        <p:nvSpPr>
          <p:cNvPr id="79882" name="Rectangle 10"/>
          <p:cNvSpPr>
            <a:spLocks noGrp="1" noChangeArrowheads="1"/>
          </p:cNvSpPr>
          <p:nvPr>
            <p:ph type="sldNum" sz="quarter" idx="4"/>
          </p:nvPr>
        </p:nvSpPr>
        <p:spPr bwMode="auto">
          <a:xfrm>
            <a:off x="0" y="304800"/>
            <a:ext cx="1143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defRPr sz="1000"/>
            </a:lvl1pPr>
          </a:lstStyle>
          <a:p>
            <a:r>
              <a:rPr lang="en-US"/>
              <a:t>SW388R7</a:t>
            </a:r>
          </a:p>
          <a:p>
            <a:r>
              <a:rPr lang="en-US"/>
              <a:t>Data Analysis &amp; Computers II</a:t>
            </a:r>
          </a:p>
          <a:p>
            <a:endParaRPr lang="en-US"/>
          </a:p>
          <a:p>
            <a:r>
              <a:rPr lang="en-US"/>
              <a:t>Slide </a:t>
            </a:r>
            <a:fld id="{CA1C8D0A-EF36-4E8A-A742-42F9857EC39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hf hdr="0" ftr="0" dt="0"/>
  <p:txStyles>
    <p:titleStyle>
      <a:lvl1pPr algn="ctr" rtl="0" fontAlgn="base">
        <a:lnSpc>
          <a:spcPct val="85000"/>
        </a:lnSpc>
        <a:spcBef>
          <a:spcPct val="0"/>
        </a:spcBef>
        <a:spcAft>
          <a:spcPct val="0"/>
        </a:spcAft>
        <a:defRPr sz="2800">
          <a:solidFill>
            <a:schemeClr val="tx2"/>
          </a:solidFill>
          <a:latin typeface="+mj-lt"/>
          <a:ea typeface="+mj-ea"/>
          <a:cs typeface="+mj-cs"/>
        </a:defRPr>
      </a:lvl1pPr>
      <a:lvl2pPr algn="ctr" rtl="0" fontAlgn="base">
        <a:lnSpc>
          <a:spcPct val="85000"/>
        </a:lnSpc>
        <a:spcBef>
          <a:spcPct val="0"/>
        </a:spcBef>
        <a:spcAft>
          <a:spcPct val="0"/>
        </a:spcAft>
        <a:defRPr sz="2800">
          <a:solidFill>
            <a:schemeClr val="tx2"/>
          </a:solidFill>
          <a:latin typeface="Trebuchet MS" pitchFamily="34" charset="0"/>
        </a:defRPr>
      </a:lvl2pPr>
      <a:lvl3pPr algn="ctr" rtl="0" fontAlgn="base">
        <a:lnSpc>
          <a:spcPct val="85000"/>
        </a:lnSpc>
        <a:spcBef>
          <a:spcPct val="0"/>
        </a:spcBef>
        <a:spcAft>
          <a:spcPct val="0"/>
        </a:spcAft>
        <a:defRPr sz="2800">
          <a:solidFill>
            <a:schemeClr val="tx2"/>
          </a:solidFill>
          <a:latin typeface="Trebuchet MS" pitchFamily="34" charset="0"/>
        </a:defRPr>
      </a:lvl3pPr>
      <a:lvl4pPr algn="ctr" rtl="0" fontAlgn="base">
        <a:lnSpc>
          <a:spcPct val="85000"/>
        </a:lnSpc>
        <a:spcBef>
          <a:spcPct val="0"/>
        </a:spcBef>
        <a:spcAft>
          <a:spcPct val="0"/>
        </a:spcAft>
        <a:defRPr sz="2800">
          <a:solidFill>
            <a:schemeClr val="tx2"/>
          </a:solidFill>
          <a:latin typeface="Trebuchet MS" pitchFamily="34" charset="0"/>
        </a:defRPr>
      </a:lvl4pPr>
      <a:lvl5pPr algn="ctr" rtl="0" fontAlgn="base">
        <a:lnSpc>
          <a:spcPct val="85000"/>
        </a:lnSpc>
        <a:spcBef>
          <a:spcPct val="0"/>
        </a:spcBef>
        <a:spcAft>
          <a:spcPct val="0"/>
        </a:spcAft>
        <a:defRPr sz="2800">
          <a:solidFill>
            <a:schemeClr val="tx2"/>
          </a:solidFill>
          <a:latin typeface="Trebuchet MS" pitchFamily="34" charset="0"/>
        </a:defRPr>
      </a:lvl5pPr>
      <a:lvl6pPr marL="457200" algn="ctr" rtl="0" fontAlgn="base">
        <a:lnSpc>
          <a:spcPct val="85000"/>
        </a:lnSpc>
        <a:spcBef>
          <a:spcPct val="0"/>
        </a:spcBef>
        <a:spcAft>
          <a:spcPct val="0"/>
        </a:spcAft>
        <a:defRPr sz="2800">
          <a:solidFill>
            <a:schemeClr val="tx2"/>
          </a:solidFill>
          <a:latin typeface="Trebuchet MS" pitchFamily="34" charset="0"/>
        </a:defRPr>
      </a:lvl6pPr>
      <a:lvl7pPr marL="914400" algn="ctr" rtl="0" fontAlgn="base">
        <a:lnSpc>
          <a:spcPct val="85000"/>
        </a:lnSpc>
        <a:spcBef>
          <a:spcPct val="0"/>
        </a:spcBef>
        <a:spcAft>
          <a:spcPct val="0"/>
        </a:spcAft>
        <a:defRPr sz="2800">
          <a:solidFill>
            <a:schemeClr val="tx2"/>
          </a:solidFill>
          <a:latin typeface="Trebuchet MS" pitchFamily="34" charset="0"/>
        </a:defRPr>
      </a:lvl7pPr>
      <a:lvl8pPr marL="1371600" algn="ctr" rtl="0" fontAlgn="base">
        <a:lnSpc>
          <a:spcPct val="85000"/>
        </a:lnSpc>
        <a:spcBef>
          <a:spcPct val="0"/>
        </a:spcBef>
        <a:spcAft>
          <a:spcPct val="0"/>
        </a:spcAft>
        <a:defRPr sz="2800">
          <a:solidFill>
            <a:schemeClr val="tx2"/>
          </a:solidFill>
          <a:latin typeface="Trebuchet MS" pitchFamily="34" charset="0"/>
        </a:defRPr>
      </a:lvl8pPr>
      <a:lvl9pPr marL="1828800" algn="ctr" rtl="0" fontAlgn="base">
        <a:lnSpc>
          <a:spcPct val="85000"/>
        </a:lnSpc>
        <a:spcBef>
          <a:spcPct val="0"/>
        </a:spcBef>
        <a:spcAft>
          <a:spcPct val="0"/>
        </a:spcAft>
        <a:defRPr sz="2800">
          <a:solidFill>
            <a:schemeClr val="tx2"/>
          </a:solidFill>
          <a:latin typeface="Trebuchet MS" pitchFamily="34" charset="0"/>
        </a:defRPr>
      </a:lvl9pPr>
    </p:titleStyle>
    <p:bodyStyle>
      <a:lvl1pPr marL="342900" indent="-342900" algn="l" rtl="0" fontAlgn="base">
        <a:spcBef>
          <a:spcPct val="20000"/>
        </a:spcBef>
        <a:spcAft>
          <a:spcPct val="0"/>
        </a:spcAft>
        <a:buClr>
          <a:schemeClr val="tx1"/>
        </a:buClr>
        <a:buSzPct val="65000"/>
        <a:buFont typeface="Wingdings" pitchFamily="2" charset="2"/>
        <a:buChar char="Ø"/>
        <a:defRPr sz="2000">
          <a:solidFill>
            <a:schemeClr val="tx1"/>
          </a:solidFill>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Ø"/>
        <a:defRPr>
          <a:solidFill>
            <a:schemeClr val="tx1"/>
          </a:solidFill>
          <a:latin typeface="+mn-lt"/>
        </a:defRPr>
      </a:lvl2pPr>
      <a:lvl3pPr marL="1085850" indent="-228600" algn="l" rtl="0" fontAlgn="base">
        <a:spcBef>
          <a:spcPct val="20000"/>
        </a:spcBef>
        <a:spcAft>
          <a:spcPct val="0"/>
        </a:spcAft>
        <a:buClr>
          <a:schemeClr val="tx1"/>
        </a:buClr>
        <a:buSzPct val="65000"/>
        <a:buFont typeface="Wingdings" pitchFamily="2" charset="2"/>
        <a:buChar char="Ø"/>
        <a:defRPr sz="1600">
          <a:solidFill>
            <a:schemeClr val="tx1"/>
          </a:solidFill>
          <a:latin typeface="+mn-lt"/>
        </a:defRPr>
      </a:lvl3pPr>
      <a:lvl4pPr marL="14287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4pPr>
      <a:lvl5pPr marL="17716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5pPr>
      <a:lvl6pPr marL="22288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6pPr>
      <a:lvl7pPr marL="26860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7pPr>
      <a:lvl8pPr marL="31432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8pPr>
      <a:lvl9pPr marL="36004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41.wmf"/><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7"/>
          <p:cNvSpPr>
            <a:spLocks noGrp="1" noChangeArrowheads="1"/>
          </p:cNvSpPr>
          <p:nvPr>
            <p:ph type="sldNum" sz="quarter" idx="4"/>
          </p:nvPr>
        </p:nvSpPr>
        <p:spPr/>
        <p:txBody>
          <a:bodyPr/>
          <a:lstStyle/>
          <a:p>
            <a:r>
              <a:rPr lang="en-US"/>
              <a:t>SW388R7</a:t>
            </a:r>
          </a:p>
          <a:p>
            <a:r>
              <a:rPr lang="en-US"/>
              <a:t>Data Analysis &amp; Computers II</a:t>
            </a:r>
          </a:p>
          <a:p>
            <a:endParaRPr lang="en-US"/>
          </a:p>
          <a:p>
            <a:r>
              <a:rPr lang="en-US"/>
              <a:t>Slide </a:t>
            </a:r>
            <a:fld id="{6FCDDECB-1E4D-465C-B64B-717DA0CCFB18}" type="slidenum">
              <a:rPr lang="en-US"/>
              <a:pPr/>
              <a:t>1</a:t>
            </a:fld>
            <a:endParaRPr lang="en-US"/>
          </a:p>
        </p:txBody>
      </p:sp>
      <p:sp>
        <p:nvSpPr>
          <p:cNvPr id="4100" name="Rectangle 4"/>
          <p:cNvSpPr>
            <a:spLocks noGrp="1" noChangeArrowheads="1"/>
          </p:cNvSpPr>
          <p:nvPr>
            <p:ph type="ctrTitle"/>
          </p:nvPr>
        </p:nvSpPr>
        <p:spPr>
          <a:xfrm>
            <a:off x="1219200" y="304800"/>
            <a:ext cx="7467600" cy="914400"/>
          </a:xfrm>
        </p:spPr>
        <p:txBody>
          <a:bodyPr/>
          <a:lstStyle/>
          <a:p>
            <a:r>
              <a:rPr lang="en-US"/>
              <a:t>Strategy for Complete discriminant Analysis</a:t>
            </a:r>
          </a:p>
        </p:txBody>
      </p:sp>
      <p:sp>
        <p:nvSpPr>
          <p:cNvPr id="4101" name="Rectangle 5"/>
          <p:cNvSpPr>
            <a:spLocks noGrp="1" noChangeArrowheads="1"/>
          </p:cNvSpPr>
          <p:nvPr>
            <p:ph type="subTitle" idx="1"/>
          </p:nvPr>
        </p:nvSpPr>
        <p:spPr/>
        <p:txBody>
          <a:bodyPr/>
          <a:lstStyle/>
          <a:p>
            <a:r>
              <a:rPr lang="en-US" sz="2000"/>
              <a:t>Assumption of normality, linearity, and homogeneity</a:t>
            </a:r>
          </a:p>
          <a:p>
            <a:endParaRPr lang="en-US" sz="2000"/>
          </a:p>
          <a:p>
            <a:r>
              <a:rPr lang="en-US" sz="2000"/>
              <a:t>Outliers</a:t>
            </a:r>
          </a:p>
          <a:p>
            <a:endParaRPr lang="en-US" sz="2000"/>
          </a:p>
          <a:p>
            <a:r>
              <a:rPr lang="en-US" sz="2000"/>
              <a:t>Multicollinearity</a:t>
            </a:r>
          </a:p>
          <a:p>
            <a:endParaRPr lang="en-US" sz="2000"/>
          </a:p>
          <a:p>
            <a:r>
              <a:rPr lang="en-US" sz="2000"/>
              <a:t>Validation</a:t>
            </a:r>
          </a:p>
          <a:p>
            <a:endParaRPr lang="en-US" sz="2000"/>
          </a:p>
          <a:p>
            <a:r>
              <a:rPr lang="en-US" sz="2000"/>
              <a:t>Sample problem</a:t>
            </a:r>
          </a:p>
          <a:p>
            <a:endParaRPr lang="en-US" sz="2000"/>
          </a:p>
          <a:p>
            <a:r>
              <a:rPr lang="en-US" sz="2000"/>
              <a:t>Steps in solving problems</a:t>
            </a:r>
          </a:p>
          <a:p>
            <a:pPr algn="l"/>
            <a:endParaRPr lang="en-US" sz="200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D78E090-9D02-4AFB-8B7F-F9562EA527FF}" type="slidenum">
              <a:rPr lang="en-US"/>
              <a:pPr/>
              <a:t>10</a:t>
            </a:fld>
            <a:endParaRPr lang="en-US"/>
          </a:p>
        </p:txBody>
      </p:sp>
      <p:sp>
        <p:nvSpPr>
          <p:cNvPr id="455682" name="Rectangle 2"/>
          <p:cNvSpPr>
            <a:spLocks noGrp="1" noChangeArrowheads="1"/>
          </p:cNvSpPr>
          <p:nvPr>
            <p:ph type="title"/>
          </p:nvPr>
        </p:nvSpPr>
        <p:spPr/>
        <p:txBody>
          <a:bodyPr/>
          <a:lstStyle/>
          <a:p>
            <a:r>
              <a:rPr lang="en-US"/>
              <a:t>Multicollinearity</a:t>
            </a:r>
          </a:p>
        </p:txBody>
      </p:sp>
      <p:sp>
        <p:nvSpPr>
          <p:cNvPr id="455683" name="Rectangle 3"/>
          <p:cNvSpPr>
            <a:spLocks noGrp="1" noChangeArrowheads="1"/>
          </p:cNvSpPr>
          <p:nvPr>
            <p:ph type="body" idx="1"/>
          </p:nvPr>
        </p:nvSpPr>
        <p:spPr/>
        <p:txBody>
          <a:bodyPr/>
          <a:lstStyle/>
          <a:p>
            <a:pPr>
              <a:lnSpc>
                <a:spcPct val="90000"/>
              </a:lnSpc>
            </a:pPr>
            <a:r>
              <a:rPr lang="en-US"/>
              <a:t>Multicollinearity has the same effect in discriminant analysis that it does in multiple regression, i.e. the importance of an independent variable will be undervalued because it has a very strong relationship to another independent variable or combination of independent variables.</a:t>
            </a:r>
          </a:p>
          <a:p>
            <a:pPr>
              <a:lnSpc>
                <a:spcPct val="90000"/>
              </a:lnSpc>
            </a:pPr>
            <a:endParaRPr lang="en-US" sz="1200"/>
          </a:p>
          <a:p>
            <a:pPr>
              <a:lnSpc>
                <a:spcPct val="90000"/>
              </a:lnSpc>
            </a:pPr>
            <a:r>
              <a:rPr lang="en-US"/>
              <a:t>Like multiple regression, multicollinearity in discriminant analysis is identified by examining tolerance values.  </a:t>
            </a:r>
          </a:p>
          <a:p>
            <a:pPr>
              <a:lnSpc>
                <a:spcPct val="90000"/>
              </a:lnSpc>
            </a:pPr>
            <a:endParaRPr lang="en-US" sz="1000"/>
          </a:p>
          <a:p>
            <a:pPr>
              <a:lnSpc>
                <a:spcPct val="90000"/>
              </a:lnSpc>
            </a:pPr>
            <a:r>
              <a:rPr lang="en-US"/>
              <a:t>While tolerance is routinely included in the output for the stepwise method for including variables, it is not included for simultaneous entry of variables.  If a tolerance problem occurs in a simultaneous entry problem, SPSS will include a table titled "Variables Failing Tolerance Test."</a:t>
            </a:r>
          </a:p>
          <a:p>
            <a:pPr>
              <a:lnSpc>
                <a:spcPct val="90000"/>
              </a:lnSpc>
            </a:pPr>
            <a:endParaRPr lang="en-US" sz="1000"/>
          </a:p>
          <a:p>
            <a:pPr>
              <a:lnSpc>
                <a:spcPct val="90000"/>
              </a:lnSpc>
            </a:pPr>
            <a:r>
              <a:rPr lang="en-US"/>
              <a:t>We should not attempt to interpret an analysis with a multicollinearity problem until we have resolved the problem by removing or combining the problemmatic variable.</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060BFCA-C529-47A0-8C72-659B188EEF60}" type="slidenum">
              <a:rPr lang="en-US"/>
              <a:pPr/>
              <a:t>11</a:t>
            </a:fld>
            <a:endParaRPr lang="en-US"/>
          </a:p>
        </p:txBody>
      </p:sp>
      <p:sp>
        <p:nvSpPr>
          <p:cNvPr id="452610" name="Rectangle 2"/>
          <p:cNvSpPr>
            <a:spLocks noGrp="1" noChangeArrowheads="1"/>
          </p:cNvSpPr>
          <p:nvPr>
            <p:ph type="title"/>
          </p:nvPr>
        </p:nvSpPr>
        <p:spPr/>
        <p:txBody>
          <a:bodyPr/>
          <a:lstStyle/>
          <a:p>
            <a:r>
              <a:rPr lang="en-US"/>
              <a:t>Validation</a:t>
            </a:r>
          </a:p>
        </p:txBody>
      </p:sp>
      <p:sp>
        <p:nvSpPr>
          <p:cNvPr id="452611" name="Rectangle 3"/>
          <p:cNvSpPr>
            <a:spLocks noGrp="1" noChangeArrowheads="1"/>
          </p:cNvSpPr>
          <p:nvPr>
            <p:ph type="body" idx="1"/>
          </p:nvPr>
        </p:nvSpPr>
        <p:spPr>
          <a:xfrm>
            <a:off x="990600" y="1295400"/>
            <a:ext cx="7958138" cy="5486400"/>
          </a:xfrm>
        </p:spPr>
        <p:txBody>
          <a:bodyPr/>
          <a:lstStyle/>
          <a:p>
            <a:r>
              <a:rPr lang="en-US"/>
              <a:t>The primary criteria for a successful discriminant analysis are:</a:t>
            </a:r>
          </a:p>
          <a:p>
            <a:pPr lvl="1"/>
            <a:r>
              <a:rPr lang="en-US" sz="2000"/>
              <a:t>the existence of sufficient statistically significant discriminant functions to distinguish among the groups defined by the dependent variable, and</a:t>
            </a:r>
          </a:p>
          <a:p>
            <a:pPr lvl="1"/>
            <a:r>
              <a:rPr lang="en-US" sz="2000"/>
              <a:t>an accuracy rate that substantially improves the accuracy rate obtainable by chance alone.</a:t>
            </a:r>
          </a:p>
          <a:p>
            <a:r>
              <a:rPr lang="en-US"/>
              <a:t>We are also concerned with the role of the individual independent variables, but we can expect to see greater variation in this aspect of validation. However, if we can verify the number of discriminant functions and the accuracy rate, we will require a caution if the role of the variables is not the same among split-sample models.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010B9DF-DA1F-45F3-9747-D7499AF1CA80}" type="slidenum">
              <a:rPr lang="en-US"/>
              <a:pPr/>
              <a:t>12</a:t>
            </a:fld>
            <a:endParaRPr lang="en-US"/>
          </a:p>
        </p:txBody>
      </p:sp>
      <p:sp>
        <p:nvSpPr>
          <p:cNvPr id="458754" name="Rectangle 2"/>
          <p:cNvSpPr>
            <a:spLocks noGrp="1" noChangeArrowheads="1"/>
          </p:cNvSpPr>
          <p:nvPr>
            <p:ph type="title"/>
          </p:nvPr>
        </p:nvSpPr>
        <p:spPr/>
        <p:txBody>
          <a:bodyPr/>
          <a:lstStyle/>
          <a:p>
            <a:r>
              <a:rPr lang="en-US"/>
              <a:t>Overall strategy for solving problems</a:t>
            </a:r>
          </a:p>
        </p:txBody>
      </p:sp>
      <p:sp>
        <p:nvSpPr>
          <p:cNvPr id="458755" name="Rectangle 3"/>
          <p:cNvSpPr>
            <a:spLocks noGrp="1" noChangeArrowheads="1"/>
          </p:cNvSpPr>
          <p:nvPr>
            <p:ph type="body" idx="1"/>
          </p:nvPr>
        </p:nvSpPr>
        <p:spPr>
          <a:xfrm>
            <a:off x="1066800" y="1524000"/>
            <a:ext cx="7881938" cy="5029200"/>
          </a:xfrm>
        </p:spPr>
        <p:txBody>
          <a:bodyPr/>
          <a:lstStyle/>
          <a:p>
            <a:pPr marL="457200" indent="-457200">
              <a:lnSpc>
                <a:spcPct val="90000"/>
              </a:lnSpc>
              <a:buSzTx/>
              <a:buFont typeface="Wingdings" pitchFamily="2" charset="2"/>
              <a:buAutoNum type="arabicPeriod"/>
            </a:pPr>
            <a:r>
              <a:rPr lang="en-US" sz="1800"/>
              <a:t>Run a baseline discriminant analysis using the method for including variables implied by the problem statement to find the baseline cross-validated accuracy rate for the model.</a:t>
            </a:r>
          </a:p>
          <a:p>
            <a:pPr marL="457200" indent="-457200">
              <a:lnSpc>
                <a:spcPct val="90000"/>
              </a:lnSpc>
              <a:buSzTx/>
              <a:buFont typeface="Wingdings" pitchFamily="2" charset="2"/>
              <a:buAutoNum type="arabicPeriod"/>
            </a:pPr>
            <a:r>
              <a:rPr lang="en-US" sz="1800"/>
              <a:t>Test for useful transformations to improve normality.</a:t>
            </a:r>
          </a:p>
          <a:p>
            <a:pPr marL="457200" indent="-457200">
              <a:lnSpc>
                <a:spcPct val="90000"/>
              </a:lnSpc>
              <a:buSzTx/>
              <a:buFont typeface="Wingdings" pitchFamily="2" charset="2"/>
              <a:buAutoNum type="arabicPeriod"/>
            </a:pPr>
            <a:r>
              <a:rPr lang="en-US" sz="1800"/>
              <a:t>Substitute transformed variables and check for outliers.</a:t>
            </a:r>
          </a:p>
          <a:p>
            <a:pPr marL="457200" indent="-457200">
              <a:lnSpc>
                <a:spcPct val="90000"/>
              </a:lnSpc>
              <a:buSzTx/>
              <a:buFont typeface="Wingdings" pitchFamily="2" charset="2"/>
              <a:buAutoNum type="arabicPeriod"/>
            </a:pPr>
            <a:r>
              <a:rPr lang="en-US" sz="1800"/>
              <a:t>If cross-validated accuracy rate from discriminant analysis using transformed variables and omitting outliers is at least 2% better than baseline cross-validated accuracy rate, select it for interpretation; otherwise select baseline model.</a:t>
            </a:r>
          </a:p>
          <a:p>
            <a:pPr marL="457200" indent="-457200">
              <a:lnSpc>
                <a:spcPct val="90000"/>
              </a:lnSpc>
              <a:buSzTx/>
              <a:buFont typeface="Wingdings" pitchFamily="2" charset="2"/>
              <a:buAutoNum type="arabicPeriod"/>
            </a:pPr>
            <a:r>
              <a:rPr lang="en-US" sz="1800"/>
              <a:t>If the Box’s M statistic is statistically significant, we violate the assumption of homogeneity of variance and re-run the analysis using separate covariance matrices for classification.  If the accuracy rate increases by more than 2%, we interpret this model, otherwise return to model using pooled covariance.</a:t>
            </a:r>
          </a:p>
          <a:p>
            <a:pPr marL="457200" indent="-457200">
              <a:lnSpc>
                <a:spcPct val="90000"/>
              </a:lnSpc>
              <a:buSzTx/>
              <a:buFont typeface="Wingdings" pitchFamily="2" charset="2"/>
              <a:buAutoNum type="arabicPeriod"/>
            </a:pPr>
            <a:r>
              <a:rPr lang="en-US" sz="1800"/>
              <a:t>If the cross-validated accuracy rate is 25% or more higher than proportional by chance accuracy rate, interpret the selected discriminant model:</a:t>
            </a:r>
          </a:p>
          <a:p>
            <a:pPr marL="838200" lvl="1" indent="-381000">
              <a:lnSpc>
                <a:spcPct val="90000"/>
              </a:lnSpc>
              <a:buSzTx/>
            </a:pPr>
            <a:r>
              <a:rPr lang="en-US" sz="1600"/>
              <a:t>Number of functions and importance of predictors</a:t>
            </a:r>
          </a:p>
          <a:p>
            <a:pPr marL="838200" lvl="1" indent="-381000">
              <a:lnSpc>
                <a:spcPct val="90000"/>
              </a:lnSpc>
              <a:buSzTx/>
            </a:pPr>
            <a:r>
              <a:rPr lang="en-US" sz="1600"/>
              <a:t>Role of individual variables on functions distinguishing among groups</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FDB941A-6D51-4E4C-BD2B-58EF03298EB9}" type="slidenum">
              <a:rPr lang="en-US"/>
              <a:pPr/>
              <a:t>13</a:t>
            </a:fld>
            <a:endParaRPr lang="en-US"/>
          </a:p>
        </p:txBody>
      </p:sp>
      <p:sp>
        <p:nvSpPr>
          <p:cNvPr id="333826" name="Rectangle 2"/>
          <p:cNvSpPr>
            <a:spLocks noGrp="1" noChangeArrowheads="1"/>
          </p:cNvSpPr>
          <p:nvPr>
            <p:ph type="title"/>
          </p:nvPr>
        </p:nvSpPr>
        <p:spPr/>
        <p:txBody>
          <a:bodyPr/>
          <a:lstStyle/>
          <a:p>
            <a:r>
              <a:rPr lang="en-US"/>
              <a:t>Problem 1</a:t>
            </a:r>
          </a:p>
        </p:txBody>
      </p:sp>
      <p:sp>
        <p:nvSpPr>
          <p:cNvPr id="333827" name="Rectangle 3"/>
          <p:cNvSpPr>
            <a:spLocks noGrp="1" noChangeArrowheads="1"/>
          </p:cNvSpPr>
          <p:nvPr>
            <p:ph type="body" idx="1"/>
          </p:nvPr>
        </p:nvSpPr>
        <p:spPr>
          <a:xfrm>
            <a:off x="1066800" y="1371600"/>
            <a:ext cx="7881938" cy="54102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Use a level of significance of 0.01 for evaluating assumptions. Use a level of significance of 0.05 for evaluating the statistical relationship. </a:t>
            </a:r>
          </a:p>
          <a:p>
            <a:pPr marL="0" indent="0">
              <a:lnSpc>
                <a:spcPct val="80000"/>
              </a:lnSpc>
              <a:buFont typeface="Wingdings" pitchFamily="2" charset="2"/>
              <a:buNone/>
            </a:pPr>
            <a:endParaRPr lang="en-US" sz="500"/>
          </a:p>
          <a:p>
            <a:pPr marL="0" indent="0">
              <a:lnSpc>
                <a:spcPct val="80000"/>
              </a:lnSpc>
              <a:buFont typeface="Wingdings" pitchFamily="2" charset="2"/>
              <a:buNone/>
            </a:pPr>
            <a:r>
              <a:rPr lang="en-US" sz="1400"/>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lnSpc>
                <a:spcPct val="80000"/>
              </a:lnSpc>
              <a:buFont typeface="Wingdings" pitchFamily="2" charset="2"/>
              <a:buNone/>
            </a:pPr>
            <a:endParaRPr lang="en-US" sz="500"/>
          </a:p>
          <a:p>
            <a:pPr marL="0" indent="0">
              <a:lnSpc>
                <a:spcPct val="80000"/>
              </a:lnSpc>
              <a:buFont typeface="Wingdings" pitchFamily="2" charset="2"/>
              <a:buNone/>
            </a:pPr>
            <a:r>
              <a:rPr lang="en-US" sz="1400"/>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lnSpc>
                <a:spcPct val="80000"/>
              </a:lnSpc>
              <a:buFont typeface="Wingdings" pitchFamily="2" charset="2"/>
              <a:buNone/>
            </a:pPr>
            <a:endParaRPr lang="en-US" sz="500"/>
          </a:p>
          <a:p>
            <a:pPr marL="0" indent="0">
              <a:lnSpc>
                <a:spcPct val="80000"/>
              </a:lnSpc>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a:p>
            <a:pPr marL="0" indent="0">
              <a:lnSpc>
                <a:spcPct val="80000"/>
              </a:lnSpc>
              <a:buFont typeface="Wingdings" pitchFamily="2" charset="2"/>
              <a:buNone/>
            </a:pPr>
            <a:endParaRPr lang="en-US" sz="5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 </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F33723B-15CD-4098-AEA7-802E3BF6559E}" type="slidenum">
              <a:rPr lang="en-US"/>
              <a:pPr/>
              <a:t>14</a:t>
            </a:fld>
            <a:endParaRPr lang="en-US"/>
          </a:p>
        </p:txBody>
      </p:sp>
      <p:sp>
        <p:nvSpPr>
          <p:cNvPr id="473090" name="Rectangle 2"/>
          <p:cNvSpPr>
            <a:spLocks noGrp="1" noChangeArrowheads="1"/>
          </p:cNvSpPr>
          <p:nvPr>
            <p:ph type="title"/>
          </p:nvPr>
        </p:nvSpPr>
        <p:spPr/>
        <p:txBody>
          <a:bodyPr/>
          <a:lstStyle/>
          <a:p>
            <a:r>
              <a:rPr lang="en-US"/>
              <a:t>Dissecting problem 1 - 1</a:t>
            </a:r>
          </a:p>
        </p:txBody>
      </p:sp>
      <p:sp>
        <p:nvSpPr>
          <p:cNvPr id="473091" name="Rectangle 3"/>
          <p:cNvSpPr>
            <a:spLocks noGrp="1" noChangeArrowheads="1"/>
          </p:cNvSpPr>
          <p:nvPr>
            <p:ph type="body" idx="1"/>
          </p:nvPr>
        </p:nvSpPr>
        <p:spPr>
          <a:xfrm>
            <a:off x="1066800" y="3124200"/>
            <a:ext cx="7881938" cy="2667000"/>
          </a:xfrm>
        </p:spPr>
        <p:txBody>
          <a:bodyPr/>
          <a:lstStyle/>
          <a:p>
            <a:pPr marL="0" indent="0">
              <a:lnSpc>
                <a:spcPct val="90000"/>
              </a:lnSpc>
              <a:buFont typeface="Wingdings" pitchFamily="2" charset="2"/>
              <a:buNone/>
            </a:pPr>
            <a:r>
              <a:rPr lang="en-US" sz="1400"/>
              <a:t>In the dataset GSS2000.sav, is the following statement true, false, or an incorrect application of a statistic? Assume that there is no problem with missing data. Use a level of significance of 0.01 for evaluating assumptions. Use a level of significance of 0.05 for evaluating the statistical relationship. </a:t>
            </a:r>
          </a:p>
          <a:p>
            <a:pPr marL="0" indent="0">
              <a:lnSpc>
                <a:spcPct val="90000"/>
              </a:lnSpc>
              <a:buFont typeface="Wingdings" pitchFamily="2" charset="2"/>
              <a:buNone/>
            </a:pPr>
            <a:endParaRPr lang="en-US" sz="400"/>
          </a:p>
          <a:p>
            <a:pPr marL="0" indent="0">
              <a:lnSpc>
                <a:spcPct val="90000"/>
              </a:lnSpc>
              <a:buFont typeface="Wingdings" pitchFamily="2" charset="2"/>
              <a:buNone/>
            </a:pPr>
            <a:r>
              <a:rPr lang="en-US" sz="1400"/>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p:txBody>
      </p:sp>
      <p:sp>
        <p:nvSpPr>
          <p:cNvPr id="473092" name="AutoShape 4"/>
          <p:cNvSpPr>
            <a:spLocks noChangeArrowheads="1"/>
          </p:cNvSpPr>
          <p:nvPr/>
        </p:nvSpPr>
        <p:spPr bwMode="auto">
          <a:xfrm>
            <a:off x="3200400" y="1447800"/>
            <a:ext cx="4795838" cy="1679575"/>
          </a:xfrm>
          <a:prstGeom prst="wedgeEllipseCallout">
            <a:avLst>
              <a:gd name="adj1" fmla="val 30537"/>
              <a:gd name="adj2" fmla="val 6569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problem may give us different levels of significance for the analysis.  </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problem, we are told to use 0.05 as alpha for the discriminant analysis, but 0.01 for testing assumptions.</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A059DD0-23D7-47E9-AF4F-0E0BD74D5574}" type="slidenum">
              <a:rPr lang="en-US"/>
              <a:pPr/>
              <a:t>15</a:t>
            </a:fld>
            <a:endParaRPr lang="en-US"/>
          </a:p>
        </p:txBody>
      </p:sp>
      <p:sp>
        <p:nvSpPr>
          <p:cNvPr id="474114" name="Rectangle 2"/>
          <p:cNvSpPr>
            <a:spLocks noGrp="1" noChangeArrowheads="1"/>
          </p:cNvSpPr>
          <p:nvPr>
            <p:ph type="title"/>
          </p:nvPr>
        </p:nvSpPr>
        <p:spPr/>
        <p:txBody>
          <a:bodyPr/>
          <a:lstStyle/>
          <a:p>
            <a:r>
              <a:rPr lang="en-US"/>
              <a:t>Dissecting problem 1 - 2</a:t>
            </a:r>
          </a:p>
        </p:txBody>
      </p:sp>
      <p:sp>
        <p:nvSpPr>
          <p:cNvPr id="474115" name="Rectangle 3"/>
          <p:cNvSpPr>
            <a:spLocks noGrp="1" noChangeArrowheads="1"/>
          </p:cNvSpPr>
          <p:nvPr>
            <p:ph type="body" idx="1"/>
          </p:nvPr>
        </p:nvSpPr>
        <p:spPr>
          <a:xfrm>
            <a:off x="1066800" y="2362200"/>
            <a:ext cx="7881938" cy="4343400"/>
          </a:xfrm>
        </p:spPr>
        <p:txBody>
          <a:bodyPr/>
          <a:lstStyle/>
          <a:p>
            <a:pPr marL="0" indent="0">
              <a:lnSpc>
                <a:spcPct val="90000"/>
              </a:lnSpc>
              <a:buFont typeface="Wingdings" pitchFamily="2" charset="2"/>
              <a:buNone/>
            </a:pPr>
            <a:r>
              <a:rPr lang="en-US" sz="1400"/>
              <a:t>In the dataset GSS2000.sav, is the following statement true, false, or an incorrect application of a statistic? Assume that there is no problem with missing data. Use a level of significance of 0.01 for evaluating assumptions. Use a level of significance of 0.05 for evaluating the statistical relationship.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b="1"/>
              <a:t>From the list of variables "number of hours worked in the past week" [hrs1], "self-employment" [wrkslf], "highest year of school completed" [educ], and "income" [rincom98],</a:t>
            </a:r>
            <a:r>
              <a:rPr lang="en-US" sz="1400"/>
              <a:t> the most useful predictors for </a:t>
            </a:r>
            <a:r>
              <a:rPr lang="en-US" sz="1400" b="1"/>
              <a:t>distinguishing among groups based on responses to "opinion about spending on welfare" [natfare</a:t>
            </a:r>
            <a:r>
              <a:rPr lang="en-US" sz="1400"/>
              <a:t>] are "number of hours worked in the past week" [hrs1], "self-employment" [wrkslf], and "highest year of school completed" [educ].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p:txBody>
      </p:sp>
      <p:sp>
        <p:nvSpPr>
          <p:cNvPr id="474117" name="AutoShape 5"/>
          <p:cNvSpPr>
            <a:spLocks noChangeArrowheads="1"/>
          </p:cNvSpPr>
          <p:nvPr/>
        </p:nvSpPr>
        <p:spPr bwMode="auto">
          <a:xfrm>
            <a:off x="533400" y="1600200"/>
            <a:ext cx="5029200" cy="1679575"/>
          </a:xfrm>
          <a:prstGeom prst="wedgeEllipseCallout">
            <a:avLst>
              <a:gd name="adj1" fmla="val 39995"/>
              <a:gd name="adj2" fmla="val 6124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variables listed first in the problem statement are the independent variables (IVs): "number of hours worked in the past week" [hrs1], "self-employment" [wrkslf], "highest year of school completed" [educ], and "income" [rincom98].</a:t>
            </a:r>
          </a:p>
        </p:txBody>
      </p:sp>
      <p:sp>
        <p:nvSpPr>
          <p:cNvPr id="474118" name="AutoShape 6"/>
          <p:cNvSpPr>
            <a:spLocks noChangeArrowheads="1"/>
          </p:cNvSpPr>
          <p:nvPr/>
        </p:nvSpPr>
        <p:spPr bwMode="auto">
          <a:xfrm>
            <a:off x="762000" y="4648200"/>
            <a:ext cx="3657600" cy="1165225"/>
          </a:xfrm>
          <a:prstGeom prst="wedgeEllipseCallout">
            <a:avLst>
              <a:gd name="adj1" fmla="val 36764"/>
              <a:gd name="adj2" fmla="val -820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 used to define groups is the dependent variable (DV): "opinion about spending on welfare" [natfare].</a:t>
            </a:r>
          </a:p>
        </p:txBody>
      </p:sp>
      <p:sp>
        <p:nvSpPr>
          <p:cNvPr id="474119" name="AutoShape 7"/>
          <p:cNvSpPr>
            <a:spLocks noChangeArrowheads="1"/>
          </p:cNvSpPr>
          <p:nvPr/>
        </p:nvSpPr>
        <p:spPr bwMode="auto">
          <a:xfrm>
            <a:off x="5334000" y="4800600"/>
            <a:ext cx="3048000" cy="1679575"/>
          </a:xfrm>
          <a:prstGeom prst="wedgeEllipseCallout">
            <a:avLst>
              <a:gd name="adj1" fmla="val 11616"/>
              <a:gd name="adj2" fmla="val 1049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When a problem asks us to identify the best or most useful predictors from a list of independent variables, we do stepwise discriminant analysis.</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4DDDF29-4F4E-457D-AF56-E89EE210F171}" type="slidenum">
              <a:rPr lang="en-US"/>
              <a:pPr/>
              <a:t>16</a:t>
            </a:fld>
            <a:endParaRPr lang="en-US"/>
          </a:p>
        </p:txBody>
      </p:sp>
      <p:sp>
        <p:nvSpPr>
          <p:cNvPr id="476162" name="Rectangle 2"/>
          <p:cNvSpPr>
            <a:spLocks noGrp="1" noChangeArrowheads="1"/>
          </p:cNvSpPr>
          <p:nvPr>
            <p:ph type="title"/>
          </p:nvPr>
        </p:nvSpPr>
        <p:spPr/>
        <p:txBody>
          <a:bodyPr/>
          <a:lstStyle/>
          <a:p>
            <a:r>
              <a:rPr lang="en-US"/>
              <a:t>Dissecting problem 1 - 3</a:t>
            </a:r>
          </a:p>
        </p:txBody>
      </p:sp>
      <p:sp>
        <p:nvSpPr>
          <p:cNvPr id="476163" name="Rectangle 3"/>
          <p:cNvSpPr>
            <a:spLocks noGrp="1" noChangeArrowheads="1"/>
          </p:cNvSpPr>
          <p:nvPr>
            <p:ph type="body" idx="1"/>
          </p:nvPr>
        </p:nvSpPr>
        <p:spPr>
          <a:xfrm>
            <a:off x="1143000" y="3279775"/>
            <a:ext cx="7805738" cy="2663825"/>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Use a level of significance of 0.01 for evaluating assumptions.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a:t>
            </a:r>
            <a:r>
              <a:rPr lang="en-US" sz="1400" b="1"/>
              <a:t>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lnSpc>
                <a:spcPct val="80000"/>
              </a:lnSpc>
              <a:buFont typeface="Wingdings" pitchFamily="2" charset="2"/>
              <a:buNone/>
            </a:pPr>
            <a:endParaRPr lang="en-US" sz="1400" b="1"/>
          </a:p>
        </p:txBody>
      </p:sp>
      <p:sp>
        <p:nvSpPr>
          <p:cNvPr id="476165" name="AutoShape 5"/>
          <p:cNvSpPr>
            <a:spLocks noChangeArrowheads="1"/>
          </p:cNvSpPr>
          <p:nvPr/>
        </p:nvSpPr>
        <p:spPr bwMode="auto">
          <a:xfrm>
            <a:off x="533400" y="1371600"/>
            <a:ext cx="8382000" cy="2144713"/>
          </a:xfrm>
          <a:prstGeom prst="wedgeEllipseCallout">
            <a:avLst>
              <a:gd name="adj1" fmla="val 16759"/>
              <a:gd name="adj2" fmla="val 1163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problem identifies three groups for the dependent variable:</a:t>
            </a:r>
          </a:p>
          <a:p>
            <a:pPr algn="l">
              <a:lnSpc>
                <a:spcPct val="80000"/>
              </a:lnSpc>
              <a:spcBef>
                <a:spcPct val="20000"/>
              </a:spcBef>
              <a:buClr>
                <a:schemeClr val="tx1"/>
              </a:buClr>
              <a:buSzPct val="65000"/>
              <a:buFont typeface="Wingdings" pitchFamily="2" charset="2"/>
              <a:buChar char="Ø"/>
            </a:pPr>
            <a:r>
              <a:rPr lang="en-US" sz="1200">
                <a:latin typeface="Verdana" pitchFamily="34" charset="0"/>
              </a:rPr>
              <a:t>survey respondents who thought we spend too much money on welfare </a:t>
            </a:r>
          </a:p>
          <a:p>
            <a:pPr algn="l">
              <a:lnSpc>
                <a:spcPct val="80000"/>
              </a:lnSpc>
              <a:spcBef>
                <a:spcPct val="20000"/>
              </a:spcBef>
              <a:buClr>
                <a:schemeClr val="tx1"/>
              </a:buClr>
              <a:buSzPct val="65000"/>
              <a:buFont typeface="Wingdings" pitchFamily="2" charset="2"/>
              <a:buChar char="Ø"/>
            </a:pPr>
            <a:r>
              <a:rPr lang="en-US" sz="1200">
                <a:latin typeface="Verdana" pitchFamily="34" charset="0"/>
              </a:rPr>
              <a:t>survey respondents who thought we spend about the right amount of money on welfare </a:t>
            </a:r>
          </a:p>
          <a:p>
            <a:pPr algn="l">
              <a:lnSpc>
                <a:spcPct val="80000"/>
              </a:lnSpc>
              <a:spcBef>
                <a:spcPct val="20000"/>
              </a:spcBef>
              <a:buClr>
                <a:schemeClr val="tx1"/>
              </a:buClr>
              <a:buSzPct val="65000"/>
              <a:buFont typeface="Wingdings" pitchFamily="2" charset="2"/>
              <a:buChar char="Ø"/>
            </a:pPr>
            <a:r>
              <a:rPr lang="en-US" sz="1200">
                <a:latin typeface="Verdana" pitchFamily="34" charset="0"/>
              </a:rPr>
              <a:t>survey respondents who thought we spend too little money on welfare. </a:t>
            </a:r>
          </a:p>
          <a:p>
            <a:pPr algn="l">
              <a:lnSpc>
                <a:spcPct val="100000"/>
              </a:lnSpc>
            </a:pPr>
            <a:endParaRPr lang="en-US" sz="1200">
              <a:latin typeface="Verdana" pitchFamily="34" charset="0"/>
            </a:endParaRPr>
          </a:p>
          <a:p>
            <a:pPr algn="l">
              <a:lnSpc>
                <a:spcPct val="100000"/>
              </a:lnSpc>
            </a:pPr>
            <a:r>
              <a:rPr lang="en-US" sz="1200">
                <a:latin typeface="Verdana" pitchFamily="34" charset="0"/>
              </a:rPr>
              <a:t>To distinguish among three groups, the analysis will be required to find two statistically significant discriminant functions.</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01D9DCC-362C-4B22-8124-D14175F7F6E8}" type="slidenum">
              <a:rPr lang="en-US"/>
              <a:pPr/>
              <a:t>17</a:t>
            </a:fld>
            <a:endParaRPr lang="en-US"/>
          </a:p>
        </p:txBody>
      </p:sp>
      <p:sp>
        <p:nvSpPr>
          <p:cNvPr id="475138" name="Rectangle 2"/>
          <p:cNvSpPr>
            <a:spLocks noGrp="1" noChangeArrowheads="1"/>
          </p:cNvSpPr>
          <p:nvPr>
            <p:ph type="title"/>
          </p:nvPr>
        </p:nvSpPr>
        <p:spPr/>
        <p:txBody>
          <a:bodyPr/>
          <a:lstStyle/>
          <a:p>
            <a:r>
              <a:rPr lang="en-US"/>
              <a:t>Dissecting problem 1 - 4</a:t>
            </a:r>
          </a:p>
        </p:txBody>
      </p:sp>
      <p:sp>
        <p:nvSpPr>
          <p:cNvPr id="475139" name="Rectangle 3"/>
          <p:cNvSpPr>
            <a:spLocks noGrp="1" noChangeArrowheads="1"/>
          </p:cNvSpPr>
          <p:nvPr>
            <p:ph type="body" idx="1"/>
          </p:nvPr>
        </p:nvSpPr>
        <p:spPr>
          <a:xfrm>
            <a:off x="1066800" y="1295400"/>
            <a:ext cx="7881938" cy="3352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Use a level of significance of 0.01 for evaluating assumptions. Use a level of significance of 0.05 for evaluating the statistical relationship. </a:t>
            </a:r>
          </a:p>
          <a:p>
            <a:pPr marL="0" indent="0">
              <a:lnSpc>
                <a:spcPct val="80000"/>
              </a:lnSpc>
              <a:buFont typeface="Wingdings" pitchFamily="2" charset="2"/>
              <a:buNone/>
            </a:pPr>
            <a:endParaRPr lang="en-US" sz="500"/>
          </a:p>
          <a:p>
            <a:pPr marL="0" indent="0">
              <a:lnSpc>
                <a:spcPct val="80000"/>
              </a:lnSpc>
              <a:buFont typeface="Wingdings" pitchFamily="2" charset="2"/>
              <a:buNone/>
            </a:pPr>
            <a:r>
              <a:rPr lang="en-US" sz="1400"/>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lnSpc>
                <a:spcPct val="80000"/>
              </a:lnSpc>
              <a:buFont typeface="Wingdings" pitchFamily="2" charset="2"/>
              <a:buNone/>
            </a:pPr>
            <a:endParaRPr lang="en-US" sz="500"/>
          </a:p>
          <a:p>
            <a:pPr marL="0" indent="0">
              <a:lnSpc>
                <a:spcPct val="80000"/>
              </a:lnSpc>
              <a:buFont typeface="Wingdings" pitchFamily="2" charset="2"/>
              <a:buNone/>
            </a:pPr>
            <a:r>
              <a:rPr lang="en-US" sz="1400" b="1"/>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lnSpc>
                <a:spcPct val="80000"/>
              </a:lnSpc>
              <a:buFont typeface="Wingdings" pitchFamily="2" charset="2"/>
              <a:buNone/>
            </a:pPr>
            <a:endParaRPr lang="en-US" sz="500" b="1"/>
          </a:p>
          <a:p>
            <a:pPr marL="0" indent="0">
              <a:lnSpc>
                <a:spcPct val="80000"/>
              </a:lnSpc>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a:p>
            <a:pPr marL="0" indent="0">
              <a:lnSpc>
                <a:spcPct val="80000"/>
              </a:lnSpc>
              <a:buFont typeface="Wingdings" pitchFamily="2" charset="2"/>
              <a:buNone/>
            </a:pPr>
            <a:endParaRPr lang="en-US" sz="5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 </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a:p>
            <a:pPr marL="0" indent="0">
              <a:lnSpc>
                <a:spcPct val="80000"/>
              </a:lnSpc>
              <a:buFont typeface="Wingdings" pitchFamily="2" charset="2"/>
              <a:buNone/>
            </a:pPr>
            <a:endParaRPr lang="en-US" sz="800"/>
          </a:p>
        </p:txBody>
      </p:sp>
      <p:sp>
        <p:nvSpPr>
          <p:cNvPr id="475140" name="AutoShape 4"/>
          <p:cNvSpPr>
            <a:spLocks noChangeArrowheads="1"/>
          </p:cNvSpPr>
          <p:nvPr/>
        </p:nvSpPr>
        <p:spPr bwMode="auto">
          <a:xfrm>
            <a:off x="4800600" y="2335213"/>
            <a:ext cx="3429000" cy="906462"/>
          </a:xfrm>
          <a:prstGeom prst="wedgeEllipseCallout">
            <a:avLst>
              <a:gd name="adj1" fmla="val -43380"/>
              <a:gd name="adj2" fmla="val 845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importance of individual predictors is based on order of entry in the analysis. </a:t>
            </a:r>
          </a:p>
        </p:txBody>
      </p:sp>
      <p:sp>
        <p:nvSpPr>
          <p:cNvPr id="475141" name="AutoShape 5"/>
          <p:cNvSpPr>
            <a:spLocks noChangeArrowheads="1"/>
          </p:cNvSpPr>
          <p:nvPr/>
        </p:nvSpPr>
        <p:spPr bwMode="auto">
          <a:xfrm>
            <a:off x="609600" y="1447800"/>
            <a:ext cx="3657600" cy="1165225"/>
          </a:xfrm>
          <a:prstGeom prst="wedgeEllipseCallout">
            <a:avLst>
              <a:gd name="adj1" fmla="val 11981"/>
              <a:gd name="adj2" fmla="val 168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a stepwise analysis, we only interpret the independent variables that are entered in the stepwise analysis.</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32CB4EC-6A3F-4235-95A2-D6A6C4789EDB}" type="slidenum">
              <a:rPr lang="en-US"/>
              <a:pPr/>
              <a:t>18</a:t>
            </a:fld>
            <a:endParaRPr lang="en-US"/>
          </a:p>
        </p:txBody>
      </p:sp>
      <p:sp>
        <p:nvSpPr>
          <p:cNvPr id="572418" name="Rectangle 2"/>
          <p:cNvSpPr>
            <a:spLocks noGrp="1" noChangeArrowheads="1"/>
          </p:cNvSpPr>
          <p:nvPr>
            <p:ph type="title"/>
          </p:nvPr>
        </p:nvSpPr>
        <p:spPr/>
        <p:txBody>
          <a:bodyPr/>
          <a:lstStyle/>
          <a:p>
            <a:r>
              <a:rPr lang="en-US"/>
              <a:t>Dissecting problem 1 - 5</a:t>
            </a:r>
          </a:p>
        </p:txBody>
      </p:sp>
      <p:sp>
        <p:nvSpPr>
          <p:cNvPr id="572419" name="Rectangle 3"/>
          <p:cNvSpPr>
            <a:spLocks noGrp="1" noChangeArrowheads="1"/>
          </p:cNvSpPr>
          <p:nvPr>
            <p:ph type="body" idx="1"/>
          </p:nvPr>
        </p:nvSpPr>
        <p:spPr>
          <a:xfrm>
            <a:off x="1066800" y="1295400"/>
            <a:ext cx="7881938" cy="3352800"/>
          </a:xfrm>
        </p:spPr>
        <p:txBody>
          <a:bodyPr/>
          <a:lstStyle/>
          <a:p>
            <a:pPr marL="0" indent="0">
              <a:lnSpc>
                <a:spcPct val="80000"/>
              </a:lnSpc>
              <a:buFont typeface="Wingdings" pitchFamily="2" charset="2"/>
              <a:buNone/>
            </a:pPr>
            <a:r>
              <a:rPr lang="en-US" sz="1400"/>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lnSpc>
                <a:spcPct val="80000"/>
              </a:lnSpc>
              <a:buFont typeface="Wingdings" pitchFamily="2" charset="2"/>
              <a:buNone/>
            </a:pPr>
            <a:endParaRPr lang="en-US" sz="500"/>
          </a:p>
          <a:p>
            <a:pPr marL="0" indent="0">
              <a:lnSpc>
                <a:spcPct val="80000"/>
              </a:lnSpc>
              <a:buFont typeface="Wingdings" pitchFamily="2" charset="2"/>
              <a:buNone/>
            </a:pPr>
            <a:r>
              <a:rPr lang="en-US" sz="1400"/>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lnSpc>
                <a:spcPct val="80000"/>
              </a:lnSpc>
              <a:buFont typeface="Wingdings" pitchFamily="2" charset="2"/>
              <a:buNone/>
            </a:pPr>
            <a:endParaRPr lang="en-US" sz="500"/>
          </a:p>
          <a:p>
            <a:pPr marL="0" indent="0">
              <a:lnSpc>
                <a:spcPct val="80000"/>
              </a:lnSpc>
              <a:buFont typeface="Wingdings" pitchFamily="2" charset="2"/>
              <a:buNone/>
            </a:pPr>
            <a:r>
              <a:rPr lang="en-US" sz="1400" b="1"/>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a:p>
            <a:pPr marL="0" indent="0">
              <a:lnSpc>
                <a:spcPct val="80000"/>
              </a:lnSpc>
              <a:buFont typeface="Wingdings" pitchFamily="2" charset="2"/>
              <a:buNone/>
            </a:pPr>
            <a:endParaRPr lang="en-US" sz="500" b="1"/>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 </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a:p>
            <a:pPr marL="0" indent="0">
              <a:lnSpc>
                <a:spcPct val="80000"/>
              </a:lnSpc>
              <a:buFont typeface="Wingdings" pitchFamily="2" charset="2"/>
              <a:buNone/>
            </a:pPr>
            <a:endParaRPr lang="en-US" sz="800"/>
          </a:p>
        </p:txBody>
      </p:sp>
      <p:sp>
        <p:nvSpPr>
          <p:cNvPr id="572420" name="AutoShape 4"/>
          <p:cNvSpPr>
            <a:spLocks noChangeArrowheads="1"/>
          </p:cNvSpPr>
          <p:nvPr/>
        </p:nvSpPr>
        <p:spPr bwMode="auto">
          <a:xfrm>
            <a:off x="304800" y="1490663"/>
            <a:ext cx="5410200" cy="1938337"/>
          </a:xfrm>
          <a:prstGeom prst="wedgeEllipseCallout">
            <a:avLst>
              <a:gd name="adj1" fmla="val 26995"/>
              <a:gd name="adj2" fmla="val 6752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specific relationships listed in the problem indicate how the independent variable relates to groups of the dependent variable, e.g., the mean for hours worked in the past week will be lower for respondents who think we spend the right amount of money versus respondents who think we spend too much or too little. </a:t>
            </a:r>
          </a:p>
        </p:txBody>
      </p:sp>
      <p:sp>
        <p:nvSpPr>
          <p:cNvPr id="572422" name="AutoShape 6"/>
          <p:cNvSpPr>
            <a:spLocks noChangeArrowheads="1"/>
          </p:cNvSpPr>
          <p:nvPr/>
        </p:nvSpPr>
        <p:spPr bwMode="auto">
          <a:xfrm>
            <a:off x="3962400" y="5026025"/>
            <a:ext cx="4800600" cy="1679575"/>
          </a:xfrm>
          <a:prstGeom prst="wedgeEllipseCallout">
            <a:avLst>
              <a:gd name="adj1" fmla="val -6218"/>
              <a:gd name="adj2" fmla="val -3733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order for a stepwise analysis to be true, we must have enough statistically significant functions to distinguish among the groups, the order of entry must be correct, and each significant relationship must be interpreted correctly.</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378A323-17FF-43F1-B998-634E97914B9F}" type="slidenum">
              <a:rPr lang="en-US"/>
              <a:pPr/>
              <a:t>19</a:t>
            </a:fld>
            <a:endParaRPr lang="en-US"/>
          </a:p>
        </p:txBody>
      </p:sp>
      <p:sp>
        <p:nvSpPr>
          <p:cNvPr id="477186" name="Rectangle 2"/>
          <p:cNvSpPr>
            <a:spLocks noGrp="1" noChangeArrowheads="1"/>
          </p:cNvSpPr>
          <p:nvPr>
            <p:ph type="title"/>
          </p:nvPr>
        </p:nvSpPr>
        <p:spPr/>
        <p:txBody>
          <a:bodyPr/>
          <a:lstStyle/>
          <a:p>
            <a:r>
              <a:rPr lang="en-US"/>
              <a:t>LEVEL OF MEASUREMENT - 1</a:t>
            </a:r>
          </a:p>
        </p:txBody>
      </p:sp>
      <p:sp>
        <p:nvSpPr>
          <p:cNvPr id="477187" name="Rectangle 3"/>
          <p:cNvSpPr>
            <a:spLocks noGrp="1" noChangeArrowheads="1"/>
          </p:cNvSpPr>
          <p:nvPr>
            <p:ph type="body" idx="1"/>
          </p:nvPr>
        </p:nvSpPr>
        <p:spPr>
          <a:xfrm>
            <a:off x="1066800" y="1371600"/>
            <a:ext cx="7881938" cy="3733800"/>
          </a:xfrm>
        </p:spPr>
        <p:txBody>
          <a:bodyPr/>
          <a:lstStyle/>
          <a:p>
            <a:pPr marL="0" indent="0">
              <a:lnSpc>
                <a:spcPct val="90000"/>
              </a:lnSpc>
              <a:buFont typeface="Wingdings" pitchFamily="2" charset="2"/>
              <a:buNone/>
            </a:pPr>
            <a:r>
              <a:rPr lang="en-US" sz="1400"/>
              <a:t>In the dataset GSS2000.sav, is the following statement true, false, or an incorrect application of a statistic? Assume that there is no problem with missing data. Use a level of significance of 0.01 for evaluating assumptions. Use a level of significance of 0.05 for evaluating the statistical relationship.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b="1"/>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lnSpc>
                <a:spcPct val="90000"/>
              </a:lnSpc>
              <a:buFont typeface="Wingdings" pitchFamily="2" charset="2"/>
              <a:buNone/>
            </a:pPr>
            <a:endParaRPr lang="en-US" sz="1400" b="1"/>
          </a:p>
          <a:p>
            <a:pPr marL="0" indent="0">
              <a:lnSpc>
                <a:spcPct val="90000"/>
              </a:lnSpc>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p:txBody>
      </p:sp>
      <p:sp>
        <p:nvSpPr>
          <p:cNvPr id="477189" name="AutoShape 5"/>
          <p:cNvSpPr>
            <a:spLocks noChangeArrowheads="1"/>
          </p:cNvSpPr>
          <p:nvPr/>
        </p:nvSpPr>
        <p:spPr bwMode="auto">
          <a:xfrm>
            <a:off x="1905000" y="3962400"/>
            <a:ext cx="6172200" cy="2552700"/>
          </a:xfrm>
          <a:prstGeom prst="wedgeEllipseCallout">
            <a:avLst>
              <a:gd name="adj1" fmla="val 28472"/>
              <a:gd name="adj2" fmla="val -2930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Discriminant analysis requires that the dependent variable be non-metric and the independent variables be metric or dichotomous. "Opinion about spending on welfare" [natfare] is an ordinal level variable, which satisfies the level of measurement requirement. </a:t>
            </a:r>
          </a:p>
          <a:p>
            <a:pPr algn="l"/>
            <a:endParaRPr lang="en-US" sz="1200">
              <a:latin typeface="Verdana" pitchFamily="34" charset="0"/>
            </a:endParaRPr>
          </a:p>
          <a:p>
            <a:pPr algn="l"/>
            <a:r>
              <a:rPr lang="en-US" sz="1200">
                <a:latin typeface="Verdana" pitchFamily="34" charset="0"/>
              </a:rPr>
              <a:t>It contains three categories: survey respondents who thought we spend too much money on welfare, survey respondents who thought we spend about the right amount of money on welfare, and survey respondents who thought we spend too little money on welfare. </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C46D561-B353-4DBC-BA62-5CA683F8CFF1}" type="slidenum">
              <a:rPr lang="en-US"/>
              <a:pPr/>
              <a:t>2</a:t>
            </a:fld>
            <a:endParaRPr lang="en-US"/>
          </a:p>
        </p:txBody>
      </p:sp>
      <p:sp>
        <p:nvSpPr>
          <p:cNvPr id="451586" name="Rectangle 2"/>
          <p:cNvSpPr>
            <a:spLocks noGrp="1" noChangeArrowheads="1"/>
          </p:cNvSpPr>
          <p:nvPr>
            <p:ph type="title"/>
          </p:nvPr>
        </p:nvSpPr>
        <p:spPr/>
        <p:txBody>
          <a:bodyPr/>
          <a:lstStyle/>
          <a:p>
            <a:r>
              <a:rPr lang="en-US"/>
              <a:t>Assumptions of normality, linearity, and homogeneity of variance</a:t>
            </a:r>
          </a:p>
        </p:txBody>
      </p:sp>
      <p:sp>
        <p:nvSpPr>
          <p:cNvPr id="451587" name="Rectangle 3"/>
          <p:cNvSpPr>
            <a:spLocks noGrp="1" noChangeArrowheads="1"/>
          </p:cNvSpPr>
          <p:nvPr>
            <p:ph type="body" idx="1"/>
          </p:nvPr>
        </p:nvSpPr>
        <p:spPr>
          <a:xfrm>
            <a:off x="1066800" y="1371600"/>
            <a:ext cx="7881938" cy="5334000"/>
          </a:xfrm>
        </p:spPr>
        <p:txBody>
          <a:bodyPr/>
          <a:lstStyle/>
          <a:p>
            <a:r>
              <a:rPr lang="en-US" sz="1800"/>
              <a:t>The ability of discriminant analysis to extract discriminant functions that are capable of producing accurate classifications is enhanced when the assumptions of normality, linearity, and homogeneity of variance are satisfied.</a:t>
            </a:r>
          </a:p>
          <a:p>
            <a:endParaRPr lang="en-US" sz="1800"/>
          </a:p>
          <a:p>
            <a:r>
              <a:rPr lang="en-US" sz="1800"/>
              <a:t>We will use the script for testing for normality and test substituting the log, square root, or inverse transformation when they induce normality in a variable that fails to satisfy the criteria for normality.</a:t>
            </a:r>
          </a:p>
          <a:p>
            <a:endParaRPr lang="en-US" sz="1800"/>
          </a:p>
          <a:p>
            <a:r>
              <a:rPr lang="en-US" sz="1800"/>
              <a:t>We can compare the accuracy rates in a model using transformed variables to one that does not to evaluate whether or not the improvement gained by transformed variables is sufficient to justify the interpretational burden of explaining transformations.</a:t>
            </a:r>
          </a:p>
          <a:p>
            <a:endParaRPr lang="en-US" sz="180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8B279A2-6DBE-4BC4-9783-CFCB3CD63C17}" type="slidenum">
              <a:rPr lang="en-US"/>
              <a:pPr/>
              <a:t>20</a:t>
            </a:fld>
            <a:endParaRPr lang="en-US"/>
          </a:p>
        </p:txBody>
      </p:sp>
      <p:sp>
        <p:nvSpPr>
          <p:cNvPr id="478210" name="Rectangle 2"/>
          <p:cNvSpPr>
            <a:spLocks noGrp="1" noChangeArrowheads="1"/>
          </p:cNvSpPr>
          <p:nvPr>
            <p:ph type="title"/>
          </p:nvPr>
        </p:nvSpPr>
        <p:spPr/>
        <p:txBody>
          <a:bodyPr/>
          <a:lstStyle/>
          <a:p>
            <a:r>
              <a:rPr lang="en-US"/>
              <a:t>LEVEL OF MEASUREMENT - 2</a:t>
            </a:r>
          </a:p>
        </p:txBody>
      </p:sp>
      <p:sp>
        <p:nvSpPr>
          <p:cNvPr id="478211" name="Rectangle 3"/>
          <p:cNvSpPr>
            <a:spLocks noGrp="1" noChangeArrowheads="1"/>
          </p:cNvSpPr>
          <p:nvPr>
            <p:ph type="body" idx="1"/>
          </p:nvPr>
        </p:nvSpPr>
        <p:spPr>
          <a:xfrm>
            <a:off x="1066800" y="1371600"/>
            <a:ext cx="7881938" cy="4495800"/>
          </a:xfrm>
        </p:spPr>
        <p:txBody>
          <a:bodyPr/>
          <a:lstStyle/>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b="1"/>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lnSpc>
                <a:spcPct val="90000"/>
              </a:lnSpc>
              <a:buFont typeface="Wingdings" pitchFamily="2" charset="2"/>
              <a:buNone/>
            </a:pPr>
            <a:endParaRPr lang="en-US" sz="1400" b="1"/>
          </a:p>
          <a:p>
            <a:pPr marL="0" indent="0">
              <a:lnSpc>
                <a:spcPct val="90000"/>
              </a:lnSpc>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a:p>
            <a:pPr marL="0" indent="0">
              <a:lnSpc>
                <a:spcPct val="90000"/>
              </a:lnSpc>
              <a:buFont typeface="Wingdings" pitchFamily="2" charset="2"/>
              <a:buNone/>
            </a:pPr>
            <a:endParaRPr lang="en-US" sz="1400"/>
          </a:p>
        </p:txBody>
      </p:sp>
      <p:sp>
        <p:nvSpPr>
          <p:cNvPr id="478212" name="AutoShape 4"/>
          <p:cNvSpPr>
            <a:spLocks noChangeArrowheads="1"/>
          </p:cNvSpPr>
          <p:nvPr/>
        </p:nvSpPr>
        <p:spPr bwMode="auto">
          <a:xfrm>
            <a:off x="4346575" y="4365625"/>
            <a:ext cx="4645025" cy="2111375"/>
          </a:xfrm>
          <a:prstGeom prst="wedgeEllipseCallout">
            <a:avLst>
              <a:gd name="adj1" fmla="val 718"/>
              <a:gd name="adj2" fmla="val -4482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"Income" [rincom98] is an ordinal level variable. If we follow the convention of treating ordinal level variables as metric variables, the level of measurement requirement for discriminant analysis is satisfied. Since some data analysts do not agree with this convention, a note of caution should be included in our interpretation. </a:t>
            </a:r>
          </a:p>
        </p:txBody>
      </p:sp>
      <p:sp>
        <p:nvSpPr>
          <p:cNvPr id="478214" name="AutoShape 6"/>
          <p:cNvSpPr>
            <a:spLocks noChangeArrowheads="1"/>
          </p:cNvSpPr>
          <p:nvPr/>
        </p:nvSpPr>
        <p:spPr bwMode="auto">
          <a:xfrm>
            <a:off x="381000" y="3660775"/>
            <a:ext cx="4037013" cy="1673225"/>
          </a:xfrm>
          <a:prstGeom prst="wedgeEllipseCallout">
            <a:avLst>
              <a:gd name="adj1" fmla="val 32264"/>
              <a:gd name="adj2" fmla="val -1442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"Number of hours worked in the past week" [hrs1] and "highest year of school completed" [educ] are interval level variables, which satisfies the level of measurement requirements for discriminant analysis. </a:t>
            </a:r>
          </a:p>
        </p:txBody>
      </p:sp>
      <p:sp>
        <p:nvSpPr>
          <p:cNvPr id="478215" name="AutoShape 7"/>
          <p:cNvSpPr>
            <a:spLocks noChangeArrowheads="1"/>
          </p:cNvSpPr>
          <p:nvPr/>
        </p:nvSpPr>
        <p:spPr bwMode="auto">
          <a:xfrm>
            <a:off x="533400" y="5616575"/>
            <a:ext cx="3959225" cy="1012825"/>
          </a:xfrm>
          <a:prstGeom prst="wedgeEllipseCallout">
            <a:avLst>
              <a:gd name="adj1" fmla="val 27144"/>
              <a:gd name="adj2" fmla="val -307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"Self-employment" [wrkslf] is a dichotomous or dummy-coded nominal variable which may be included in discriminant analysis. </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8BCA44C-F069-45A2-8373-6D38448E506D}" type="slidenum">
              <a:rPr lang="en-US"/>
              <a:pPr/>
              <a:t>21</a:t>
            </a:fld>
            <a:endParaRPr lang="en-US"/>
          </a:p>
        </p:txBody>
      </p:sp>
      <p:pic>
        <p:nvPicPr>
          <p:cNvPr id="358408"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54838" cy="51006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358403" name="Rectangle 3"/>
          <p:cNvSpPr>
            <a:spLocks noGrp="1" noChangeArrowheads="1"/>
          </p:cNvSpPr>
          <p:nvPr>
            <p:ph type="title"/>
          </p:nvPr>
        </p:nvSpPr>
        <p:spPr>
          <a:xfrm>
            <a:off x="1143000" y="304800"/>
            <a:ext cx="7772400" cy="914400"/>
          </a:xfrm>
        </p:spPr>
        <p:txBody>
          <a:bodyPr/>
          <a:lstStyle/>
          <a:p>
            <a:r>
              <a:rPr lang="en-US"/>
              <a:t>The baseline discriminant analysis</a:t>
            </a:r>
          </a:p>
        </p:txBody>
      </p:sp>
      <p:sp>
        <p:nvSpPr>
          <p:cNvPr id="358404" name="AutoShape 4"/>
          <p:cNvSpPr>
            <a:spLocks noChangeArrowheads="1"/>
          </p:cNvSpPr>
          <p:nvPr/>
        </p:nvSpPr>
        <p:spPr bwMode="auto">
          <a:xfrm>
            <a:off x="304800" y="1447800"/>
            <a:ext cx="3429000" cy="1938338"/>
          </a:xfrm>
          <a:prstGeom prst="wedgeEllipseCallout">
            <a:avLst>
              <a:gd name="adj1" fmla="val -3843"/>
              <a:gd name="adj2" fmla="val -2344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We begin our analysis by running a stepwise discriminant analysis with natfare as the dependent variable and hrs1, wrkslf, educ, and rincom98 as the independent variables.  </a:t>
            </a:r>
          </a:p>
        </p:txBody>
      </p:sp>
      <p:sp>
        <p:nvSpPr>
          <p:cNvPr id="358405" name="AutoShape 5"/>
          <p:cNvSpPr>
            <a:spLocks noChangeArrowheads="1"/>
          </p:cNvSpPr>
          <p:nvPr/>
        </p:nvSpPr>
        <p:spPr bwMode="auto">
          <a:xfrm>
            <a:off x="5943600" y="4732338"/>
            <a:ext cx="2971800" cy="906462"/>
          </a:xfrm>
          <a:prstGeom prst="wedgeEllipseCallout">
            <a:avLst>
              <a:gd name="adj1" fmla="val -31889"/>
              <a:gd name="adj2" fmla="val -83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Select the</a:t>
            </a:r>
            <a:r>
              <a:rPr lang="en-US" sz="1200" i="1">
                <a:latin typeface="Verdana" pitchFamily="34" charset="0"/>
              </a:rPr>
              <a:t> Classify | Discriminant… </a:t>
            </a:r>
            <a:r>
              <a:rPr lang="en-US" sz="1200">
                <a:latin typeface="Verdana" pitchFamily="34" charset="0"/>
              </a:rPr>
              <a:t>command from the</a:t>
            </a:r>
            <a:r>
              <a:rPr lang="en-US" sz="1200" i="1">
                <a:latin typeface="Verdana" pitchFamily="34" charset="0"/>
              </a:rPr>
              <a:t> Analyze </a:t>
            </a:r>
            <a:r>
              <a:rPr lang="en-US" sz="1200">
                <a:latin typeface="Verdana" pitchFamily="34" charset="0"/>
              </a:rPr>
              <a:t>menu</a:t>
            </a:r>
            <a:r>
              <a:rPr lang="en-US" sz="1200" i="1">
                <a:latin typeface="Verdana" pitchFamily="34" charset="0"/>
              </a:rPr>
              <a:t>.</a:t>
            </a:r>
            <a:endParaRPr lang="en-US" sz="1200">
              <a:latin typeface="Verdana" pitchFamily="34" charset="0"/>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E4B526D-F399-49B1-9C0C-4C09FE1BE66B}" type="slidenum">
              <a:rPr lang="en-US"/>
              <a:pPr/>
              <a:t>22</a:t>
            </a:fld>
            <a:endParaRPr lang="en-US"/>
          </a:p>
        </p:txBody>
      </p:sp>
      <p:pic>
        <p:nvPicPr>
          <p:cNvPr id="479240"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386138" y="1828800"/>
            <a:ext cx="5300662" cy="3116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79235" name="Rectangle 3"/>
          <p:cNvSpPr>
            <a:spLocks noGrp="1" noChangeArrowheads="1"/>
          </p:cNvSpPr>
          <p:nvPr>
            <p:ph type="title"/>
          </p:nvPr>
        </p:nvSpPr>
        <p:spPr>
          <a:xfrm>
            <a:off x="1143000" y="304800"/>
            <a:ext cx="7772400" cy="914400"/>
          </a:xfrm>
        </p:spPr>
        <p:txBody>
          <a:bodyPr/>
          <a:lstStyle/>
          <a:p>
            <a:r>
              <a:rPr lang="en-US"/>
              <a:t>Selecting the dependent variable</a:t>
            </a:r>
          </a:p>
        </p:txBody>
      </p:sp>
      <p:sp>
        <p:nvSpPr>
          <p:cNvPr id="479237" name="AutoShape 5"/>
          <p:cNvSpPr>
            <a:spLocks noChangeArrowheads="1"/>
          </p:cNvSpPr>
          <p:nvPr/>
        </p:nvSpPr>
        <p:spPr bwMode="auto">
          <a:xfrm>
            <a:off x="4986338" y="3048000"/>
            <a:ext cx="3276600" cy="1165225"/>
          </a:xfrm>
          <a:prstGeom prst="wedgeEllipseCallout">
            <a:avLst>
              <a:gd name="adj1" fmla="val -33574"/>
              <a:gd name="adj2" fmla="val -84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click on the right arrow button to move the dependent variable to the </a:t>
            </a:r>
            <a:r>
              <a:rPr lang="en-US" sz="1200" i="1">
                <a:latin typeface="Verdana" pitchFamily="34" charset="0"/>
              </a:rPr>
              <a:t>Grouping Variable</a:t>
            </a:r>
            <a:r>
              <a:rPr lang="en-US" sz="1200">
                <a:latin typeface="Verdana" pitchFamily="34" charset="0"/>
              </a:rPr>
              <a:t> text box.</a:t>
            </a:r>
          </a:p>
        </p:txBody>
      </p:sp>
      <p:sp>
        <p:nvSpPr>
          <p:cNvPr id="479238" name="AutoShape 6"/>
          <p:cNvSpPr>
            <a:spLocks noChangeArrowheads="1"/>
          </p:cNvSpPr>
          <p:nvPr/>
        </p:nvSpPr>
        <p:spPr bwMode="auto">
          <a:xfrm>
            <a:off x="1023938" y="1905000"/>
            <a:ext cx="2362200" cy="1165225"/>
          </a:xfrm>
          <a:prstGeom prst="wedgeEllipseCallout">
            <a:avLst>
              <a:gd name="adj1" fmla="val 56519"/>
              <a:gd name="adj2" fmla="val 5312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highlight the dependent variable </a:t>
            </a:r>
            <a:r>
              <a:rPr lang="en-US" sz="1200" i="1">
                <a:latin typeface="Verdana" pitchFamily="34" charset="0"/>
              </a:rPr>
              <a:t>natfare</a:t>
            </a:r>
            <a:r>
              <a:rPr lang="en-US" sz="1200">
                <a:latin typeface="Verdana" pitchFamily="34" charset="0"/>
              </a:rPr>
              <a:t> in the list of variables.</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F35F9D5-D5C4-45F0-A6C5-EEE653BA67B0}" type="slidenum">
              <a:rPr lang="en-US"/>
              <a:pPr/>
              <a:t>23</a:t>
            </a:fld>
            <a:endParaRPr lang="en-US"/>
          </a:p>
        </p:txBody>
      </p:sp>
      <p:pic>
        <p:nvPicPr>
          <p:cNvPr id="480264"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00338" y="30559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0259" name="Rectangle 3"/>
          <p:cNvSpPr>
            <a:spLocks noGrp="1" noChangeArrowheads="1"/>
          </p:cNvSpPr>
          <p:nvPr>
            <p:ph type="title"/>
          </p:nvPr>
        </p:nvSpPr>
        <p:spPr>
          <a:xfrm>
            <a:off x="1143000" y="304800"/>
            <a:ext cx="7772400" cy="914400"/>
          </a:xfrm>
        </p:spPr>
        <p:txBody>
          <a:bodyPr/>
          <a:lstStyle/>
          <a:p>
            <a:r>
              <a:rPr lang="en-US"/>
              <a:t>Defining the group values</a:t>
            </a:r>
          </a:p>
        </p:txBody>
      </p:sp>
      <p:sp>
        <p:nvSpPr>
          <p:cNvPr id="480260" name="AutoShape 4"/>
          <p:cNvSpPr>
            <a:spLocks noChangeArrowheads="1"/>
          </p:cNvSpPr>
          <p:nvPr/>
        </p:nvSpPr>
        <p:spPr bwMode="auto">
          <a:xfrm>
            <a:off x="1906588" y="1471613"/>
            <a:ext cx="6475412" cy="1423987"/>
          </a:xfrm>
          <a:prstGeom prst="wedgeEllipseCallout">
            <a:avLst>
              <a:gd name="adj1" fmla="val -25583"/>
              <a:gd name="adj2" fmla="val -2344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When SPSS moves the dependent variable to the Grouping Variable textbox, it puts two question marks in parentheses after the variable name. This is a reminder that we have to enter the number that represent the groups we want to include in the analysis.</a:t>
            </a:r>
          </a:p>
        </p:txBody>
      </p:sp>
      <p:sp>
        <p:nvSpPr>
          <p:cNvPr id="480261" name="AutoShape 5"/>
          <p:cNvSpPr>
            <a:spLocks noChangeArrowheads="1"/>
          </p:cNvSpPr>
          <p:nvPr/>
        </p:nvSpPr>
        <p:spPr bwMode="auto">
          <a:xfrm>
            <a:off x="3005138" y="4503738"/>
            <a:ext cx="2667000" cy="1165225"/>
          </a:xfrm>
          <a:prstGeom prst="wedgeEllipseCallout">
            <a:avLst>
              <a:gd name="adj1" fmla="val 30833"/>
              <a:gd name="adj2" fmla="val -8488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to specify the group numbers, click on the </a:t>
            </a:r>
            <a:r>
              <a:rPr lang="en-US" sz="1200" i="1">
                <a:latin typeface="Verdana" pitchFamily="34" charset="0"/>
              </a:rPr>
              <a:t>Define Range…</a:t>
            </a:r>
            <a:r>
              <a:rPr lang="en-US" sz="1200">
                <a:latin typeface="Verdana" pitchFamily="34" charset="0"/>
              </a:rPr>
              <a:t> button.</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F0494C7-A2BF-476E-A20B-A95989850B9F}" type="slidenum">
              <a:rPr lang="en-US"/>
              <a:pPr/>
              <a:t>24</a:t>
            </a:fld>
            <a:endParaRPr lang="en-US"/>
          </a:p>
        </p:txBody>
      </p:sp>
      <p:pic>
        <p:nvPicPr>
          <p:cNvPr id="481288"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495800" y="3338513"/>
            <a:ext cx="2655888" cy="14033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1283" name="Rectangle 3"/>
          <p:cNvSpPr>
            <a:spLocks noGrp="1" noChangeArrowheads="1"/>
          </p:cNvSpPr>
          <p:nvPr>
            <p:ph type="title"/>
          </p:nvPr>
        </p:nvSpPr>
        <p:spPr>
          <a:xfrm>
            <a:off x="1143000" y="304800"/>
            <a:ext cx="7772400" cy="914400"/>
          </a:xfrm>
        </p:spPr>
        <p:txBody>
          <a:bodyPr/>
          <a:lstStyle/>
          <a:p>
            <a:r>
              <a:rPr lang="en-US"/>
              <a:t>Completing the range of group values</a:t>
            </a:r>
          </a:p>
        </p:txBody>
      </p:sp>
      <p:sp>
        <p:nvSpPr>
          <p:cNvPr id="481284" name="AutoShape 4"/>
          <p:cNvSpPr>
            <a:spLocks noChangeArrowheads="1"/>
          </p:cNvSpPr>
          <p:nvPr/>
        </p:nvSpPr>
        <p:spPr bwMode="auto">
          <a:xfrm>
            <a:off x="685800" y="1371600"/>
            <a:ext cx="3960813" cy="2455863"/>
          </a:xfrm>
          <a:prstGeom prst="wedgeEllipseCallout">
            <a:avLst>
              <a:gd name="adj1" fmla="val 34449"/>
              <a:gd name="adj2" fmla="val -1105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value labels for natfare show three categories:</a:t>
            </a:r>
          </a:p>
          <a:p>
            <a:pPr lvl="1" algn="l">
              <a:lnSpc>
                <a:spcPct val="100000"/>
              </a:lnSpc>
            </a:pPr>
            <a:r>
              <a:rPr lang="en-US" sz="1200">
                <a:latin typeface="Verdana" pitchFamily="34" charset="0"/>
              </a:rPr>
              <a:t>1 = TOO LITTLE</a:t>
            </a:r>
          </a:p>
          <a:p>
            <a:pPr lvl="1" algn="l">
              <a:lnSpc>
                <a:spcPct val="100000"/>
              </a:lnSpc>
            </a:pPr>
            <a:r>
              <a:rPr lang="en-US" sz="1200">
                <a:latin typeface="Verdana" pitchFamily="34" charset="0"/>
              </a:rPr>
              <a:t>2 = ABOUT RIGHT</a:t>
            </a:r>
          </a:p>
          <a:p>
            <a:pPr lvl="1" algn="l">
              <a:lnSpc>
                <a:spcPct val="100000"/>
              </a:lnSpc>
            </a:pPr>
            <a:r>
              <a:rPr lang="en-US" sz="1200">
                <a:latin typeface="Verdana" pitchFamily="34" charset="0"/>
              </a:rPr>
              <a:t>3 = TOO MUCH</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range of values that we need to enter goes from 1 as the minimum and 3 as the maximum.</a:t>
            </a:r>
          </a:p>
        </p:txBody>
      </p:sp>
      <p:sp>
        <p:nvSpPr>
          <p:cNvPr id="481285" name="AutoShape 5"/>
          <p:cNvSpPr>
            <a:spLocks noChangeArrowheads="1"/>
          </p:cNvSpPr>
          <p:nvPr/>
        </p:nvSpPr>
        <p:spPr bwMode="auto">
          <a:xfrm>
            <a:off x="6400800" y="4503738"/>
            <a:ext cx="2514600" cy="906462"/>
          </a:xfrm>
          <a:prstGeom prst="wedgeEllipseCallout">
            <a:avLst>
              <a:gd name="adj1" fmla="val -28597"/>
              <a:gd name="adj2" fmla="val -11157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
        <p:nvSpPr>
          <p:cNvPr id="481286" name="AutoShape 6"/>
          <p:cNvSpPr>
            <a:spLocks noChangeArrowheads="1"/>
          </p:cNvSpPr>
          <p:nvPr/>
        </p:nvSpPr>
        <p:spPr bwMode="auto">
          <a:xfrm>
            <a:off x="5410200" y="2522538"/>
            <a:ext cx="2209800" cy="906462"/>
          </a:xfrm>
          <a:prstGeom prst="wedgeEllipseCallout">
            <a:avLst>
              <a:gd name="adj1" fmla="val -31611"/>
              <a:gd name="adj2" fmla="val 9483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type in 1 in the </a:t>
            </a:r>
            <a:r>
              <a:rPr lang="en-US" sz="1200" i="1">
                <a:latin typeface="Verdana" pitchFamily="34" charset="0"/>
              </a:rPr>
              <a:t>Minimum</a:t>
            </a:r>
            <a:r>
              <a:rPr lang="en-US" sz="1200">
                <a:latin typeface="Verdana" pitchFamily="34" charset="0"/>
              </a:rPr>
              <a:t> text box.</a:t>
            </a:r>
          </a:p>
        </p:txBody>
      </p:sp>
      <p:sp>
        <p:nvSpPr>
          <p:cNvPr id="481289" name="AutoShape 9"/>
          <p:cNvSpPr>
            <a:spLocks noChangeArrowheads="1"/>
          </p:cNvSpPr>
          <p:nvPr/>
        </p:nvSpPr>
        <p:spPr bwMode="auto">
          <a:xfrm>
            <a:off x="3505200" y="4427538"/>
            <a:ext cx="2205038" cy="906462"/>
          </a:xfrm>
          <a:prstGeom prst="wedgeEllipseCallout">
            <a:avLst>
              <a:gd name="adj1" fmla="val 40282"/>
              <a:gd name="adj2" fmla="val -6996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type in 3 in the </a:t>
            </a:r>
            <a:r>
              <a:rPr lang="en-US" sz="1200" i="1">
                <a:latin typeface="Verdana" pitchFamily="34" charset="0"/>
              </a:rPr>
              <a:t>Maximum</a:t>
            </a:r>
            <a:r>
              <a:rPr lang="en-US" sz="1200">
                <a:latin typeface="Verdana" pitchFamily="34" charset="0"/>
              </a:rPr>
              <a:t> text box.</a:t>
            </a:r>
          </a:p>
        </p:txBody>
      </p:sp>
      <p:sp>
        <p:nvSpPr>
          <p:cNvPr id="481290" name="AutoShape 10"/>
          <p:cNvSpPr>
            <a:spLocks noChangeArrowheads="1"/>
          </p:cNvSpPr>
          <p:nvPr/>
        </p:nvSpPr>
        <p:spPr bwMode="auto">
          <a:xfrm>
            <a:off x="685800" y="5791200"/>
            <a:ext cx="5486400" cy="906463"/>
          </a:xfrm>
          <a:prstGeom prst="wedgeEllipseCallout">
            <a:avLst>
              <a:gd name="adj1" fmla="val -21181"/>
              <a:gd name="adj2" fmla="val -2343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Note: if we enter the wrong range of group numbers, e.g., 1 to 2 instead of 1 to 3, SPSS will only include groups 1 and 2 in the analysis.</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C09CFD1-C0D4-498B-AED5-682F7B4D6500}" type="slidenum">
              <a:rPr lang="en-US"/>
              <a:pPr/>
              <a:t>25</a:t>
            </a:fld>
            <a:endParaRPr lang="en-US"/>
          </a:p>
        </p:txBody>
      </p:sp>
      <p:pic>
        <p:nvPicPr>
          <p:cNvPr id="482319" name="Picture 15"/>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43138" y="2652713"/>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2307" name="Rectangle 3"/>
          <p:cNvSpPr>
            <a:spLocks noGrp="1" noChangeArrowheads="1"/>
          </p:cNvSpPr>
          <p:nvPr>
            <p:ph type="title"/>
          </p:nvPr>
        </p:nvSpPr>
        <p:spPr>
          <a:xfrm>
            <a:off x="1143000" y="304800"/>
            <a:ext cx="7772400" cy="914400"/>
          </a:xfrm>
        </p:spPr>
        <p:txBody>
          <a:bodyPr/>
          <a:lstStyle/>
          <a:p>
            <a:r>
              <a:rPr lang="en-US"/>
              <a:t>Specifying the method for including variables</a:t>
            </a:r>
          </a:p>
        </p:txBody>
      </p:sp>
      <p:sp>
        <p:nvSpPr>
          <p:cNvPr id="482308" name="AutoShape 4"/>
          <p:cNvSpPr>
            <a:spLocks noChangeArrowheads="1"/>
          </p:cNvSpPr>
          <p:nvPr/>
        </p:nvSpPr>
        <p:spPr bwMode="auto">
          <a:xfrm>
            <a:off x="2287588" y="1501775"/>
            <a:ext cx="5865812" cy="1423988"/>
          </a:xfrm>
          <a:prstGeom prst="wedgeEllipseCallout">
            <a:avLst>
              <a:gd name="adj1" fmla="val 18551"/>
              <a:gd name="adj2" fmla="val -2344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SPSS provides us with two methods for  including variables: to enter all of the independent variables at one time, and a stepwise method for selecting variables using a statistical test to determine the order in which variables are included.</a:t>
            </a:r>
          </a:p>
        </p:txBody>
      </p:sp>
      <p:sp>
        <p:nvSpPr>
          <p:cNvPr id="482317" name="AutoShape 13"/>
          <p:cNvSpPr>
            <a:spLocks noChangeArrowheads="1"/>
          </p:cNvSpPr>
          <p:nvPr/>
        </p:nvSpPr>
        <p:spPr bwMode="auto">
          <a:xfrm>
            <a:off x="3886200" y="5464175"/>
            <a:ext cx="3810000" cy="1165225"/>
          </a:xfrm>
          <a:prstGeom prst="wedgeEllipseCallout">
            <a:avLst>
              <a:gd name="adj1" fmla="val -29250"/>
              <a:gd name="adj2" fmla="val -7385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Since the problem states the importance of the best subset of predictors,  we mark the option button to </a:t>
            </a:r>
            <a:r>
              <a:rPr lang="en-US" sz="1200" i="1">
                <a:latin typeface="Verdana" pitchFamily="34" charset="0"/>
              </a:rPr>
              <a:t>Use stepwise method.</a:t>
            </a:r>
            <a:endParaRPr lang="en-US" sz="1200">
              <a:latin typeface="Verdana" pitchFamily="34" charset="0"/>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DB13740-CA55-47FF-9494-94B5BF14D615}" type="slidenum">
              <a:rPr lang="en-US"/>
              <a:pPr/>
              <a:t>26</a:t>
            </a:fld>
            <a:endParaRPr lang="en-US"/>
          </a:p>
        </p:txBody>
      </p:sp>
      <p:pic>
        <p:nvPicPr>
          <p:cNvPr id="485386" name="Picture 10"/>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471738" y="16843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5379" name="Rectangle 3"/>
          <p:cNvSpPr>
            <a:spLocks noGrp="1" noChangeArrowheads="1"/>
          </p:cNvSpPr>
          <p:nvPr>
            <p:ph type="title"/>
          </p:nvPr>
        </p:nvSpPr>
        <p:spPr>
          <a:xfrm>
            <a:off x="1143000" y="304800"/>
            <a:ext cx="7772400" cy="914400"/>
          </a:xfrm>
        </p:spPr>
        <p:txBody>
          <a:bodyPr/>
          <a:lstStyle/>
          <a:p>
            <a:r>
              <a:rPr lang="en-US"/>
              <a:t>Requesting statistics for the output</a:t>
            </a:r>
          </a:p>
        </p:txBody>
      </p:sp>
      <p:sp>
        <p:nvSpPr>
          <p:cNvPr id="485382" name="AutoShape 6"/>
          <p:cNvSpPr>
            <a:spLocks noChangeArrowheads="1"/>
          </p:cNvSpPr>
          <p:nvPr/>
        </p:nvSpPr>
        <p:spPr bwMode="auto">
          <a:xfrm>
            <a:off x="4267200" y="4884738"/>
            <a:ext cx="3352800" cy="906462"/>
          </a:xfrm>
          <a:prstGeom prst="wedgeEllipseCallout">
            <a:avLst>
              <a:gd name="adj1" fmla="val -45361"/>
              <a:gd name="adj2" fmla="val -750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Statistics</a:t>
            </a:r>
            <a:r>
              <a:rPr lang="en-US" sz="1200">
                <a:latin typeface="Verdana" pitchFamily="34" charset="0"/>
              </a:rPr>
              <a:t>… button to select statistics we will need for the analysis.</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8B64E80-2441-4569-8C43-39A4B95B2B8C}" type="slidenum">
              <a:rPr lang="en-US"/>
              <a:pPr/>
              <a:t>27</a:t>
            </a:fld>
            <a:endParaRPr lang="en-US"/>
          </a:p>
        </p:txBody>
      </p:sp>
      <p:pic>
        <p:nvPicPr>
          <p:cNvPr id="483336"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419600" y="3055938"/>
            <a:ext cx="4344988" cy="23256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3331" name="Rectangle 3"/>
          <p:cNvSpPr>
            <a:spLocks noGrp="1" noChangeArrowheads="1"/>
          </p:cNvSpPr>
          <p:nvPr>
            <p:ph type="title"/>
          </p:nvPr>
        </p:nvSpPr>
        <p:spPr>
          <a:xfrm>
            <a:off x="1143000" y="304800"/>
            <a:ext cx="7772400" cy="914400"/>
          </a:xfrm>
        </p:spPr>
        <p:txBody>
          <a:bodyPr/>
          <a:lstStyle/>
          <a:p>
            <a:r>
              <a:rPr lang="en-US"/>
              <a:t>Specifying statistical output</a:t>
            </a:r>
          </a:p>
        </p:txBody>
      </p:sp>
      <p:sp>
        <p:nvSpPr>
          <p:cNvPr id="483337" name="AutoShape 9"/>
          <p:cNvSpPr>
            <a:spLocks noChangeArrowheads="1"/>
          </p:cNvSpPr>
          <p:nvPr/>
        </p:nvSpPr>
        <p:spPr bwMode="auto">
          <a:xfrm>
            <a:off x="6400800" y="5418138"/>
            <a:ext cx="2514600" cy="906462"/>
          </a:xfrm>
          <a:prstGeom prst="wedgeEllipseCallout">
            <a:avLst>
              <a:gd name="adj1" fmla="val -28597"/>
              <a:gd name="adj2" fmla="val -7802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Fourth</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
        <p:nvSpPr>
          <p:cNvPr id="483338" name="AutoShape 10"/>
          <p:cNvSpPr>
            <a:spLocks noChangeArrowheads="1"/>
          </p:cNvSpPr>
          <p:nvPr/>
        </p:nvSpPr>
        <p:spPr bwMode="auto">
          <a:xfrm>
            <a:off x="838200" y="1600200"/>
            <a:ext cx="3581400" cy="1165225"/>
          </a:xfrm>
          <a:prstGeom prst="wedgeEllipseCallout">
            <a:avLst>
              <a:gd name="adj1" fmla="val 55051"/>
              <a:gd name="adj2" fmla="val 12738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mark the </a:t>
            </a:r>
            <a:r>
              <a:rPr lang="en-US" sz="1200" i="1">
                <a:latin typeface="Verdana" pitchFamily="34" charset="0"/>
              </a:rPr>
              <a:t>Means</a:t>
            </a:r>
            <a:r>
              <a:rPr lang="en-US" sz="1200">
                <a:latin typeface="Verdana" pitchFamily="34" charset="0"/>
              </a:rPr>
              <a:t> checkbox on the </a:t>
            </a:r>
            <a:r>
              <a:rPr lang="en-US" sz="1200" i="1">
                <a:latin typeface="Verdana" pitchFamily="34" charset="0"/>
              </a:rPr>
              <a:t>Descriptives</a:t>
            </a:r>
            <a:r>
              <a:rPr lang="en-US" sz="1200">
                <a:latin typeface="Verdana" pitchFamily="34" charset="0"/>
              </a:rPr>
              <a:t> panel.  We will use the group means in our interpretation.</a:t>
            </a:r>
          </a:p>
        </p:txBody>
      </p:sp>
      <p:sp>
        <p:nvSpPr>
          <p:cNvPr id="483339" name="AutoShape 11"/>
          <p:cNvSpPr>
            <a:spLocks noChangeArrowheads="1"/>
          </p:cNvSpPr>
          <p:nvPr/>
        </p:nvSpPr>
        <p:spPr bwMode="auto">
          <a:xfrm>
            <a:off x="762000" y="3200400"/>
            <a:ext cx="3581400" cy="1679575"/>
          </a:xfrm>
          <a:prstGeom prst="wedgeEllipseCallout">
            <a:avLst>
              <a:gd name="adj1" fmla="val 57181"/>
              <a:gd name="adj2" fmla="val -340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mark the </a:t>
            </a:r>
            <a:r>
              <a:rPr lang="en-US" sz="1200" i="1">
                <a:latin typeface="Verdana" pitchFamily="34" charset="0"/>
              </a:rPr>
              <a:t>Univariate ANOVAs</a:t>
            </a:r>
            <a:r>
              <a:rPr lang="en-US" sz="1200">
                <a:latin typeface="Verdana" pitchFamily="34" charset="0"/>
              </a:rPr>
              <a:t> checkbox on the </a:t>
            </a:r>
            <a:r>
              <a:rPr lang="en-US" sz="1200" i="1">
                <a:latin typeface="Verdana" pitchFamily="34" charset="0"/>
              </a:rPr>
              <a:t>Descriptives</a:t>
            </a:r>
            <a:r>
              <a:rPr lang="en-US" sz="1200">
                <a:latin typeface="Verdana" pitchFamily="34" charset="0"/>
              </a:rPr>
              <a:t> panel.  Perusing these tests suggests which variables might be useful descriminators.</a:t>
            </a:r>
          </a:p>
        </p:txBody>
      </p:sp>
      <p:sp>
        <p:nvSpPr>
          <p:cNvPr id="483340" name="AutoShape 12"/>
          <p:cNvSpPr>
            <a:spLocks noChangeArrowheads="1"/>
          </p:cNvSpPr>
          <p:nvPr/>
        </p:nvSpPr>
        <p:spPr bwMode="auto">
          <a:xfrm>
            <a:off x="914400" y="5129213"/>
            <a:ext cx="3581400" cy="1423987"/>
          </a:xfrm>
          <a:prstGeom prst="wedgeEllipseCallout">
            <a:avLst>
              <a:gd name="adj1" fmla="val 53810"/>
              <a:gd name="adj2" fmla="val -10529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mark the </a:t>
            </a:r>
            <a:r>
              <a:rPr lang="en-US" sz="1200" i="1">
                <a:latin typeface="Verdana" pitchFamily="34" charset="0"/>
              </a:rPr>
              <a:t>Box’s M</a:t>
            </a:r>
            <a:r>
              <a:rPr lang="en-US" sz="1200">
                <a:latin typeface="Verdana" pitchFamily="34" charset="0"/>
              </a:rPr>
              <a:t> checkbox.  Box’s M statistic evaluates conformity to the assumption of homogeneity of group variances.</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E239F11-C82F-453F-80B5-D89BFA9AB3CB}" type="slidenum">
              <a:rPr lang="en-US"/>
              <a:pPr/>
              <a:t>28</a:t>
            </a:fld>
            <a:endParaRPr lang="en-US"/>
          </a:p>
        </p:txBody>
      </p:sp>
      <p:pic>
        <p:nvPicPr>
          <p:cNvPr id="573442"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95538" y="1828800"/>
            <a:ext cx="5300662" cy="3116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73443" name="Rectangle 3"/>
          <p:cNvSpPr>
            <a:spLocks noGrp="1" noChangeArrowheads="1"/>
          </p:cNvSpPr>
          <p:nvPr>
            <p:ph type="title"/>
          </p:nvPr>
        </p:nvSpPr>
        <p:spPr>
          <a:xfrm>
            <a:off x="1143000" y="304800"/>
            <a:ext cx="7772400" cy="914400"/>
          </a:xfrm>
        </p:spPr>
        <p:txBody>
          <a:bodyPr/>
          <a:lstStyle/>
          <a:p>
            <a:r>
              <a:rPr lang="en-US"/>
              <a:t>Specifying details for the stepwise method</a:t>
            </a:r>
          </a:p>
        </p:txBody>
      </p:sp>
      <p:sp>
        <p:nvSpPr>
          <p:cNvPr id="573444" name="AutoShape 4"/>
          <p:cNvSpPr>
            <a:spLocks noChangeArrowheads="1"/>
          </p:cNvSpPr>
          <p:nvPr/>
        </p:nvSpPr>
        <p:spPr bwMode="auto">
          <a:xfrm>
            <a:off x="5181600" y="5083175"/>
            <a:ext cx="3352800" cy="1165225"/>
          </a:xfrm>
          <a:prstGeom prst="wedgeEllipseCallout">
            <a:avLst>
              <a:gd name="adj1" fmla="val -45361"/>
              <a:gd name="adj2" fmla="val -750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Method</a:t>
            </a:r>
            <a:r>
              <a:rPr lang="en-US" sz="1200">
                <a:latin typeface="Verdana" pitchFamily="34" charset="0"/>
              </a:rPr>
              <a:t>… button to specify the specific statistical criteria to use for including variables.</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3EC51AE-C6DB-4C0B-A78C-331849696B5A}" type="slidenum">
              <a:rPr lang="en-US"/>
              <a:pPr/>
              <a:t>29</a:t>
            </a:fld>
            <a:endParaRPr lang="en-US"/>
          </a:p>
        </p:txBody>
      </p:sp>
      <p:pic>
        <p:nvPicPr>
          <p:cNvPr id="574466"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47963" y="2133600"/>
            <a:ext cx="5346700" cy="29035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74467" name="Rectangle 3"/>
          <p:cNvSpPr>
            <a:spLocks noGrp="1" noChangeArrowheads="1"/>
          </p:cNvSpPr>
          <p:nvPr>
            <p:ph type="title"/>
          </p:nvPr>
        </p:nvSpPr>
        <p:spPr>
          <a:xfrm>
            <a:off x="1143000" y="304800"/>
            <a:ext cx="7772400" cy="914400"/>
          </a:xfrm>
        </p:spPr>
        <p:txBody>
          <a:bodyPr/>
          <a:lstStyle/>
          <a:p>
            <a:r>
              <a:rPr lang="en-US"/>
              <a:t>Details for the stepwise method</a:t>
            </a:r>
          </a:p>
        </p:txBody>
      </p:sp>
      <p:sp>
        <p:nvSpPr>
          <p:cNvPr id="574468" name="AutoShape 4"/>
          <p:cNvSpPr>
            <a:spLocks noChangeArrowheads="1"/>
          </p:cNvSpPr>
          <p:nvPr/>
        </p:nvSpPr>
        <p:spPr bwMode="auto">
          <a:xfrm>
            <a:off x="2747963" y="5029200"/>
            <a:ext cx="2971800" cy="1679575"/>
          </a:xfrm>
          <a:prstGeom prst="wedgeEllipseCallout">
            <a:avLst>
              <a:gd name="adj1" fmla="val 22167"/>
              <a:gd name="adj2" fmla="val -13563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click on the option button </a:t>
            </a:r>
            <a:r>
              <a:rPr lang="en-US" sz="1200" i="1">
                <a:latin typeface="Verdana" pitchFamily="34" charset="0"/>
              </a:rPr>
              <a:t>Use probability of F</a:t>
            </a:r>
            <a:r>
              <a:rPr lang="en-US" sz="1200">
                <a:latin typeface="Verdana" pitchFamily="34" charset="0"/>
              </a:rPr>
              <a:t> so that we can incorporate the level of significance specified in the problem.</a:t>
            </a:r>
          </a:p>
        </p:txBody>
      </p:sp>
      <p:sp>
        <p:nvSpPr>
          <p:cNvPr id="574469" name="AutoShape 5"/>
          <p:cNvSpPr>
            <a:spLocks noChangeArrowheads="1"/>
          </p:cNvSpPr>
          <p:nvPr/>
        </p:nvSpPr>
        <p:spPr bwMode="auto">
          <a:xfrm>
            <a:off x="842963" y="1447800"/>
            <a:ext cx="1978025" cy="1423988"/>
          </a:xfrm>
          <a:prstGeom prst="wedgeEllipseCallout">
            <a:avLst>
              <a:gd name="adj1" fmla="val 57944"/>
              <a:gd name="adj2" fmla="val 7207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mark the </a:t>
            </a:r>
            <a:r>
              <a:rPr lang="en-US" sz="1200" i="1">
                <a:latin typeface="Verdana" pitchFamily="34" charset="0"/>
              </a:rPr>
              <a:t>Mahalanobis distance</a:t>
            </a:r>
            <a:r>
              <a:rPr lang="en-US" sz="1200">
                <a:latin typeface="Verdana" pitchFamily="34" charset="0"/>
              </a:rPr>
              <a:t> option button on the </a:t>
            </a:r>
            <a:r>
              <a:rPr lang="en-US" sz="1200" i="1">
                <a:latin typeface="Verdana" pitchFamily="34" charset="0"/>
              </a:rPr>
              <a:t>Method</a:t>
            </a:r>
            <a:r>
              <a:rPr lang="en-US" sz="1200">
                <a:latin typeface="Verdana" pitchFamily="34" charset="0"/>
              </a:rPr>
              <a:t> panel.</a:t>
            </a:r>
          </a:p>
        </p:txBody>
      </p:sp>
      <p:sp>
        <p:nvSpPr>
          <p:cNvPr id="574470" name="AutoShape 6"/>
          <p:cNvSpPr>
            <a:spLocks noChangeArrowheads="1"/>
          </p:cNvSpPr>
          <p:nvPr/>
        </p:nvSpPr>
        <p:spPr bwMode="auto">
          <a:xfrm>
            <a:off x="7091363" y="3276600"/>
            <a:ext cx="1900237" cy="1165225"/>
          </a:xfrm>
          <a:prstGeom prst="wedgeEllipseCallout">
            <a:avLst>
              <a:gd name="adj1" fmla="val -22597"/>
              <a:gd name="adj2" fmla="val -9563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
        <p:nvSpPr>
          <p:cNvPr id="574471" name="AutoShape 7"/>
          <p:cNvSpPr>
            <a:spLocks noChangeArrowheads="1"/>
          </p:cNvSpPr>
          <p:nvPr/>
        </p:nvSpPr>
        <p:spPr bwMode="auto">
          <a:xfrm>
            <a:off x="385763" y="3124200"/>
            <a:ext cx="2508250" cy="1679575"/>
          </a:xfrm>
          <a:prstGeom prst="wedgeEllipseCallout">
            <a:avLst>
              <a:gd name="adj1" fmla="val 52977"/>
              <a:gd name="adj2" fmla="val 4017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mark the </a:t>
            </a:r>
            <a:r>
              <a:rPr lang="en-US" sz="1200" i="1">
                <a:latin typeface="Verdana" pitchFamily="34" charset="0"/>
              </a:rPr>
              <a:t>Summary of steps</a:t>
            </a:r>
            <a:r>
              <a:rPr lang="en-US" sz="1200">
                <a:latin typeface="Verdana" pitchFamily="34" charset="0"/>
              </a:rPr>
              <a:t> checkbox to produce a summary table when a new variable is added.</a:t>
            </a:r>
          </a:p>
        </p:txBody>
      </p:sp>
      <p:sp>
        <p:nvSpPr>
          <p:cNvPr id="574472" name="AutoShape 8"/>
          <p:cNvSpPr>
            <a:spLocks noChangeArrowheads="1"/>
          </p:cNvSpPr>
          <p:nvPr/>
        </p:nvSpPr>
        <p:spPr bwMode="auto">
          <a:xfrm>
            <a:off x="5948363" y="4953000"/>
            <a:ext cx="2743200" cy="1679575"/>
          </a:xfrm>
          <a:prstGeom prst="wedgeEllipseCallout">
            <a:avLst>
              <a:gd name="adj1" fmla="val -53880"/>
              <a:gd name="adj2" fmla="val -11124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Fourth</a:t>
            </a:r>
            <a:r>
              <a:rPr lang="en-US" sz="1200">
                <a:latin typeface="Verdana" pitchFamily="34" charset="0"/>
              </a:rPr>
              <a:t>, type the level of significance in the </a:t>
            </a:r>
            <a:r>
              <a:rPr lang="en-US" sz="1200" i="1">
                <a:latin typeface="Verdana" pitchFamily="34" charset="0"/>
              </a:rPr>
              <a:t>Entry</a:t>
            </a:r>
            <a:r>
              <a:rPr lang="en-US" sz="1200">
                <a:latin typeface="Verdana" pitchFamily="34" charset="0"/>
              </a:rPr>
              <a:t> text box.  The </a:t>
            </a:r>
            <a:r>
              <a:rPr lang="en-US" sz="1200" i="1">
                <a:latin typeface="Verdana" pitchFamily="34" charset="0"/>
              </a:rPr>
              <a:t>Removal</a:t>
            </a:r>
            <a:r>
              <a:rPr lang="en-US" sz="1200">
                <a:latin typeface="Verdana" pitchFamily="34" charset="0"/>
              </a:rPr>
              <a:t> value is twice as large as the entry value.</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93A4E37-60E2-4882-8DE4-DEFACAAE9A35}" type="slidenum">
              <a:rPr lang="en-US"/>
              <a:pPr/>
              <a:t>3</a:t>
            </a:fld>
            <a:endParaRPr lang="en-US"/>
          </a:p>
        </p:txBody>
      </p:sp>
      <p:sp>
        <p:nvSpPr>
          <p:cNvPr id="454658" name="Rectangle 2"/>
          <p:cNvSpPr>
            <a:spLocks noGrp="1" noChangeArrowheads="1"/>
          </p:cNvSpPr>
          <p:nvPr>
            <p:ph type="title"/>
          </p:nvPr>
        </p:nvSpPr>
        <p:spPr>
          <a:xfrm>
            <a:off x="1143000" y="304800"/>
            <a:ext cx="7848600" cy="914400"/>
          </a:xfrm>
        </p:spPr>
        <p:txBody>
          <a:bodyPr/>
          <a:lstStyle/>
          <a:p>
            <a:r>
              <a:rPr lang="en-US"/>
              <a:t>Assumption of linearity in discriminant analysis</a:t>
            </a:r>
          </a:p>
        </p:txBody>
      </p:sp>
      <p:sp>
        <p:nvSpPr>
          <p:cNvPr id="454659" name="Rectangle 3"/>
          <p:cNvSpPr>
            <a:spLocks noGrp="1" noChangeArrowheads="1"/>
          </p:cNvSpPr>
          <p:nvPr>
            <p:ph type="body" idx="1"/>
          </p:nvPr>
        </p:nvSpPr>
        <p:spPr>
          <a:xfrm>
            <a:off x="1066800" y="1295400"/>
            <a:ext cx="7881938" cy="5257800"/>
          </a:xfrm>
        </p:spPr>
        <p:txBody>
          <a:bodyPr/>
          <a:lstStyle/>
          <a:p>
            <a:r>
              <a:rPr lang="en-US" sz="1800"/>
              <a:t>Since the dependent variable is non-metric in discriminant analysis, there is not a linear relationship between the dependent variable and an independent variable. </a:t>
            </a:r>
          </a:p>
          <a:p>
            <a:endParaRPr lang="en-US" sz="1800"/>
          </a:p>
          <a:p>
            <a:r>
              <a:rPr lang="en-US" sz="1800"/>
              <a:t>In discriminant analysis, the assumption of linearity applies to the relationships between pairs of independent variable.  To identify violations of linearity, each metric independent variable would have to be tested against all others.</a:t>
            </a:r>
          </a:p>
          <a:p>
            <a:endParaRPr lang="en-US" sz="1800"/>
          </a:p>
          <a:p>
            <a:r>
              <a:rPr lang="en-US" sz="1800"/>
              <a:t>Since non-linearity only reduces the power to detect relationships, the general advice is to attend to it only when we know that a variable in our analysis consistently demonstrated non-linear relationships with other independent variables.  </a:t>
            </a:r>
          </a:p>
          <a:p>
            <a:endParaRPr lang="en-US" sz="1800"/>
          </a:p>
          <a:p>
            <a:r>
              <a:rPr lang="en-US" sz="1800"/>
              <a:t>We will not test for linearity in our problems.</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7412C83-73B0-4FED-860D-B2F20384DE59}" type="slidenum">
              <a:rPr lang="en-US"/>
              <a:pPr/>
              <a:t>30</a:t>
            </a:fld>
            <a:endParaRPr lang="en-US"/>
          </a:p>
        </p:txBody>
      </p:sp>
      <p:pic>
        <p:nvPicPr>
          <p:cNvPr id="486415" name="Picture 15"/>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38338" y="1752600"/>
            <a:ext cx="5300662" cy="3116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6403" name="Rectangle 3"/>
          <p:cNvSpPr>
            <a:spLocks noGrp="1" noChangeArrowheads="1"/>
          </p:cNvSpPr>
          <p:nvPr>
            <p:ph type="title"/>
          </p:nvPr>
        </p:nvSpPr>
        <p:spPr>
          <a:xfrm>
            <a:off x="1143000" y="304800"/>
            <a:ext cx="7772400" cy="914400"/>
          </a:xfrm>
        </p:spPr>
        <p:txBody>
          <a:bodyPr/>
          <a:lstStyle/>
          <a:p>
            <a:r>
              <a:rPr lang="en-US"/>
              <a:t>Specifying details for classification</a:t>
            </a:r>
          </a:p>
        </p:txBody>
      </p:sp>
      <p:sp>
        <p:nvSpPr>
          <p:cNvPr id="486409" name="AutoShape 9"/>
          <p:cNvSpPr>
            <a:spLocks noChangeArrowheads="1"/>
          </p:cNvSpPr>
          <p:nvPr/>
        </p:nvSpPr>
        <p:spPr bwMode="auto">
          <a:xfrm>
            <a:off x="3048000" y="4930775"/>
            <a:ext cx="3352800" cy="1165225"/>
          </a:xfrm>
          <a:prstGeom prst="wedgeEllipseCallout">
            <a:avLst>
              <a:gd name="adj1" fmla="val 36458"/>
              <a:gd name="adj2" fmla="val -7506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Classify</a:t>
            </a:r>
            <a:r>
              <a:rPr lang="en-US" sz="1200">
                <a:latin typeface="Verdana" pitchFamily="34" charset="0"/>
              </a:rPr>
              <a:t>… button to specify details for the classification phase of the analysis.</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07964F1-1248-4AD5-924C-D128F45926D8}" type="slidenum">
              <a:rPr lang="en-US"/>
              <a:pPr/>
              <a:t>31</a:t>
            </a:fld>
            <a:endParaRPr lang="en-US"/>
          </a:p>
        </p:txBody>
      </p:sp>
      <p:pic>
        <p:nvPicPr>
          <p:cNvPr id="487431" name="Picture 7"/>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95600" y="2995613"/>
            <a:ext cx="5441950" cy="2927350"/>
          </a:xfrm>
          <a:ln/>
          <a:extLst>
            <a:ext uri="{909E8E84-426E-40DD-AFC4-6F175D3DCCD1}">
              <a14:hiddenFill xmlns:a14="http://schemas.microsoft.com/office/drawing/2010/main">
                <a:solidFill>
                  <a:schemeClr val="bg1"/>
                </a:solidFill>
              </a14:hiddenFill>
            </a:ext>
          </a:extLst>
        </p:spPr>
      </p:pic>
      <p:sp>
        <p:nvSpPr>
          <p:cNvPr id="487426" name="Rectangle 2"/>
          <p:cNvSpPr>
            <a:spLocks noGrp="1" noChangeArrowheads="1"/>
          </p:cNvSpPr>
          <p:nvPr>
            <p:ph type="title"/>
          </p:nvPr>
        </p:nvSpPr>
        <p:spPr>
          <a:xfrm>
            <a:off x="1143000" y="304800"/>
            <a:ext cx="7772400" cy="914400"/>
          </a:xfrm>
        </p:spPr>
        <p:txBody>
          <a:bodyPr/>
          <a:lstStyle/>
          <a:p>
            <a:r>
              <a:rPr lang="en-US"/>
              <a:t>Details for classification - 1</a:t>
            </a:r>
          </a:p>
        </p:txBody>
      </p:sp>
      <p:sp>
        <p:nvSpPr>
          <p:cNvPr id="487432" name="AutoShape 8"/>
          <p:cNvSpPr>
            <a:spLocks noChangeArrowheads="1"/>
          </p:cNvSpPr>
          <p:nvPr/>
        </p:nvSpPr>
        <p:spPr bwMode="auto">
          <a:xfrm>
            <a:off x="762000" y="5281613"/>
            <a:ext cx="3200400" cy="1423987"/>
          </a:xfrm>
          <a:prstGeom prst="wedgeEllipseCallout">
            <a:avLst>
              <a:gd name="adj1" fmla="val 25792"/>
              <a:gd name="adj2" fmla="val -618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mark the </a:t>
            </a:r>
            <a:r>
              <a:rPr lang="en-US" sz="1200" i="1">
                <a:latin typeface="Verdana" pitchFamily="34" charset="0"/>
              </a:rPr>
              <a:t>Summary table</a:t>
            </a:r>
            <a:r>
              <a:rPr lang="en-US" sz="1200">
                <a:latin typeface="Verdana" pitchFamily="34" charset="0"/>
              </a:rPr>
              <a:t> checkbox to include summary tables comparing actual and predicted classification.</a:t>
            </a:r>
          </a:p>
        </p:txBody>
      </p:sp>
      <p:sp>
        <p:nvSpPr>
          <p:cNvPr id="487433" name="AutoShape 9"/>
          <p:cNvSpPr>
            <a:spLocks noChangeArrowheads="1"/>
          </p:cNvSpPr>
          <p:nvPr/>
        </p:nvSpPr>
        <p:spPr bwMode="auto">
          <a:xfrm>
            <a:off x="3352800" y="1471613"/>
            <a:ext cx="5486400" cy="1423987"/>
          </a:xfrm>
          <a:prstGeom prst="wedgeEllipseCallout">
            <a:avLst>
              <a:gd name="adj1" fmla="val -28037"/>
              <a:gd name="adj2" fmla="val 1125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mark the option button to </a:t>
            </a:r>
            <a:r>
              <a:rPr lang="en-US" sz="1200" i="1">
                <a:latin typeface="Verdana" pitchFamily="34" charset="0"/>
              </a:rPr>
              <a:t>Compute from group sizes</a:t>
            </a:r>
            <a:r>
              <a:rPr lang="en-US" sz="1200">
                <a:latin typeface="Verdana" pitchFamily="34" charset="0"/>
              </a:rPr>
              <a:t> on the </a:t>
            </a:r>
            <a:r>
              <a:rPr lang="en-US" sz="1200" i="1">
                <a:latin typeface="Verdana" pitchFamily="34" charset="0"/>
              </a:rPr>
              <a:t>Prior Probabilities</a:t>
            </a:r>
            <a:r>
              <a:rPr lang="en-US" sz="1200">
                <a:latin typeface="Verdana" pitchFamily="34" charset="0"/>
              </a:rPr>
              <a:t> panel. This incorporates the size of the groups defined by the dependent variable into the classification of cases using the discriminant functions.</a:t>
            </a:r>
          </a:p>
        </p:txBody>
      </p:sp>
      <p:sp>
        <p:nvSpPr>
          <p:cNvPr id="487434" name="AutoShape 10"/>
          <p:cNvSpPr>
            <a:spLocks noChangeArrowheads="1"/>
          </p:cNvSpPr>
          <p:nvPr/>
        </p:nvSpPr>
        <p:spPr bwMode="auto">
          <a:xfrm>
            <a:off x="609600" y="2538413"/>
            <a:ext cx="2438400" cy="1938337"/>
          </a:xfrm>
          <a:prstGeom prst="wedgeEllipseCallout">
            <a:avLst>
              <a:gd name="adj1" fmla="val 52801"/>
              <a:gd name="adj2" fmla="val 4541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mark the </a:t>
            </a:r>
            <a:r>
              <a:rPr lang="en-US" sz="1200" i="1">
                <a:latin typeface="Verdana" pitchFamily="34" charset="0"/>
              </a:rPr>
              <a:t>Casewise results</a:t>
            </a:r>
            <a:r>
              <a:rPr lang="en-US" sz="1200">
                <a:latin typeface="Verdana" pitchFamily="34" charset="0"/>
              </a:rPr>
              <a:t> checkbox on the </a:t>
            </a:r>
            <a:r>
              <a:rPr lang="en-US" sz="1200" i="1">
                <a:latin typeface="Verdana" pitchFamily="34" charset="0"/>
              </a:rPr>
              <a:t>Display</a:t>
            </a:r>
            <a:r>
              <a:rPr lang="en-US" sz="1200">
                <a:latin typeface="Verdana" pitchFamily="34" charset="0"/>
              </a:rPr>
              <a:t> panel to include classification details for each case in the output.</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294835F-79BC-4C46-A5F3-6742C440EBF8}" type="slidenum">
              <a:rPr lang="en-US"/>
              <a:pPr/>
              <a:t>32</a:t>
            </a:fld>
            <a:endParaRPr lang="en-US"/>
          </a:p>
        </p:txBody>
      </p:sp>
      <p:pic>
        <p:nvPicPr>
          <p:cNvPr id="4915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635250" y="1600200"/>
            <a:ext cx="5441950" cy="2927350"/>
          </a:xfrm>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91523" name="Rectangle 3"/>
          <p:cNvSpPr>
            <a:spLocks noGrp="1" noChangeArrowheads="1"/>
          </p:cNvSpPr>
          <p:nvPr>
            <p:ph type="title"/>
          </p:nvPr>
        </p:nvSpPr>
        <p:spPr>
          <a:xfrm>
            <a:off x="1143000" y="304800"/>
            <a:ext cx="7772400" cy="914400"/>
          </a:xfrm>
        </p:spPr>
        <p:txBody>
          <a:bodyPr/>
          <a:lstStyle/>
          <a:p>
            <a:r>
              <a:rPr lang="en-US"/>
              <a:t>Details for classification - 2</a:t>
            </a:r>
          </a:p>
        </p:txBody>
      </p:sp>
      <p:sp>
        <p:nvSpPr>
          <p:cNvPr id="491524" name="AutoShape 4"/>
          <p:cNvSpPr>
            <a:spLocks noChangeArrowheads="1"/>
          </p:cNvSpPr>
          <p:nvPr/>
        </p:nvSpPr>
        <p:spPr bwMode="auto">
          <a:xfrm>
            <a:off x="2940050" y="4038600"/>
            <a:ext cx="4953000" cy="2455863"/>
          </a:xfrm>
          <a:prstGeom prst="wedgeEllipseCallout">
            <a:avLst>
              <a:gd name="adj1" fmla="val -49551"/>
              <a:gd name="adj2" fmla="val -5458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Fourth</a:t>
            </a:r>
            <a:r>
              <a:rPr lang="en-US" sz="1200">
                <a:latin typeface="Verdana" pitchFamily="34" charset="0"/>
              </a:rPr>
              <a:t>, mark the </a:t>
            </a:r>
            <a:r>
              <a:rPr lang="en-US" sz="1200" i="1">
                <a:latin typeface="Verdana" pitchFamily="34" charset="0"/>
              </a:rPr>
              <a:t>Leave-one-out classification</a:t>
            </a:r>
            <a:r>
              <a:rPr lang="en-US" sz="1200">
                <a:latin typeface="Verdana" pitchFamily="34" charset="0"/>
              </a:rPr>
              <a:t> checkbox to request SPSS to include a cross-validated classification in the output.  This option produces a less biased estimate of classification accuracy by sequentially holding each case out of the calculations for the discriminant functions, and using the derived functions to classify the case held out.</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9DD76FB-9CCE-4D6B-8654-535735C3886C}" type="slidenum">
              <a:rPr lang="en-US"/>
              <a:pPr/>
              <a:t>33</a:t>
            </a:fld>
            <a:endParaRPr lang="en-US"/>
          </a:p>
        </p:txBody>
      </p:sp>
      <p:pic>
        <p:nvPicPr>
          <p:cNvPr id="4925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46375" y="1752600"/>
            <a:ext cx="5441950" cy="2927350"/>
          </a:xfrm>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92547" name="Rectangle 3"/>
          <p:cNvSpPr>
            <a:spLocks noGrp="1" noChangeArrowheads="1"/>
          </p:cNvSpPr>
          <p:nvPr>
            <p:ph type="title"/>
          </p:nvPr>
        </p:nvSpPr>
        <p:spPr>
          <a:xfrm>
            <a:off x="1143000" y="304800"/>
            <a:ext cx="7772400" cy="914400"/>
          </a:xfrm>
        </p:spPr>
        <p:txBody>
          <a:bodyPr/>
          <a:lstStyle/>
          <a:p>
            <a:r>
              <a:rPr lang="en-US"/>
              <a:t>Details for classification - 3</a:t>
            </a:r>
          </a:p>
        </p:txBody>
      </p:sp>
      <p:sp>
        <p:nvSpPr>
          <p:cNvPr id="492550" name="AutoShape 6"/>
          <p:cNvSpPr>
            <a:spLocks noChangeArrowheads="1"/>
          </p:cNvSpPr>
          <p:nvPr/>
        </p:nvSpPr>
        <p:spPr bwMode="auto">
          <a:xfrm>
            <a:off x="5257800" y="4492625"/>
            <a:ext cx="3733800" cy="1679575"/>
          </a:xfrm>
          <a:prstGeom prst="wedgeEllipseCallout">
            <a:avLst>
              <a:gd name="adj1" fmla="val -45407"/>
              <a:gd name="adj2" fmla="val -11824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Sixth</a:t>
            </a:r>
            <a:r>
              <a:rPr lang="en-US" sz="1200">
                <a:latin typeface="Verdana" pitchFamily="34" charset="0"/>
              </a:rPr>
              <a:t>, mark the </a:t>
            </a:r>
            <a:r>
              <a:rPr lang="en-US" sz="1200" i="1">
                <a:latin typeface="Verdana" pitchFamily="34" charset="0"/>
              </a:rPr>
              <a:t>Combined-groups</a:t>
            </a:r>
            <a:r>
              <a:rPr lang="en-US" sz="1200">
                <a:latin typeface="Verdana" pitchFamily="34" charset="0"/>
              </a:rPr>
              <a:t> checkbox on the </a:t>
            </a:r>
            <a:r>
              <a:rPr lang="en-US" sz="1200" i="1">
                <a:latin typeface="Verdana" pitchFamily="34" charset="0"/>
              </a:rPr>
              <a:t>Plots</a:t>
            </a:r>
            <a:r>
              <a:rPr lang="en-US" sz="1200">
                <a:latin typeface="Verdana" pitchFamily="34" charset="0"/>
              </a:rPr>
              <a:t> panel to obtain a visual plot of the relationship between functions and groups defined by the dependent variable.</a:t>
            </a:r>
          </a:p>
        </p:txBody>
      </p:sp>
      <p:sp>
        <p:nvSpPr>
          <p:cNvPr id="492551" name="AutoShape 7"/>
          <p:cNvSpPr>
            <a:spLocks noChangeArrowheads="1"/>
          </p:cNvSpPr>
          <p:nvPr/>
        </p:nvSpPr>
        <p:spPr bwMode="auto">
          <a:xfrm>
            <a:off x="231775" y="2895600"/>
            <a:ext cx="5022850" cy="2197100"/>
          </a:xfrm>
          <a:prstGeom prst="wedgeEllipseCallout">
            <a:avLst>
              <a:gd name="adj1" fmla="val 51139"/>
              <a:gd name="adj2" fmla="val -6907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Fifth</a:t>
            </a:r>
            <a:r>
              <a:rPr lang="en-US" sz="1200">
                <a:latin typeface="Verdana" pitchFamily="34" charset="0"/>
              </a:rPr>
              <a:t>, accept the default of </a:t>
            </a:r>
            <a:r>
              <a:rPr lang="en-US" sz="1200" i="1">
                <a:latin typeface="Verdana" pitchFamily="34" charset="0"/>
              </a:rPr>
              <a:t>Within-groups</a:t>
            </a:r>
            <a:r>
              <a:rPr lang="en-US" sz="1200">
                <a:latin typeface="Verdana" pitchFamily="34" charset="0"/>
              </a:rPr>
              <a:t> option button on the </a:t>
            </a:r>
            <a:r>
              <a:rPr lang="en-US" sz="1200" i="1">
                <a:latin typeface="Verdana" pitchFamily="34" charset="0"/>
              </a:rPr>
              <a:t>Use Covariance Matrix</a:t>
            </a:r>
            <a:r>
              <a:rPr lang="en-US" sz="1200">
                <a:latin typeface="Verdana" pitchFamily="34" charset="0"/>
              </a:rPr>
              <a:t> panel.  The Covariance matrices are the measure of the dispersion in the groups defined by the dependent variable.  If we fail the homogeneity of group variances test (Box’s M), our option is use Separate groups covariance in classification. </a:t>
            </a:r>
          </a:p>
        </p:txBody>
      </p:sp>
      <p:sp>
        <p:nvSpPr>
          <p:cNvPr id="492552" name="AutoShape 8"/>
          <p:cNvSpPr>
            <a:spLocks noChangeArrowheads="1"/>
          </p:cNvSpPr>
          <p:nvPr/>
        </p:nvSpPr>
        <p:spPr bwMode="auto">
          <a:xfrm>
            <a:off x="6934200" y="2971800"/>
            <a:ext cx="2054225" cy="1165225"/>
          </a:xfrm>
          <a:prstGeom prst="wedgeEllipseCallout">
            <a:avLst>
              <a:gd name="adj1" fmla="val -13370"/>
              <a:gd name="adj2" fmla="val -1021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Seventh</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dialog box.</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934BB2F-C744-4508-8DD4-E75123EBC98C}" type="slidenum">
              <a:rPr lang="en-US"/>
              <a:pPr/>
              <a:t>34</a:t>
            </a:fld>
            <a:endParaRPr lang="en-US"/>
          </a:p>
        </p:txBody>
      </p:sp>
      <p:pic>
        <p:nvPicPr>
          <p:cNvPr id="488461" name="Picture 13"/>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862138" y="1684338"/>
            <a:ext cx="5300662" cy="31162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8450" name="Rectangle 2"/>
          <p:cNvSpPr>
            <a:spLocks noGrp="1" noChangeArrowheads="1"/>
          </p:cNvSpPr>
          <p:nvPr>
            <p:ph type="title"/>
          </p:nvPr>
        </p:nvSpPr>
        <p:spPr>
          <a:xfrm>
            <a:off x="1143000" y="304800"/>
            <a:ext cx="7772400" cy="914400"/>
          </a:xfrm>
        </p:spPr>
        <p:txBody>
          <a:bodyPr/>
          <a:lstStyle/>
          <a:p>
            <a:r>
              <a:rPr lang="en-US"/>
              <a:t>Completing the discriminant analysis request</a:t>
            </a:r>
          </a:p>
        </p:txBody>
      </p:sp>
      <p:sp>
        <p:nvSpPr>
          <p:cNvPr id="488452" name="AutoShape 4"/>
          <p:cNvSpPr>
            <a:spLocks noChangeArrowheads="1"/>
          </p:cNvSpPr>
          <p:nvPr/>
        </p:nvSpPr>
        <p:spPr bwMode="auto">
          <a:xfrm>
            <a:off x="6172200" y="2667000"/>
            <a:ext cx="2595563" cy="1165225"/>
          </a:xfrm>
          <a:prstGeom prst="wedgeEllipseCallout">
            <a:avLst>
              <a:gd name="adj1" fmla="val -20644"/>
              <a:gd name="adj2" fmla="val -8324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OK</a:t>
            </a:r>
            <a:r>
              <a:rPr lang="en-US" sz="1200">
                <a:latin typeface="Verdana" pitchFamily="34" charset="0"/>
              </a:rPr>
              <a:t> button to request the output for the disciminant analysis.</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9EA971E-BB4D-4EFF-BDA6-2628C5C14CEC}" type="slidenum">
              <a:rPr lang="en-US"/>
              <a:pPr/>
              <a:t>35</a:t>
            </a:fld>
            <a:endParaRPr lang="en-US"/>
          </a:p>
        </p:txBody>
      </p:sp>
      <p:pic>
        <p:nvPicPr>
          <p:cNvPr id="338959" name="Picture 15"/>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885950" y="2286000"/>
            <a:ext cx="4514850" cy="28432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338947" name="Rectangle 3"/>
          <p:cNvSpPr>
            <a:spLocks noGrp="1" noChangeArrowheads="1"/>
          </p:cNvSpPr>
          <p:nvPr>
            <p:ph type="title"/>
          </p:nvPr>
        </p:nvSpPr>
        <p:spPr/>
        <p:txBody>
          <a:bodyPr/>
          <a:lstStyle/>
          <a:p>
            <a:r>
              <a:rPr lang="en-US"/>
              <a:t>Initial sample size - 1</a:t>
            </a:r>
          </a:p>
        </p:txBody>
      </p:sp>
      <p:sp>
        <p:nvSpPr>
          <p:cNvPr id="338948" name="AutoShape 4"/>
          <p:cNvSpPr>
            <a:spLocks noChangeArrowheads="1"/>
          </p:cNvSpPr>
          <p:nvPr/>
        </p:nvSpPr>
        <p:spPr bwMode="auto">
          <a:xfrm>
            <a:off x="5638800" y="3430588"/>
            <a:ext cx="3276600" cy="2970212"/>
          </a:xfrm>
          <a:prstGeom prst="wedgeEllipseCallout">
            <a:avLst>
              <a:gd name="adj1" fmla="val -61144"/>
              <a:gd name="adj2" fmla="val -6165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initial sample size before excluding outliers and influential cases is 138 cases.  With 4 independent variables, the ratio of cases to variables is 34.5 to 1, satisfying both the minimum ratio of 5 cases for each independent variable and the preferred ratio of 20 to 1.</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01FEA5E-596C-4C52-B64B-00462FD2D288}" type="slidenum">
              <a:rPr lang="en-US"/>
              <a:pPr/>
              <a:t>36</a:t>
            </a:fld>
            <a:endParaRPr lang="en-US"/>
          </a:p>
        </p:txBody>
      </p:sp>
      <p:pic>
        <p:nvPicPr>
          <p:cNvPr id="494601" name="Picture 9"/>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1295400" y="1557338"/>
            <a:ext cx="3716338" cy="19478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94596" name="Rectangle 4"/>
          <p:cNvSpPr>
            <a:spLocks noGrp="1" noChangeArrowheads="1"/>
          </p:cNvSpPr>
          <p:nvPr>
            <p:ph type="title"/>
          </p:nvPr>
        </p:nvSpPr>
        <p:spPr/>
        <p:txBody>
          <a:bodyPr/>
          <a:lstStyle/>
          <a:p>
            <a:r>
              <a:rPr lang="en-US"/>
              <a:t>Initial sample size - 2</a:t>
            </a:r>
          </a:p>
        </p:txBody>
      </p:sp>
      <p:sp>
        <p:nvSpPr>
          <p:cNvPr id="494597" name="AutoShape 5"/>
          <p:cNvSpPr>
            <a:spLocks noChangeArrowheads="1"/>
          </p:cNvSpPr>
          <p:nvPr/>
        </p:nvSpPr>
        <p:spPr bwMode="auto">
          <a:xfrm>
            <a:off x="1220788" y="5387975"/>
            <a:ext cx="3427412" cy="1165225"/>
          </a:xfrm>
          <a:prstGeom prst="wedgeEllipseCallout">
            <a:avLst>
              <a:gd name="adj1" fmla="val 14056"/>
              <a:gd name="adj2" fmla="val -3147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If the sample size did not initially satisfy the minimum requirements, discriminant analysis is not appropriate.</a:t>
            </a:r>
          </a:p>
        </p:txBody>
      </p:sp>
      <p:sp>
        <p:nvSpPr>
          <p:cNvPr id="494598" name="AutoShape 6"/>
          <p:cNvSpPr>
            <a:spLocks noChangeArrowheads="1"/>
          </p:cNvSpPr>
          <p:nvPr/>
        </p:nvSpPr>
        <p:spPr bwMode="auto">
          <a:xfrm>
            <a:off x="4424363" y="1493838"/>
            <a:ext cx="4491037" cy="5037137"/>
          </a:xfrm>
          <a:prstGeom prst="wedgeEllipseCallout">
            <a:avLst>
              <a:gd name="adj1" fmla="val -61204"/>
              <a:gd name="adj2" fmla="val -196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addition to the requirement for the ratio of cases to independent variables, discriminant analysis requires that there be a minimum number of cases in the smallest group defined by the dependent variable. The number of cases in the smallest group must be larger than the number of independent variables, and preferrably contain 20 or more cases.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number of cases in the smallest group in this problem is 32, which is larger than the number of independent variables (4), satisfying the minimum requirement. In addition, the number of cases in the smallest group satisfies the preferred minimum of 20 cases. </a:t>
            </a:r>
          </a:p>
          <a:p>
            <a:pPr algn="l">
              <a:lnSpc>
                <a:spcPct val="100000"/>
              </a:lnSpc>
            </a:pPr>
            <a:endParaRPr lang="en-US" sz="1200">
              <a:latin typeface="Verdana" pitchFamily="34" charset="0"/>
            </a:endParaRP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BF2C44B-26F4-4F84-99BD-9FBEC7C45D26}" type="slidenum">
              <a:rPr lang="en-US"/>
              <a:pPr/>
              <a:t>37</a:t>
            </a:fld>
            <a:endParaRPr lang="en-US"/>
          </a:p>
        </p:txBody>
      </p:sp>
      <p:pic>
        <p:nvPicPr>
          <p:cNvPr id="359438" name="Picture 1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447800"/>
            <a:ext cx="6694488" cy="47577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359427" name="Rectangle 3"/>
          <p:cNvSpPr>
            <a:spLocks noGrp="1" noChangeArrowheads="1"/>
          </p:cNvSpPr>
          <p:nvPr>
            <p:ph type="title"/>
          </p:nvPr>
        </p:nvSpPr>
        <p:spPr>
          <a:xfrm>
            <a:off x="1143000" y="304800"/>
            <a:ext cx="7772400" cy="914400"/>
          </a:xfrm>
        </p:spPr>
        <p:txBody>
          <a:bodyPr/>
          <a:lstStyle/>
          <a:p>
            <a:r>
              <a:rPr lang="en-US"/>
              <a:t>Classification accuracy before </a:t>
            </a:r>
            <a:br>
              <a:rPr lang="en-US"/>
            </a:br>
            <a:r>
              <a:rPr lang="en-US"/>
              <a:t>transformations or removing outliers</a:t>
            </a:r>
          </a:p>
        </p:txBody>
      </p:sp>
      <p:sp>
        <p:nvSpPr>
          <p:cNvPr id="359428" name="AutoShape 4"/>
          <p:cNvSpPr>
            <a:spLocks noChangeArrowheads="1"/>
          </p:cNvSpPr>
          <p:nvPr/>
        </p:nvSpPr>
        <p:spPr bwMode="auto">
          <a:xfrm>
            <a:off x="5648325" y="1752600"/>
            <a:ext cx="3343275" cy="3228975"/>
          </a:xfrm>
          <a:prstGeom prst="wedgeEllipseCallout">
            <a:avLst>
              <a:gd name="adj1" fmla="val -76023"/>
              <a:gd name="adj2" fmla="val 7256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Prior to any transformations of variables to satisfy the assumptions of discriminant analysis or removal of outliers, the cross-validated accuracy rate was 50.0%.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This accuracy rate is the benchmark that we will use to evaluate the utility of transformations and the elimination of outliers.</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53F7514-0C59-4159-9A51-0EC1D033E9E9}" type="slidenum">
              <a:rPr lang="en-US"/>
              <a:pPr/>
              <a:t>38</a:t>
            </a:fld>
            <a:endParaRPr lang="en-US"/>
          </a:p>
        </p:txBody>
      </p:sp>
      <p:pic>
        <p:nvPicPr>
          <p:cNvPr id="345098" name="Picture 10"/>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7154863" cy="49482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345091" name="Rectangle 3"/>
          <p:cNvSpPr>
            <a:spLocks noGrp="1" noChangeArrowheads="1"/>
          </p:cNvSpPr>
          <p:nvPr>
            <p:ph type="title"/>
          </p:nvPr>
        </p:nvSpPr>
        <p:spPr/>
        <p:txBody>
          <a:bodyPr/>
          <a:lstStyle/>
          <a:p>
            <a:r>
              <a:rPr lang="en-US"/>
              <a:t>ASSUMPTION OF NORMALITY</a:t>
            </a:r>
          </a:p>
        </p:txBody>
      </p:sp>
      <p:sp>
        <p:nvSpPr>
          <p:cNvPr id="345092" name="AutoShape 4"/>
          <p:cNvSpPr>
            <a:spLocks noChangeArrowheads="1"/>
          </p:cNvSpPr>
          <p:nvPr/>
        </p:nvSpPr>
        <p:spPr bwMode="auto">
          <a:xfrm>
            <a:off x="1219200" y="2286000"/>
            <a:ext cx="4264025" cy="2970213"/>
          </a:xfrm>
          <a:prstGeom prst="wedgeEllipseCallout">
            <a:avLst>
              <a:gd name="adj1" fmla="val -24255"/>
              <a:gd name="adj2" fmla="val -2557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There are three metric independent variables to test for normality:</a:t>
            </a:r>
          </a:p>
          <a:p>
            <a:pPr lvl="1" algn="l">
              <a:lnSpc>
                <a:spcPct val="100000"/>
              </a:lnSpc>
              <a:buFontTx/>
              <a:buChar char="•"/>
            </a:pPr>
            <a:r>
              <a:rPr lang="en-US" sz="1200">
                <a:latin typeface="Verdana" pitchFamily="34" charset="0"/>
              </a:rPr>
              <a:t>"number of hours worked in the past week" [hrs1], </a:t>
            </a:r>
          </a:p>
          <a:p>
            <a:pPr lvl="1" algn="l">
              <a:lnSpc>
                <a:spcPct val="100000"/>
              </a:lnSpc>
              <a:buFontTx/>
              <a:buChar char="•"/>
            </a:pPr>
            <a:r>
              <a:rPr lang="en-US" sz="1200">
                <a:latin typeface="Verdana" pitchFamily="34" charset="0"/>
              </a:rPr>
              <a:t>"highest year of school completed" [educ], and </a:t>
            </a:r>
          </a:p>
          <a:p>
            <a:pPr lvl="1" algn="l">
              <a:lnSpc>
                <a:spcPct val="100000"/>
              </a:lnSpc>
              <a:buFontTx/>
              <a:buChar char="•"/>
            </a:pPr>
            <a:r>
              <a:rPr lang="en-US" sz="1200">
                <a:latin typeface="Verdana" pitchFamily="34" charset="0"/>
              </a:rPr>
              <a:t>"income" [rincom98],</a:t>
            </a:r>
          </a:p>
          <a:p>
            <a:pPr algn="l">
              <a:lnSpc>
                <a:spcPct val="100000"/>
              </a:lnSpc>
            </a:pPr>
            <a:endParaRPr lang="en-US" sz="1200">
              <a:latin typeface="Verdana" pitchFamily="34" charset="0"/>
            </a:endParaRPr>
          </a:p>
          <a:p>
            <a:pPr algn="l">
              <a:lnSpc>
                <a:spcPct val="100000"/>
              </a:lnSpc>
            </a:pPr>
            <a:r>
              <a:rPr lang="en-US" sz="1200">
                <a:latin typeface="Verdana" pitchFamily="34" charset="0"/>
              </a:rPr>
              <a:t>To test for normality of, run the script: NormalityAssumptionAnd Transformations.SBS</a:t>
            </a:r>
          </a:p>
        </p:txBody>
      </p:sp>
      <p:sp>
        <p:nvSpPr>
          <p:cNvPr id="345093" name="AutoShape 5"/>
          <p:cNvSpPr>
            <a:spLocks noChangeArrowheads="1"/>
          </p:cNvSpPr>
          <p:nvPr/>
        </p:nvSpPr>
        <p:spPr bwMode="auto">
          <a:xfrm>
            <a:off x="4800600" y="5799138"/>
            <a:ext cx="2438400" cy="906462"/>
          </a:xfrm>
          <a:prstGeom prst="wedgeEllipseCallout">
            <a:avLst>
              <a:gd name="adj1" fmla="val 39065"/>
              <a:gd name="adj2" fmla="val -8011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OK</a:t>
            </a:r>
            <a:r>
              <a:rPr lang="en-US" sz="1200">
                <a:latin typeface="Verdana" pitchFamily="34" charset="0"/>
              </a:rPr>
              <a:t> button to produce the output.</a:t>
            </a:r>
          </a:p>
        </p:txBody>
      </p:sp>
      <p:sp>
        <p:nvSpPr>
          <p:cNvPr id="345094" name="AutoShape 6"/>
          <p:cNvSpPr>
            <a:spLocks noChangeArrowheads="1"/>
          </p:cNvSpPr>
          <p:nvPr/>
        </p:nvSpPr>
        <p:spPr bwMode="auto">
          <a:xfrm>
            <a:off x="6096000" y="3101975"/>
            <a:ext cx="2743200" cy="1165225"/>
          </a:xfrm>
          <a:prstGeom prst="wedgeEllipseCallout">
            <a:avLst>
              <a:gd name="adj1" fmla="val -35009"/>
              <a:gd name="adj2" fmla="val -6348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move the three independent variables to thelist box of variables to test.</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5735E41-421F-4EDE-A3C6-DD5EA1FDA4E1}" type="slidenum">
              <a:rPr lang="en-US"/>
              <a:pPr/>
              <a:t>39</a:t>
            </a:fld>
            <a:endParaRPr lang="en-US"/>
          </a:p>
        </p:txBody>
      </p:sp>
      <p:pic>
        <p:nvPicPr>
          <p:cNvPr id="346118"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47888" y="1295400"/>
            <a:ext cx="6462712" cy="36401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346115" name="Rectangle 3"/>
          <p:cNvSpPr>
            <a:spLocks noGrp="1" noChangeArrowheads="1"/>
          </p:cNvSpPr>
          <p:nvPr>
            <p:ph type="title"/>
          </p:nvPr>
        </p:nvSpPr>
        <p:spPr/>
        <p:txBody>
          <a:bodyPr/>
          <a:lstStyle/>
          <a:p>
            <a:r>
              <a:rPr lang="en-US"/>
              <a:t>Normality of independent variable: </a:t>
            </a:r>
            <a:br>
              <a:rPr lang="en-US"/>
            </a:br>
            <a:r>
              <a:rPr lang="en-US">
                <a:solidFill>
                  <a:schemeClr val="tx1"/>
                </a:solidFill>
              </a:rPr>
              <a:t>highest year of school completed</a:t>
            </a:r>
          </a:p>
        </p:txBody>
      </p:sp>
      <p:sp>
        <p:nvSpPr>
          <p:cNvPr id="346116" name="AutoShape 4"/>
          <p:cNvSpPr>
            <a:spLocks noChangeArrowheads="1"/>
          </p:cNvSpPr>
          <p:nvPr/>
        </p:nvSpPr>
        <p:spPr bwMode="auto">
          <a:xfrm>
            <a:off x="1752600" y="4745038"/>
            <a:ext cx="5410200" cy="1938337"/>
          </a:xfrm>
          <a:prstGeom prst="wedgeEllipseCallout">
            <a:avLst>
              <a:gd name="adj1" fmla="val 45306"/>
              <a:gd name="adj2" fmla="val -6023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independent variable "highest year of school completed" [educ] does not satisfy the criteria for a normal distribution.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skewness (-0.137) fell between -1.0 and +1.0, but the kurtosis (1.246) fell outside the range from -1.0 to +1.0.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0BABCE5-5E50-47EA-97DA-85A8742A4494}" type="slidenum">
              <a:rPr lang="en-US"/>
              <a:pPr/>
              <a:t>4</a:t>
            </a:fld>
            <a:endParaRPr lang="en-US"/>
          </a:p>
        </p:txBody>
      </p:sp>
      <p:sp>
        <p:nvSpPr>
          <p:cNvPr id="568322" name="Rectangle 2"/>
          <p:cNvSpPr>
            <a:spLocks noGrp="1" noChangeArrowheads="1"/>
          </p:cNvSpPr>
          <p:nvPr>
            <p:ph type="title"/>
          </p:nvPr>
        </p:nvSpPr>
        <p:spPr/>
        <p:txBody>
          <a:bodyPr/>
          <a:lstStyle/>
          <a:p>
            <a:r>
              <a:rPr lang="en-US"/>
              <a:t>Assumption of homogeneity of variance</a:t>
            </a:r>
          </a:p>
        </p:txBody>
      </p:sp>
      <p:sp>
        <p:nvSpPr>
          <p:cNvPr id="568323" name="Rectangle 3"/>
          <p:cNvSpPr>
            <a:spLocks noGrp="1" noChangeArrowheads="1"/>
          </p:cNvSpPr>
          <p:nvPr>
            <p:ph type="body" idx="1"/>
          </p:nvPr>
        </p:nvSpPr>
        <p:spPr/>
        <p:txBody>
          <a:bodyPr/>
          <a:lstStyle/>
          <a:p>
            <a:r>
              <a:rPr lang="en-US" sz="1800"/>
              <a:t>The assumption of homogeneity of variance is particular important in the classification stage of discriminant analysis.  </a:t>
            </a:r>
          </a:p>
          <a:p>
            <a:endParaRPr lang="en-US" sz="1800"/>
          </a:p>
          <a:p>
            <a:r>
              <a:rPr lang="en-US" sz="1800"/>
              <a:t>If one the groups defined by the dependent variable has greater dispersion than others, cases will tend to be overclassified in it.</a:t>
            </a:r>
          </a:p>
          <a:p>
            <a:endParaRPr lang="en-US" sz="1800"/>
          </a:p>
          <a:p>
            <a:r>
              <a:rPr lang="en-US" sz="1800"/>
              <a:t>Homogeneity of variance is tested with Box's M test, which tests the null hypotheses that the group variance-covariance matrices are equal.  If we fail to reject this null hypothesis and conclude that the variances are equal, we use the SPSS default of using a pooled covariance matrix in classification.</a:t>
            </a:r>
          </a:p>
          <a:p>
            <a:endParaRPr lang="en-US" sz="1800"/>
          </a:p>
          <a:p>
            <a:r>
              <a:rPr lang="en-US" sz="1800"/>
              <a:t>If we reject the null hypothesis and conclude that the variances are heterogeneous, we substitute separate covariance matrices in the classification, and evaluate whether or not our classificaiton accuracy is improved.</a:t>
            </a:r>
          </a:p>
          <a:p>
            <a:endParaRPr lang="en-US" sz="1800"/>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4E1AB88-9673-4FAF-9C38-C17E03997496}" type="slidenum">
              <a:rPr lang="en-US"/>
              <a:pPr/>
              <a:t>40</a:t>
            </a:fld>
            <a:endParaRPr lang="en-US"/>
          </a:p>
        </p:txBody>
      </p:sp>
      <p:pic>
        <p:nvPicPr>
          <p:cNvPr id="495622"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843088" y="2933700"/>
            <a:ext cx="6386512" cy="36957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95619" name="Rectangle 3"/>
          <p:cNvSpPr>
            <a:spLocks noGrp="1" noChangeArrowheads="1"/>
          </p:cNvSpPr>
          <p:nvPr>
            <p:ph type="title"/>
          </p:nvPr>
        </p:nvSpPr>
        <p:spPr/>
        <p:txBody>
          <a:bodyPr/>
          <a:lstStyle/>
          <a:p>
            <a:r>
              <a:rPr lang="en-US"/>
              <a:t>Normality of independent variable: </a:t>
            </a:r>
            <a:br>
              <a:rPr lang="en-US"/>
            </a:br>
            <a:r>
              <a:rPr lang="en-US">
                <a:solidFill>
                  <a:schemeClr val="tx1"/>
                </a:solidFill>
              </a:rPr>
              <a:t>highest year of school completed</a:t>
            </a:r>
          </a:p>
        </p:txBody>
      </p:sp>
      <p:sp>
        <p:nvSpPr>
          <p:cNvPr id="495620" name="AutoShape 4"/>
          <p:cNvSpPr>
            <a:spLocks noChangeArrowheads="1"/>
          </p:cNvSpPr>
          <p:nvPr/>
        </p:nvSpPr>
        <p:spPr bwMode="auto">
          <a:xfrm>
            <a:off x="2362200" y="1395413"/>
            <a:ext cx="5410200" cy="1423987"/>
          </a:xfrm>
          <a:prstGeom prst="wedgeEllipseCallout">
            <a:avLst>
              <a:gd name="adj1" fmla="val 17282"/>
              <a:gd name="adj2" fmla="val -1488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Neither the logarithmic, the square root, nor the inverse transformation normalizes the variable. </a:t>
            </a:r>
          </a:p>
          <a:p>
            <a:pPr algn="l">
              <a:lnSpc>
                <a:spcPct val="100000"/>
              </a:lnSpc>
            </a:pPr>
            <a:endParaRPr lang="en-US" sz="1200">
              <a:latin typeface="Verdana" pitchFamily="34" charset="0"/>
            </a:endParaRPr>
          </a:p>
          <a:p>
            <a:pPr algn="l">
              <a:lnSpc>
                <a:spcPct val="100000"/>
              </a:lnSpc>
            </a:pPr>
            <a:r>
              <a:rPr lang="en-US" sz="1200">
                <a:latin typeface="Verdana" pitchFamily="34" charset="0"/>
              </a:rPr>
              <a:t>A caution should be added to the findings.</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72D0345-5638-4752-99F8-CE4F67E973F5}" type="slidenum">
              <a:rPr lang="en-US"/>
              <a:pPr/>
              <a:t>41</a:t>
            </a:fld>
            <a:endParaRPr lang="en-US"/>
          </a:p>
        </p:txBody>
      </p:sp>
      <p:pic>
        <p:nvPicPr>
          <p:cNvPr id="497670"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49475" y="1524000"/>
            <a:ext cx="6384925" cy="36417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97667" name="Rectangle 3"/>
          <p:cNvSpPr>
            <a:spLocks noGrp="1" noChangeArrowheads="1"/>
          </p:cNvSpPr>
          <p:nvPr>
            <p:ph type="title"/>
          </p:nvPr>
        </p:nvSpPr>
        <p:spPr/>
        <p:txBody>
          <a:bodyPr/>
          <a:lstStyle/>
          <a:p>
            <a:r>
              <a:rPr lang="en-US"/>
              <a:t>Normality of independent variable: </a:t>
            </a:r>
            <a:br>
              <a:rPr lang="en-US"/>
            </a:br>
            <a:r>
              <a:rPr lang="en-US"/>
              <a:t>number of hours worked in the past week</a:t>
            </a:r>
          </a:p>
        </p:txBody>
      </p:sp>
      <p:sp>
        <p:nvSpPr>
          <p:cNvPr id="497668" name="AutoShape 4"/>
          <p:cNvSpPr>
            <a:spLocks noChangeArrowheads="1"/>
          </p:cNvSpPr>
          <p:nvPr/>
        </p:nvSpPr>
        <p:spPr bwMode="auto">
          <a:xfrm>
            <a:off x="1752600" y="5002213"/>
            <a:ext cx="5410200" cy="1423987"/>
          </a:xfrm>
          <a:prstGeom prst="wedgeEllipseCallout">
            <a:avLst>
              <a:gd name="adj1" fmla="val 45509"/>
              <a:gd name="adj2" fmla="val -673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 "number of hours worked in the past week" [hrs1] satisfies the criteria for a normal distribution. The skewness (-0.324) and kurtosis (0.935) were both between -1.0 and +1.0.</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E67C9E9-355A-4144-A30D-1DE063133D55}" type="slidenum">
              <a:rPr lang="en-US"/>
              <a:pPr/>
              <a:t>42</a:t>
            </a:fld>
            <a:endParaRPr lang="en-US"/>
          </a:p>
        </p:txBody>
      </p:sp>
      <p:pic>
        <p:nvPicPr>
          <p:cNvPr id="498694"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90600" y="1295400"/>
            <a:ext cx="6564313" cy="36417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98691" name="Rectangle 3"/>
          <p:cNvSpPr>
            <a:spLocks noGrp="1" noChangeArrowheads="1"/>
          </p:cNvSpPr>
          <p:nvPr>
            <p:ph type="title"/>
          </p:nvPr>
        </p:nvSpPr>
        <p:spPr/>
        <p:txBody>
          <a:bodyPr/>
          <a:lstStyle/>
          <a:p>
            <a:r>
              <a:rPr lang="en-US"/>
              <a:t>Normality of independent variable: </a:t>
            </a:r>
            <a:br>
              <a:rPr lang="en-US"/>
            </a:br>
            <a:r>
              <a:rPr lang="en-US"/>
              <a:t>income</a:t>
            </a:r>
          </a:p>
        </p:txBody>
      </p:sp>
      <p:sp>
        <p:nvSpPr>
          <p:cNvPr id="498692" name="AutoShape 4"/>
          <p:cNvSpPr>
            <a:spLocks noChangeArrowheads="1"/>
          </p:cNvSpPr>
          <p:nvPr/>
        </p:nvSpPr>
        <p:spPr bwMode="auto">
          <a:xfrm>
            <a:off x="6248400" y="2081213"/>
            <a:ext cx="2743200" cy="2197100"/>
          </a:xfrm>
          <a:prstGeom prst="wedgeEllipseCallout">
            <a:avLst>
              <a:gd name="adj1" fmla="val -46181"/>
              <a:gd name="adj2" fmla="val 578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 "income" [rincom98] satisfies the criteria for a normal distribution. The skewness (-0.686) and kurtosis (-0.253) were both between </a:t>
            </a:r>
          </a:p>
          <a:p>
            <a:pPr algn="l">
              <a:lnSpc>
                <a:spcPct val="100000"/>
              </a:lnSpc>
            </a:pPr>
            <a:r>
              <a:rPr lang="en-US" sz="1200">
                <a:latin typeface="Verdana" pitchFamily="34" charset="0"/>
              </a:rPr>
              <a:t>-1.0 and +1.0. </a:t>
            </a:r>
          </a:p>
        </p:txBody>
      </p:sp>
      <p:sp>
        <p:nvSpPr>
          <p:cNvPr id="498695" name="AutoShape 7"/>
          <p:cNvSpPr>
            <a:spLocks noChangeArrowheads="1"/>
          </p:cNvSpPr>
          <p:nvPr/>
        </p:nvSpPr>
        <p:spPr bwMode="auto">
          <a:xfrm>
            <a:off x="2286000" y="4953000"/>
            <a:ext cx="5867400" cy="1679575"/>
          </a:xfrm>
          <a:prstGeom prst="wedgeEllipseCallout">
            <a:avLst>
              <a:gd name="adj1" fmla="val 10523"/>
              <a:gd name="adj2" fmla="val -3323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Since we do not have any transformations to test, we can use the baseline model to examine outliers.  </a:t>
            </a:r>
          </a:p>
          <a:p>
            <a:pPr algn="l">
              <a:lnSpc>
                <a:spcPct val="100000"/>
              </a:lnSpc>
            </a:pPr>
            <a:endParaRPr lang="en-US" sz="1200">
              <a:latin typeface="Verdana" pitchFamily="34" charset="0"/>
            </a:endParaRPr>
          </a:p>
          <a:p>
            <a:pPr algn="l">
              <a:lnSpc>
                <a:spcPct val="100000"/>
              </a:lnSpc>
            </a:pPr>
            <a:r>
              <a:rPr lang="en-US" sz="1200">
                <a:latin typeface="Verdana" pitchFamily="34" charset="0"/>
              </a:rPr>
              <a:t>If we had transformation to test, we would run the discriminant analysis again, substituting the transformed variables before examining outliers. </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7A4FEA8-7C63-4565-BF67-E765D90CFE11}" type="slidenum">
              <a:rPr lang="en-US"/>
              <a:pPr/>
              <a:t>43</a:t>
            </a:fld>
            <a:endParaRPr lang="en-US"/>
          </a:p>
        </p:txBody>
      </p:sp>
      <p:pic>
        <p:nvPicPr>
          <p:cNvPr id="459783"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85800" y="2590800"/>
            <a:ext cx="8348663" cy="41211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59779" name="Rectangle 3"/>
          <p:cNvSpPr>
            <a:spLocks noGrp="1" noChangeArrowheads="1"/>
          </p:cNvSpPr>
          <p:nvPr>
            <p:ph type="title"/>
          </p:nvPr>
        </p:nvSpPr>
        <p:spPr/>
        <p:txBody>
          <a:bodyPr/>
          <a:lstStyle/>
          <a:p>
            <a:r>
              <a:rPr lang="en-US"/>
              <a:t>OUTLIERS</a:t>
            </a:r>
          </a:p>
        </p:txBody>
      </p:sp>
      <p:sp>
        <p:nvSpPr>
          <p:cNvPr id="459780" name="AutoShape 4"/>
          <p:cNvSpPr>
            <a:spLocks noChangeArrowheads="1"/>
          </p:cNvSpPr>
          <p:nvPr/>
        </p:nvSpPr>
        <p:spPr bwMode="auto">
          <a:xfrm>
            <a:off x="4800600" y="4495800"/>
            <a:ext cx="3657600" cy="2197100"/>
          </a:xfrm>
          <a:prstGeom prst="wedgeEllipseCallout">
            <a:avLst>
              <a:gd name="adj1" fmla="val 48523"/>
              <a:gd name="adj2" fmla="val -5043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Distance from the centroid of a group is measured by Mahalanobis Distance.  </a:t>
            </a:r>
          </a:p>
          <a:p>
            <a:pPr algn="l">
              <a:lnSpc>
                <a:spcPct val="100000"/>
              </a:lnSpc>
            </a:pPr>
            <a:endParaRPr lang="en-US" sz="1200">
              <a:latin typeface="Verdana" pitchFamily="34" charset="0"/>
            </a:endParaRPr>
          </a:p>
          <a:p>
            <a:pPr algn="l">
              <a:lnSpc>
                <a:spcPct val="100000"/>
              </a:lnSpc>
            </a:pPr>
            <a:r>
              <a:rPr lang="en-US" sz="1200">
                <a:latin typeface="Verdana" pitchFamily="34" charset="0"/>
              </a:rPr>
              <a:t>To identify outliers, we scan the column looking for cases with Mahalanobis D² distance greater than a critical value.</a:t>
            </a:r>
          </a:p>
        </p:txBody>
      </p:sp>
      <p:sp>
        <p:nvSpPr>
          <p:cNvPr id="459781" name="AutoShape 5"/>
          <p:cNvSpPr>
            <a:spLocks noChangeArrowheads="1"/>
          </p:cNvSpPr>
          <p:nvPr/>
        </p:nvSpPr>
        <p:spPr bwMode="auto">
          <a:xfrm>
            <a:off x="1524000" y="1490663"/>
            <a:ext cx="4035425" cy="1938337"/>
          </a:xfrm>
          <a:prstGeom prst="wedgeEllipseCallout">
            <a:avLst>
              <a:gd name="adj1" fmla="val 30606"/>
              <a:gd name="adj2" fmla="val -27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classification output for individual cases can be used to detect outliers.  In this context, an outlier is a case that is distant from the centroid of the group to which it has the highest probability of belonging.</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976AB43-4641-469E-B966-7DE95217DDE7}" type="slidenum">
              <a:rPr lang="en-US"/>
              <a:pPr/>
              <a:t>44</a:t>
            </a:fld>
            <a:endParaRPr lang="en-US"/>
          </a:p>
        </p:txBody>
      </p:sp>
      <p:pic>
        <p:nvPicPr>
          <p:cNvPr id="500738"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85800" y="1447800"/>
            <a:ext cx="8348663" cy="41211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00739" name="Rectangle 3"/>
          <p:cNvSpPr>
            <a:spLocks noGrp="1" noChangeArrowheads="1"/>
          </p:cNvSpPr>
          <p:nvPr>
            <p:ph type="title"/>
          </p:nvPr>
        </p:nvSpPr>
        <p:spPr/>
        <p:txBody>
          <a:bodyPr/>
          <a:lstStyle/>
          <a:p>
            <a:r>
              <a:rPr lang="en-US"/>
              <a:t>Using SPSS to calculate the critical value </a:t>
            </a:r>
            <a:br>
              <a:rPr lang="en-US"/>
            </a:br>
            <a:r>
              <a:rPr lang="en-US"/>
              <a:t>for Mahalanobis D²</a:t>
            </a:r>
          </a:p>
        </p:txBody>
      </p:sp>
      <p:sp>
        <p:nvSpPr>
          <p:cNvPr id="500741" name="AutoShape 5"/>
          <p:cNvSpPr>
            <a:spLocks noChangeArrowheads="1"/>
          </p:cNvSpPr>
          <p:nvPr/>
        </p:nvSpPr>
        <p:spPr bwMode="auto">
          <a:xfrm>
            <a:off x="2514600" y="3657600"/>
            <a:ext cx="5486400" cy="2455863"/>
          </a:xfrm>
          <a:prstGeom prst="wedgeEllipseCallout">
            <a:avLst>
              <a:gd name="adj1" fmla="val 9287"/>
              <a:gd name="adj2" fmla="val -27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critical value for Mahalanobis D² is that value that would achieve a specified level of statistical significance given the number of variables that were included in its calculation.  </a:t>
            </a:r>
          </a:p>
          <a:p>
            <a:pPr algn="l">
              <a:lnSpc>
                <a:spcPct val="100000"/>
              </a:lnSpc>
            </a:pPr>
            <a:endParaRPr lang="en-US" sz="1200">
              <a:latin typeface="Verdana" pitchFamily="34" charset="0"/>
            </a:endParaRPr>
          </a:p>
          <a:p>
            <a:pPr algn="l">
              <a:lnSpc>
                <a:spcPct val="100000"/>
              </a:lnSpc>
            </a:pPr>
            <a:r>
              <a:rPr lang="en-US" sz="1200">
                <a:latin typeface="Verdana" pitchFamily="34" charset="0"/>
              </a:rPr>
              <a:t>Specifically, we will use an SPSS function to give us the critical value for a probability of 0.01 with the degrees of freedom equal to the number of variables used to compute D².</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1D71D1D-8146-4643-94F9-79ECDF42C054}" type="slidenum">
              <a:rPr lang="en-US"/>
              <a:pPr/>
              <a:t>45</a:t>
            </a:fld>
            <a:endParaRPr lang="en-US"/>
          </a:p>
        </p:txBody>
      </p:sp>
      <p:pic>
        <p:nvPicPr>
          <p:cNvPr id="501764"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371600" y="1295400"/>
            <a:ext cx="5610225" cy="53959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01762" name="Rectangle 2"/>
          <p:cNvSpPr>
            <a:spLocks noGrp="1" noChangeArrowheads="1"/>
          </p:cNvSpPr>
          <p:nvPr>
            <p:ph type="title"/>
          </p:nvPr>
        </p:nvSpPr>
        <p:spPr/>
        <p:txBody>
          <a:bodyPr/>
          <a:lstStyle/>
          <a:p>
            <a:r>
              <a:rPr lang="en-US"/>
              <a:t>The number of variables used to compute Mahalanobis D²</a:t>
            </a:r>
          </a:p>
        </p:txBody>
      </p:sp>
      <p:sp>
        <p:nvSpPr>
          <p:cNvPr id="501766" name="AutoShape 6"/>
          <p:cNvSpPr>
            <a:spLocks noChangeArrowheads="1"/>
          </p:cNvSpPr>
          <p:nvPr/>
        </p:nvSpPr>
        <p:spPr bwMode="auto">
          <a:xfrm>
            <a:off x="3429000" y="2667000"/>
            <a:ext cx="5486400" cy="4005263"/>
          </a:xfrm>
          <a:prstGeom prst="wedgeEllipseCallout">
            <a:avLst>
              <a:gd name="adj1" fmla="val 9287"/>
              <a:gd name="adj2" fmla="val -27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a direct entry discriminant analysis that includes all variables simultaneously, the number of variables used to compute the values of D² is equal to the number of independent variables included in the analysis.</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stepwise discriminant analysis, the number of variables used to compute the values of D² is equal to the number of independent variables selected for inclusion by the statistical procedure.</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problem, 3 out of the 4 independent variables were used in the discriminant functions.</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6ED57AC-B542-43A8-B822-4B172F154514}" type="slidenum">
              <a:rPr lang="en-US"/>
              <a:pPr/>
              <a:t>46</a:t>
            </a:fld>
            <a:endParaRPr lang="en-US"/>
          </a:p>
        </p:txBody>
      </p:sp>
      <p:pic>
        <p:nvPicPr>
          <p:cNvPr id="385037" name="Picture 1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54838" cy="5100638"/>
          </a:xfrm>
          <a:ln/>
          <a:extLst>
            <a:ext uri="{909E8E84-426E-40DD-AFC4-6F175D3DCCD1}">
              <a14:hiddenFill xmlns:a14="http://schemas.microsoft.com/office/drawing/2010/main">
                <a:solidFill>
                  <a:schemeClr val="bg1"/>
                </a:solidFill>
              </a14:hiddenFill>
            </a:ext>
          </a:extLst>
        </p:spPr>
      </p:pic>
      <p:sp>
        <p:nvSpPr>
          <p:cNvPr id="385027" name="Rectangle 3"/>
          <p:cNvSpPr>
            <a:spLocks noGrp="1" noChangeArrowheads="1"/>
          </p:cNvSpPr>
          <p:nvPr>
            <p:ph type="title"/>
          </p:nvPr>
        </p:nvSpPr>
        <p:spPr/>
        <p:txBody>
          <a:bodyPr/>
          <a:lstStyle/>
          <a:p>
            <a:r>
              <a:rPr lang="en-US"/>
              <a:t>Computing the critical value for </a:t>
            </a:r>
            <a:br>
              <a:rPr lang="en-US"/>
            </a:br>
            <a:r>
              <a:rPr lang="en-US"/>
              <a:t>Mahalanobis D²</a:t>
            </a:r>
          </a:p>
        </p:txBody>
      </p:sp>
      <p:sp>
        <p:nvSpPr>
          <p:cNvPr id="385030" name="AutoShape 6"/>
          <p:cNvSpPr>
            <a:spLocks noChangeArrowheads="1"/>
          </p:cNvSpPr>
          <p:nvPr/>
        </p:nvSpPr>
        <p:spPr bwMode="auto">
          <a:xfrm>
            <a:off x="4572000" y="2236788"/>
            <a:ext cx="3505200" cy="1679575"/>
          </a:xfrm>
          <a:prstGeom prst="wedgeEllipseCallout">
            <a:avLst>
              <a:gd name="adj1" fmla="val -55162"/>
              <a:gd name="adj2" fmla="val -516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we open the window to compute a new variable by selecting the </a:t>
            </a:r>
            <a:r>
              <a:rPr lang="en-US" sz="1200" i="1">
                <a:latin typeface="Verdana" pitchFamily="34" charset="0"/>
              </a:rPr>
              <a:t>Compute</a:t>
            </a:r>
            <a:r>
              <a:rPr lang="en-US" sz="1200">
                <a:latin typeface="Verdana" pitchFamily="34" charset="0"/>
              </a:rPr>
              <a:t>… command from the </a:t>
            </a:r>
            <a:r>
              <a:rPr lang="en-US" sz="1200" i="1">
                <a:latin typeface="Verdana" pitchFamily="34" charset="0"/>
              </a:rPr>
              <a:t>Transform</a:t>
            </a:r>
            <a:r>
              <a:rPr lang="en-US" sz="1200">
                <a:latin typeface="Verdana" pitchFamily="34" charset="0"/>
              </a:rPr>
              <a:t> menu.</a:t>
            </a:r>
          </a:p>
          <a:p>
            <a:pPr algn="l">
              <a:lnSpc>
                <a:spcPct val="100000"/>
              </a:lnSpc>
            </a:pPr>
            <a:endParaRPr lang="en-US" sz="1200" b="1">
              <a:latin typeface="Verdana" pitchFamily="34" charset="0"/>
            </a:endParaRP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56E5C6C-8CA9-4A85-821C-176850044FDF}" type="slidenum">
              <a:rPr lang="en-US"/>
              <a:pPr/>
              <a:t>47</a:t>
            </a:fld>
            <a:endParaRPr lang="en-US"/>
          </a:p>
        </p:txBody>
      </p:sp>
      <p:pic>
        <p:nvPicPr>
          <p:cNvPr id="503815" name="Picture 7"/>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2614613"/>
            <a:ext cx="6007100" cy="3481387"/>
          </a:xfrm>
          <a:ln/>
          <a:extLst>
            <a:ext uri="{909E8E84-426E-40DD-AFC4-6F175D3DCCD1}">
              <a14:hiddenFill xmlns:a14="http://schemas.microsoft.com/office/drawing/2010/main">
                <a:solidFill>
                  <a:schemeClr val="bg1"/>
                </a:solidFill>
              </a14:hiddenFill>
            </a:ext>
          </a:extLst>
        </p:spPr>
      </p:pic>
      <p:sp>
        <p:nvSpPr>
          <p:cNvPr id="503810" name="Rectangle 2"/>
          <p:cNvSpPr>
            <a:spLocks noGrp="1" noChangeArrowheads="1"/>
          </p:cNvSpPr>
          <p:nvPr>
            <p:ph type="title"/>
          </p:nvPr>
        </p:nvSpPr>
        <p:spPr/>
        <p:txBody>
          <a:bodyPr/>
          <a:lstStyle/>
          <a:p>
            <a:r>
              <a:rPr lang="en-US"/>
              <a:t>Selecting the SPSS function</a:t>
            </a:r>
          </a:p>
        </p:txBody>
      </p:sp>
      <p:sp>
        <p:nvSpPr>
          <p:cNvPr id="503811" name="AutoShape 3"/>
          <p:cNvSpPr>
            <a:spLocks noChangeArrowheads="1"/>
          </p:cNvSpPr>
          <p:nvPr/>
        </p:nvSpPr>
        <p:spPr bwMode="auto">
          <a:xfrm>
            <a:off x="6934200" y="4062413"/>
            <a:ext cx="1976438" cy="1938337"/>
          </a:xfrm>
          <a:prstGeom prst="wedgeEllipseCallout">
            <a:avLst>
              <a:gd name="adj1" fmla="val -76185"/>
              <a:gd name="adj2" fmla="val -5204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we click on the up arrow button to move the function to the </a:t>
            </a:r>
            <a:r>
              <a:rPr lang="en-US" sz="1200" i="1">
                <a:latin typeface="Verdana" pitchFamily="34" charset="0"/>
              </a:rPr>
              <a:t>Numeric Expression</a:t>
            </a:r>
            <a:r>
              <a:rPr lang="en-US" sz="1200">
                <a:latin typeface="Verdana" pitchFamily="34" charset="0"/>
              </a:rPr>
              <a:t> textbox.</a:t>
            </a:r>
          </a:p>
        </p:txBody>
      </p:sp>
      <p:sp>
        <p:nvSpPr>
          <p:cNvPr id="503812" name="AutoShape 4"/>
          <p:cNvSpPr>
            <a:spLocks noChangeArrowheads="1"/>
          </p:cNvSpPr>
          <p:nvPr/>
        </p:nvSpPr>
        <p:spPr bwMode="auto">
          <a:xfrm>
            <a:off x="2362200" y="1627188"/>
            <a:ext cx="3733800" cy="1165225"/>
          </a:xfrm>
          <a:prstGeom prst="wedgeEllipseCallout">
            <a:avLst>
              <a:gd name="adj1" fmla="val -52213"/>
              <a:gd name="adj2" fmla="val 8119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we enter the acronym for the variable we want to create in the </a:t>
            </a:r>
            <a:r>
              <a:rPr lang="en-US" sz="1200" i="1">
                <a:latin typeface="Verdana" pitchFamily="34" charset="0"/>
              </a:rPr>
              <a:t>Target Variable</a:t>
            </a:r>
            <a:r>
              <a:rPr lang="en-US" sz="1200">
                <a:latin typeface="Verdana" pitchFamily="34" charset="0"/>
              </a:rPr>
              <a:t> textbox: critval, for critical value.</a:t>
            </a:r>
            <a:endParaRPr lang="en-US" sz="1200" b="1">
              <a:latin typeface="Verdana" pitchFamily="34" charset="0"/>
            </a:endParaRPr>
          </a:p>
        </p:txBody>
      </p:sp>
      <p:sp>
        <p:nvSpPr>
          <p:cNvPr id="503813" name="AutoShape 5"/>
          <p:cNvSpPr>
            <a:spLocks noChangeArrowheads="1"/>
          </p:cNvSpPr>
          <p:nvPr/>
        </p:nvSpPr>
        <p:spPr bwMode="auto">
          <a:xfrm>
            <a:off x="3276600" y="5053013"/>
            <a:ext cx="3502025" cy="1423987"/>
          </a:xfrm>
          <a:prstGeom prst="wedgeEllipseCallout">
            <a:avLst>
              <a:gd name="adj1" fmla="val 13236"/>
              <a:gd name="adj2" fmla="val -8656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we scroll down the list of SPSS function to highlight the one we need:</a:t>
            </a:r>
          </a:p>
          <a:p>
            <a:pPr algn="l">
              <a:lnSpc>
                <a:spcPct val="100000"/>
              </a:lnSpc>
            </a:pPr>
            <a:endParaRPr lang="en-US" sz="1200">
              <a:latin typeface="Verdana" pitchFamily="34" charset="0"/>
            </a:endParaRPr>
          </a:p>
          <a:p>
            <a:pPr>
              <a:lnSpc>
                <a:spcPct val="100000"/>
              </a:lnSpc>
            </a:pPr>
            <a:r>
              <a:rPr lang="en-US" sz="1200">
                <a:latin typeface="Verdana" pitchFamily="34" charset="0"/>
              </a:rPr>
              <a:t>IDF.CHISQ(p, df)</a:t>
            </a:r>
            <a:endParaRPr lang="en-US" sz="1200" b="1">
              <a:latin typeface="Verdana" pitchFamily="34" charset="0"/>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021EE07-2075-4BAD-9B7D-8029BDAA3E81}" type="slidenum">
              <a:rPr lang="en-US"/>
              <a:pPr/>
              <a:t>48</a:t>
            </a:fld>
            <a:endParaRPr lang="en-US"/>
          </a:p>
        </p:txBody>
      </p:sp>
      <p:pic>
        <p:nvPicPr>
          <p:cNvPr id="504840" name="Picture 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01788" y="2292350"/>
            <a:ext cx="6007100" cy="3481388"/>
          </a:xfrm>
          <a:ln/>
          <a:extLst>
            <a:ext uri="{909E8E84-426E-40DD-AFC4-6F175D3DCCD1}">
              <a14:hiddenFill xmlns:a14="http://schemas.microsoft.com/office/drawing/2010/main">
                <a:solidFill>
                  <a:schemeClr val="bg1"/>
                </a:solidFill>
              </a14:hiddenFill>
            </a:ext>
          </a:extLst>
        </p:spPr>
      </p:pic>
      <p:sp>
        <p:nvSpPr>
          <p:cNvPr id="504835" name="Rectangle 3"/>
          <p:cNvSpPr>
            <a:spLocks noGrp="1" noChangeArrowheads="1"/>
          </p:cNvSpPr>
          <p:nvPr>
            <p:ph type="title"/>
          </p:nvPr>
        </p:nvSpPr>
        <p:spPr/>
        <p:txBody>
          <a:bodyPr/>
          <a:lstStyle/>
          <a:p>
            <a:r>
              <a:rPr lang="en-US"/>
              <a:t>Completing the function arguments</a:t>
            </a:r>
          </a:p>
        </p:txBody>
      </p:sp>
      <p:sp>
        <p:nvSpPr>
          <p:cNvPr id="504836" name="AutoShape 4"/>
          <p:cNvSpPr>
            <a:spLocks noChangeArrowheads="1"/>
          </p:cNvSpPr>
          <p:nvPr/>
        </p:nvSpPr>
        <p:spPr bwMode="auto">
          <a:xfrm>
            <a:off x="1677988" y="5722938"/>
            <a:ext cx="2667000" cy="906462"/>
          </a:xfrm>
          <a:prstGeom prst="wedgeEllipseCallout">
            <a:avLst>
              <a:gd name="adj1" fmla="val 36787"/>
              <a:gd name="adj2" fmla="val -6821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Third</a:t>
            </a:r>
            <a:r>
              <a:rPr lang="en-US" sz="1200">
                <a:latin typeface="Verdana" pitchFamily="34" charset="0"/>
              </a:rPr>
              <a:t>, click on the </a:t>
            </a:r>
            <a:r>
              <a:rPr lang="en-US" sz="1200" i="1">
                <a:latin typeface="Verdana" pitchFamily="34" charset="0"/>
              </a:rPr>
              <a:t>OK</a:t>
            </a:r>
            <a:r>
              <a:rPr lang="en-US" sz="1200">
                <a:latin typeface="Verdana" pitchFamily="34" charset="0"/>
              </a:rPr>
              <a:t>… button to compute the variable.</a:t>
            </a:r>
          </a:p>
        </p:txBody>
      </p:sp>
      <p:sp>
        <p:nvSpPr>
          <p:cNvPr id="504837" name="AutoShape 5"/>
          <p:cNvSpPr>
            <a:spLocks noChangeArrowheads="1"/>
          </p:cNvSpPr>
          <p:nvPr/>
        </p:nvSpPr>
        <p:spPr bwMode="auto">
          <a:xfrm>
            <a:off x="3963988" y="1455738"/>
            <a:ext cx="4340225" cy="1165225"/>
          </a:xfrm>
          <a:prstGeom prst="wedgeEllipseCallout">
            <a:avLst>
              <a:gd name="adj1" fmla="val -34931"/>
              <a:gd name="adj2" fmla="val 6212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the first argument to the IDF.CDF function, p, is replaced by the cumulative probability associated with the critical value, 0.99.</a:t>
            </a:r>
            <a:endParaRPr lang="en-US" sz="1200" b="1">
              <a:latin typeface="Verdana" pitchFamily="34" charset="0"/>
            </a:endParaRPr>
          </a:p>
        </p:txBody>
      </p:sp>
      <p:sp>
        <p:nvSpPr>
          <p:cNvPr id="504838" name="AutoShape 6"/>
          <p:cNvSpPr>
            <a:spLocks noChangeArrowheads="1"/>
          </p:cNvSpPr>
          <p:nvPr/>
        </p:nvSpPr>
        <p:spPr bwMode="auto">
          <a:xfrm>
            <a:off x="4422775" y="3132138"/>
            <a:ext cx="4264025" cy="1165225"/>
          </a:xfrm>
          <a:prstGeom prst="wedgeEllipseCallout">
            <a:avLst>
              <a:gd name="adj1" fmla="val -39731"/>
              <a:gd name="adj2" fmla="val -6939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the number of independent variables in the discriminant functions, 3,  is used as the df, or degrees of freedom. </a:t>
            </a:r>
            <a:endParaRPr lang="en-US" sz="1200" b="1">
              <a:latin typeface="Verdana" pitchFamily="34" charset="0"/>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4174840-79D0-4A6A-8F0B-6C41DA84AC91}" type="slidenum">
              <a:rPr lang="en-US"/>
              <a:pPr/>
              <a:t>49</a:t>
            </a:fld>
            <a:endParaRPr lang="en-US"/>
          </a:p>
        </p:txBody>
      </p:sp>
      <p:pic>
        <p:nvPicPr>
          <p:cNvPr id="505863" name="Picture 7"/>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54838" cy="5100638"/>
          </a:xfrm>
          <a:ln/>
          <a:extLst>
            <a:ext uri="{909E8E84-426E-40DD-AFC4-6F175D3DCCD1}">
              <a14:hiddenFill xmlns:a14="http://schemas.microsoft.com/office/drawing/2010/main">
                <a:solidFill>
                  <a:schemeClr val="bg1"/>
                </a:solidFill>
              </a14:hiddenFill>
            </a:ext>
          </a:extLst>
        </p:spPr>
      </p:pic>
      <p:sp>
        <p:nvSpPr>
          <p:cNvPr id="505858" name="Rectangle 2"/>
          <p:cNvSpPr>
            <a:spLocks noGrp="1" noChangeArrowheads="1"/>
          </p:cNvSpPr>
          <p:nvPr>
            <p:ph type="title"/>
          </p:nvPr>
        </p:nvSpPr>
        <p:spPr/>
        <p:txBody>
          <a:bodyPr/>
          <a:lstStyle/>
          <a:p>
            <a:r>
              <a:rPr lang="en-US"/>
              <a:t>The critical value for Mahalanobis D²</a:t>
            </a:r>
          </a:p>
        </p:txBody>
      </p:sp>
      <p:sp>
        <p:nvSpPr>
          <p:cNvPr id="505861" name="AutoShape 5"/>
          <p:cNvSpPr>
            <a:spLocks noChangeArrowheads="1"/>
          </p:cNvSpPr>
          <p:nvPr/>
        </p:nvSpPr>
        <p:spPr bwMode="auto">
          <a:xfrm>
            <a:off x="2971800" y="3429000"/>
            <a:ext cx="3502025" cy="2970213"/>
          </a:xfrm>
          <a:prstGeom prst="wedgeEllipseCallout">
            <a:avLst>
              <a:gd name="adj1" fmla="val 55620"/>
              <a:gd name="adj2" fmla="val -405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critical value is calculated as a new variable in the SPSS data editor.  Even though we only need it calculated a single time, the compute crease a value for every case.</a:t>
            </a:r>
          </a:p>
          <a:p>
            <a:pPr algn="l">
              <a:lnSpc>
                <a:spcPct val="100000"/>
              </a:lnSpc>
            </a:pPr>
            <a:endParaRPr lang="en-US" sz="1200">
              <a:latin typeface="Verdana" pitchFamily="34" charset="0"/>
            </a:endParaRPr>
          </a:p>
          <a:p>
            <a:pPr algn="l">
              <a:lnSpc>
                <a:spcPct val="100000"/>
              </a:lnSpc>
            </a:pPr>
            <a:r>
              <a:rPr lang="en-US" sz="1200">
                <a:latin typeface="Verdana" pitchFamily="34" charset="0"/>
              </a:rPr>
              <a:t>Now that we have the critical value, we can compare it to the values in the table of Casewise Statistics.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1DD7472-5529-4176-BB06-55A54C80EF47}" type="slidenum">
              <a:rPr lang="en-US"/>
              <a:pPr/>
              <a:t>5</a:t>
            </a:fld>
            <a:endParaRPr lang="en-US"/>
          </a:p>
        </p:txBody>
      </p:sp>
      <p:sp>
        <p:nvSpPr>
          <p:cNvPr id="456706" name="Rectangle 2"/>
          <p:cNvSpPr>
            <a:spLocks noGrp="1" noChangeArrowheads="1"/>
          </p:cNvSpPr>
          <p:nvPr>
            <p:ph type="title"/>
          </p:nvPr>
        </p:nvSpPr>
        <p:spPr/>
        <p:txBody>
          <a:bodyPr/>
          <a:lstStyle/>
          <a:p>
            <a:r>
              <a:rPr lang="en-US"/>
              <a:t>Detecting outliers in discriminant analysis - 1</a:t>
            </a:r>
          </a:p>
        </p:txBody>
      </p:sp>
      <p:sp>
        <p:nvSpPr>
          <p:cNvPr id="456707" name="Rectangle 3"/>
          <p:cNvSpPr>
            <a:spLocks noGrp="1" noChangeArrowheads="1"/>
          </p:cNvSpPr>
          <p:nvPr>
            <p:ph type="body" idx="1"/>
          </p:nvPr>
        </p:nvSpPr>
        <p:spPr/>
        <p:txBody>
          <a:bodyPr/>
          <a:lstStyle/>
          <a:p>
            <a:pPr>
              <a:lnSpc>
                <a:spcPct val="90000"/>
              </a:lnSpc>
            </a:pPr>
            <a:r>
              <a:rPr lang="en-US" sz="1800"/>
              <a:t>In the classification phase of discriminant analysis, each case will be predicted to be a member of one of the groups defined by the dependent variable.</a:t>
            </a:r>
          </a:p>
          <a:p>
            <a:pPr>
              <a:lnSpc>
                <a:spcPct val="90000"/>
              </a:lnSpc>
            </a:pPr>
            <a:endParaRPr lang="en-US" sz="1800"/>
          </a:p>
          <a:p>
            <a:pPr>
              <a:lnSpc>
                <a:spcPct val="90000"/>
              </a:lnSpc>
            </a:pPr>
            <a:r>
              <a:rPr lang="en-US" sz="1800"/>
              <a:t>The assignment is based on proximity, i.e. the case will be assigned to the group it is closest to in multidimensional space.</a:t>
            </a:r>
          </a:p>
          <a:p>
            <a:pPr>
              <a:lnSpc>
                <a:spcPct val="90000"/>
              </a:lnSpc>
            </a:pPr>
            <a:endParaRPr lang="en-US" sz="1800"/>
          </a:p>
          <a:p>
            <a:pPr>
              <a:lnSpc>
                <a:spcPct val="90000"/>
              </a:lnSpc>
            </a:pPr>
            <a:r>
              <a:rPr lang="en-US" sz="1800"/>
              <a:t>Just as we use z-scores to measure the location of a case in a distribution with a given mean and standard deviation, we can use Mahalanobis distance as a measure of the location of a case relative to the centroid and covariance matrix for the cases in the distribution for a group of cases.  The centroid and covariance matrix are the multivariate equivalents of a mean and standard deviation.</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A26B81F-042A-4AB4-A30A-620E0696D16D}" type="slidenum">
              <a:rPr lang="en-US"/>
              <a:pPr/>
              <a:t>50</a:t>
            </a:fld>
            <a:endParaRPr lang="en-US"/>
          </a:p>
        </p:txBody>
      </p:sp>
      <p:pic>
        <p:nvPicPr>
          <p:cNvPr id="510984"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00088" y="1676400"/>
            <a:ext cx="8367712" cy="30575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10981" name="Rectangle 5"/>
          <p:cNvSpPr>
            <a:spLocks noGrp="1" noChangeArrowheads="1"/>
          </p:cNvSpPr>
          <p:nvPr>
            <p:ph type="title"/>
          </p:nvPr>
        </p:nvSpPr>
        <p:spPr/>
        <p:txBody>
          <a:bodyPr/>
          <a:lstStyle/>
          <a:p>
            <a:r>
              <a:rPr lang="en-US"/>
              <a:t>Skipping ungrouped cases</a:t>
            </a:r>
          </a:p>
        </p:txBody>
      </p:sp>
      <p:sp>
        <p:nvSpPr>
          <p:cNvPr id="510985" name="AutoShape 9"/>
          <p:cNvSpPr>
            <a:spLocks noChangeArrowheads="1"/>
          </p:cNvSpPr>
          <p:nvPr/>
        </p:nvSpPr>
        <p:spPr bwMode="auto">
          <a:xfrm>
            <a:off x="1828800" y="4505325"/>
            <a:ext cx="6778625" cy="1679575"/>
          </a:xfrm>
          <a:prstGeom prst="wedgeEllipseCallout">
            <a:avLst>
              <a:gd name="adj1" fmla="val 46653"/>
              <a:gd name="adj2" fmla="val -6578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Case 50 has a D² 0f 16.603 which is its distance from the centroid of its predicted group 3.  However, the actual group for the case was "ungrouped" meaning it was missing data for the dependent variable.  This case is not counted as an outlier because it is already omitted from the calculations for the discriminant functions.</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BC2CD8A-032B-4275-8AD9-09DC438F22B2}" type="slidenum">
              <a:rPr lang="en-US"/>
              <a:pPr/>
              <a:t>51</a:t>
            </a:fld>
            <a:endParaRPr lang="en-US"/>
          </a:p>
        </p:txBody>
      </p:sp>
      <p:pic>
        <p:nvPicPr>
          <p:cNvPr id="513028"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96913" y="1314450"/>
            <a:ext cx="8370887" cy="32575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13029" name="Rectangle 5"/>
          <p:cNvSpPr>
            <a:spLocks noGrp="1" noChangeArrowheads="1"/>
          </p:cNvSpPr>
          <p:nvPr>
            <p:ph type="title"/>
          </p:nvPr>
        </p:nvSpPr>
        <p:spPr/>
        <p:txBody>
          <a:bodyPr/>
          <a:lstStyle/>
          <a:p>
            <a:r>
              <a:rPr lang="en-US"/>
              <a:t>Identifying outliers</a:t>
            </a:r>
          </a:p>
        </p:txBody>
      </p:sp>
      <p:sp>
        <p:nvSpPr>
          <p:cNvPr id="513031" name="AutoShape 7"/>
          <p:cNvSpPr>
            <a:spLocks noChangeArrowheads="1"/>
          </p:cNvSpPr>
          <p:nvPr/>
        </p:nvSpPr>
        <p:spPr bwMode="auto">
          <a:xfrm>
            <a:off x="1377950" y="3990975"/>
            <a:ext cx="7461250" cy="2714625"/>
          </a:xfrm>
          <a:prstGeom prst="wedgeEllipseCallout">
            <a:avLst>
              <a:gd name="adj1" fmla="val 43958"/>
              <a:gd name="adj2" fmla="val -5432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Case Number 176 has a D² 0f 11.553 which is its distance from the centroid of its predicted group 2, and which is larger than the critical value for D² of 11.345.  This case is an outlier and should be omitted in our test for the impact of outliers on the analysis.</a:t>
            </a:r>
          </a:p>
          <a:p>
            <a:pPr algn="l">
              <a:lnSpc>
                <a:spcPct val="100000"/>
              </a:lnSpc>
            </a:pPr>
            <a:endParaRPr lang="en-US" sz="1200">
              <a:latin typeface="Verdana" pitchFamily="34" charset="0"/>
            </a:endParaRPr>
          </a:p>
          <a:p>
            <a:pPr algn="l">
              <a:lnSpc>
                <a:spcPct val="100000"/>
              </a:lnSpc>
            </a:pPr>
            <a:r>
              <a:rPr lang="en-US" sz="1200">
                <a:latin typeface="Verdana" pitchFamily="34" charset="0"/>
              </a:rPr>
              <a:t>To omit it from the analysis, we will have to find its case id number and eliminate that.  We cannot use case numbers to eliminate outliers, because omitting one case changes the case number for all of the other cases after it, and we are likely to exclude the wrong case.</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8340737-B992-4A78-A5A1-4AE866018861}" type="slidenum">
              <a:rPr lang="en-US"/>
              <a:pPr/>
              <a:t>52</a:t>
            </a:fld>
            <a:endParaRPr lang="en-US"/>
          </a:p>
        </p:txBody>
      </p:sp>
      <p:pic>
        <p:nvPicPr>
          <p:cNvPr id="51507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77063" cy="51339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15077" name="Rectangle 5"/>
          <p:cNvSpPr>
            <a:spLocks noGrp="1" noChangeArrowheads="1"/>
          </p:cNvSpPr>
          <p:nvPr>
            <p:ph type="title"/>
          </p:nvPr>
        </p:nvSpPr>
        <p:spPr/>
        <p:txBody>
          <a:bodyPr/>
          <a:lstStyle/>
          <a:p>
            <a:r>
              <a:rPr lang="en-US"/>
              <a:t>The caseid of the outlier</a:t>
            </a:r>
          </a:p>
        </p:txBody>
      </p:sp>
      <p:sp>
        <p:nvSpPr>
          <p:cNvPr id="515079" name="AutoShape 7"/>
          <p:cNvSpPr>
            <a:spLocks noChangeArrowheads="1"/>
          </p:cNvSpPr>
          <p:nvPr/>
        </p:nvSpPr>
        <p:spPr bwMode="auto">
          <a:xfrm>
            <a:off x="3352800" y="4038600"/>
            <a:ext cx="3810000" cy="2209800"/>
          </a:xfrm>
          <a:prstGeom prst="wedgeEllipseCallout">
            <a:avLst>
              <a:gd name="adj1" fmla="val -77125"/>
              <a:gd name="adj2" fmla="val -5782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omit the outlier, we scroll down the data editor to case 176 and note its caseid value, "20001785."  </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data set, caseids are string or text data, and we represent their values in quotation marks.</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119B6D0-01F0-48BC-8879-64578C8F75EC}" type="slidenum">
              <a:rPr lang="en-US"/>
              <a:pPr/>
              <a:t>53</a:t>
            </a:fld>
            <a:endParaRPr lang="en-US"/>
          </a:p>
        </p:txBody>
      </p:sp>
      <p:pic>
        <p:nvPicPr>
          <p:cNvPr id="516100"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77063" cy="51339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16101" name="Rectangle 5"/>
          <p:cNvSpPr>
            <a:spLocks noGrp="1" noChangeArrowheads="1"/>
          </p:cNvSpPr>
          <p:nvPr>
            <p:ph type="title"/>
          </p:nvPr>
        </p:nvSpPr>
        <p:spPr/>
        <p:txBody>
          <a:bodyPr/>
          <a:lstStyle/>
          <a:p>
            <a:r>
              <a:rPr lang="en-US"/>
              <a:t>Omitting the outliers</a:t>
            </a:r>
          </a:p>
        </p:txBody>
      </p:sp>
      <p:sp>
        <p:nvSpPr>
          <p:cNvPr id="516103" name="AutoShape 7"/>
          <p:cNvSpPr>
            <a:spLocks noChangeArrowheads="1"/>
          </p:cNvSpPr>
          <p:nvPr/>
        </p:nvSpPr>
        <p:spPr bwMode="auto">
          <a:xfrm>
            <a:off x="5105400" y="1524000"/>
            <a:ext cx="3429000" cy="1371600"/>
          </a:xfrm>
          <a:prstGeom prst="wedgeEllipseCallout">
            <a:avLst>
              <a:gd name="adj1" fmla="val -18657"/>
              <a:gd name="adj2" fmla="val -2673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omit outliers, we select into the analysis,  the cases that are not outliers.</a:t>
            </a:r>
          </a:p>
        </p:txBody>
      </p:sp>
      <p:sp>
        <p:nvSpPr>
          <p:cNvPr id="516104" name="AutoShape 8"/>
          <p:cNvSpPr>
            <a:spLocks noChangeArrowheads="1"/>
          </p:cNvSpPr>
          <p:nvPr/>
        </p:nvSpPr>
        <p:spPr bwMode="auto">
          <a:xfrm>
            <a:off x="5105400" y="3429000"/>
            <a:ext cx="2667000" cy="1371600"/>
          </a:xfrm>
          <a:prstGeom prst="wedgeEllipseCallout">
            <a:avLst>
              <a:gd name="adj1" fmla="val -83569"/>
              <a:gd name="adj2" fmla="val 4467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select the </a:t>
            </a:r>
            <a:r>
              <a:rPr lang="en-US" sz="1200" i="1">
                <a:latin typeface="Verdana" pitchFamily="34" charset="0"/>
              </a:rPr>
              <a:t>Select Cases</a:t>
            </a:r>
            <a:r>
              <a:rPr lang="en-US" sz="1200">
                <a:latin typeface="Verdana" pitchFamily="34" charset="0"/>
              </a:rPr>
              <a:t>… command from the </a:t>
            </a:r>
            <a:r>
              <a:rPr lang="en-US" sz="1200" i="1">
                <a:latin typeface="Verdana" pitchFamily="34" charset="0"/>
              </a:rPr>
              <a:t>Transform</a:t>
            </a:r>
            <a:r>
              <a:rPr lang="en-US" sz="1200">
                <a:latin typeface="Verdana" pitchFamily="34" charset="0"/>
              </a:rPr>
              <a:t> menu.</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0E7D733-901C-4AC6-8ABE-AB3A292182B6}" type="slidenum">
              <a:rPr lang="en-US"/>
              <a:pPr/>
              <a:t>54</a:t>
            </a:fld>
            <a:endParaRPr lang="en-US"/>
          </a:p>
        </p:txBody>
      </p:sp>
      <p:pic>
        <p:nvPicPr>
          <p:cNvPr id="517124"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30450" y="1804988"/>
            <a:ext cx="5441950" cy="436721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17125" name="Rectangle 5"/>
          <p:cNvSpPr>
            <a:spLocks noGrp="1" noChangeArrowheads="1"/>
          </p:cNvSpPr>
          <p:nvPr>
            <p:ph type="title"/>
          </p:nvPr>
        </p:nvSpPr>
        <p:spPr/>
        <p:txBody>
          <a:bodyPr/>
          <a:lstStyle/>
          <a:p>
            <a:r>
              <a:rPr lang="en-US"/>
              <a:t>Specifying the condition to omit outliers</a:t>
            </a:r>
          </a:p>
        </p:txBody>
      </p:sp>
      <p:sp>
        <p:nvSpPr>
          <p:cNvPr id="517127" name="AutoShape 7"/>
          <p:cNvSpPr>
            <a:spLocks noChangeArrowheads="1"/>
          </p:cNvSpPr>
          <p:nvPr/>
        </p:nvSpPr>
        <p:spPr bwMode="auto">
          <a:xfrm>
            <a:off x="1524000" y="2919413"/>
            <a:ext cx="2590800" cy="1752600"/>
          </a:xfrm>
          <a:prstGeom prst="wedgeEllipseCallout">
            <a:avLst>
              <a:gd name="adj1" fmla="val 54843"/>
              <a:gd name="adj2" fmla="val -5851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mark the If condition is satisfied option button to indicate that we will enter a specific condition for including cases.</a:t>
            </a:r>
          </a:p>
        </p:txBody>
      </p:sp>
      <p:sp>
        <p:nvSpPr>
          <p:cNvPr id="517128" name="AutoShape 8"/>
          <p:cNvSpPr>
            <a:spLocks noChangeArrowheads="1"/>
          </p:cNvSpPr>
          <p:nvPr/>
        </p:nvSpPr>
        <p:spPr bwMode="auto">
          <a:xfrm>
            <a:off x="5486400" y="3429000"/>
            <a:ext cx="2895600" cy="1371600"/>
          </a:xfrm>
          <a:prstGeom prst="wedgeEllipseCallout">
            <a:avLst>
              <a:gd name="adj1" fmla="val -65514"/>
              <a:gd name="adj2" fmla="val -8125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If</a:t>
            </a:r>
            <a:r>
              <a:rPr lang="en-US" sz="1200">
                <a:latin typeface="Verdana" pitchFamily="34" charset="0"/>
              </a:rPr>
              <a:t>… button to specify the criteria for inclusion in the analysis.</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A473957-9C22-4395-AEE3-CF00B4C64BAD}" type="slidenum">
              <a:rPr lang="en-US"/>
              <a:pPr/>
              <a:t>55</a:t>
            </a:fld>
            <a:endParaRPr lang="en-US"/>
          </a:p>
        </p:txBody>
      </p:sp>
      <p:pic>
        <p:nvPicPr>
          <p:cNvPr id="52019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19200" y="1524000"/>
            <a:ext cx="6113463" cy="30797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20197" name="Rectangle 5"/>
          <p:cNvSpPr>
            <a:spLocks noGrp="1" noChangeArrowheads="1"/>
          </p:cNvSpPr>
          <p:nvPr>
            <p:ph type="title"/>
          </p:nvPr>
        </p:nvSpPr>
        <p:spPr/>
        <p:txBody>
          <a:bodyPr/>
          <a:lstStyle/>
          <a:p>
            <a:r>
              <a:rPr lang="en-US"/>
              <a:t>The formula for omitting outliers</a:t>
            </a:r>
          </a:p>
        </p:txBody>
      </p:sp>
      <p:sp>
        <p:nvSpPr>
          <p:cNvPr id="520199" name="AutoShape 7"/>
          <p:cNvSpPr>
            <a:spLocks noChangeArrowheads="1"/>
          </p:cNvSpPr>
          <p:nvPr/>
        </p:nvSpPr>
        <p:spPr bwMode="auto">
          <a:xfrm>
            <a:off x="4649788" y="2141538"/>
            <a:ext cx="4340225" cy="3746500"/>
          </a:xfrm>
          <a:prstGeom prst="wedgeEllipseCallout">
            <a:avLst>
              <a:gd name="adj1" fmla="val -52157"/>
              <a:gd name="adj2" fmla="val -504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To eliminate the outliers, we request the cases that are not outliers be included in the analysis. Using this formula, we are selecting cases that do not have a caseid of "20001785".</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the formula, the symbols ~= stands for "not equal to".</a:t>
            </a:r>
          </a:p>
          <a:p>
            <a:pPr algn="l">
              <a:lnSpc>
                <a:spcPct val="100000"/>
              </a:lnSpc>
            </a:pPr>
            <a:endParaRPr lang="en-US" sz="1200">
              <a:latin typeface="Verdana" pitchFamily="34" charset="0"/>
            </a:endParaRPr>
          </a:p>
          <a:p>
            <a:pPr algn="l">
              <a:lnSpc>
                <a:spcPct val="100000"/>
              </a:lnSpc>
            </a:pPr>
            <a:r>
              <a:rPr lang="en-US" sz="1200">
                <a:latin typeface="Verdana" pitchFamily="34" charset="0"/>
              </a:rPr>
              <a:t>If we had more than one outlier, the formula would be expanded to:</a:t>
            </a:r>
          </a:p>
          <a:p>
            <a:pPr lvl="1" algn="l">
              <a:lnSpc>
                <a:spcPct val="100000"/>
              </a:lnSpc>
            </a:pPr>
            <a:r>
              <a:rPr lang="en-US" sz="1200">
                <a:latin typeface="Verdana" pitchFamily="34" charset="0"/>
              </a:rPr>
              <a:t>caseid~="20001785" and caseid~="20005967" and caseid~="20006102" …</a:t>
            </a:r>
          </a:p>
        </p:txBody>
      </p:sp>
      <p:sp>
        <p:nvSpPr>
          <p:cNvPr id="520200" name="AutoShape 8"/>
          <p:cNvSpPr>
            <a:spLocks noChangeArrowheads="1"/>
          </p:cNvSpPr>
          <p:nvPr/>
        </p:nvSpPr>
        <p:spPr bwMode="auto">
          <a:xfrm>
            <a:off x="1066800" y="4732338"/>
            <a:ext cx="3429000" cy="906462"/>
          </a:xfrm>
          <a:prstGeom prst="wedgeEllipseCallout">
            <a:avLst>
              <a:gd name="adj1" fmla="val 28981"/>
              <a:gd name="adj2" fmla="val -908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After typing in the formula, click on the </a:t>
            </a:r>
            <a:r>
              <a:rPr lang="en-US" sz="1200" i="1">
                <a:latin typeface="Verdana" pitchFamily="34" charset="0"/>
              </a:rPr>
              <a:t>Continue</a:t>
            </a:r>
            <a:r>
              <a:rPr lang="en-US" sz="1200">
                <a:latin typeface="Verdana" pitchFamily="34" charset="0"/>
              </a:rPr>
              <a:t> button to close the dialog box,</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DCC29A7-5058-4A33-BD2F-E7774A4183F5}" type="slidenum">
              <a:rPr lang="en-US"/>
              <a:pPr/>
              <a:t>56</a:t>
            </a:fld>
            <a:endParaRPr lang="en-US"/>
          </a:p>
        </p:txBody>
      </p:sp>
      <p:pic>
        <p:nvPicPr>
          <p:cNvPr id="521220"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406650" y="1423988"/>
            <a:ext cx="5441950" cy="436721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21221" name="Rectangle 5"/>
          <p:cNvSpPr>
            <a:spLocks noGrp="1" noChangeArrowheads="1"/>
          </p:cNvSpPr>
          <p:nvPr>
            <p:ph type="title"/>
          </p:nvPr>
        </p:nvSpPr>
        <p:spPr/>
        <p:txBody>
          <a:bodyPr/>
          <a:lstStyle/>
          <a:p>
            <a:r>
              <a:rPr lang="en-US"/>
              <a:t>Completing the request for the selection</a:t>
            </a:r>
          </a:p>
        </p:txBody>
      </p:sp>
      <p:sp>
        <p:nvSpPr>
          <p:cNvPr id="521223" name="AutoShape 7"/>
          <p:cNvSpPr>
            <a:spLocks noChangeArrowheads="1"/>
          </p:cNvSpPr>
          <p:nvPr/>
        </p:nvSpPr>
        <p:spPr bwMode="auto">
          <a:xfrm>
            <a:off x="1905000" y="5715000"/>
            <a:ext cx="2514600" cy="906463"/>
          </a:xfrm>
          <a:prstGeom prst="wedgeEllipseCallout">
            <a:avLst>
              <a:gd name="adj1" fmla="val 56440"/>
              <a:gd name="adj2" fmla="val -5840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To complete the request, we click on the </a:t>
            </a:r>
            <a:r>
              <a:rPr lang="en-US" sz="1200" i="1">
                <a:latin typeface="Verdana" pitchFamily="34" charset="0"/>
              </a:rPr>
              <a:t>OK</a:t>
            </a:r>
            <a:r>
              <a:rPr lang="en-US" sz="1200">
                <a:latin typeface="Verdana" pitchFamily="34" charset="0"/>
              </a:rPr>
              <a:t> button.</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C2380BE-0C42-47DB-BC22-3B2DEF141F59}" type="slidenum">
              <a:rPr lang="en-US"/>
              <a:pPr/>
              <a:t>57</a:t>
            </a:fld>
            <a:endParaRPr lang="en-US"/>
          </a:p>
        </p:txBody>
      </p:sp>
      <p:pic>
        <p:nvPicPr>
          <p:cNvPr id="52531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77063" cy="51339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25317" name="Rectangle 5"/>
          <p:cNvSpPr>
            <a:spLocks noGrp="1" noChangeArrowheads="1"/>
          </p:cNvSpPr>
          <p:nvPr>
            <p:ph type="title"/>
          </p:nvPr>
        </p:nvSpPr>
        <p:spPr/>
        <p:txBody>
          <a:bodyPr/>
          <a:lstStyle/>
          <a:p>
            <a:r>
              <a:rPr lang="en-US"/>
              <a:t>The omitted outlier</a:t>
            </a:r>
          </a:p>
        </p:txBody>
      </p:sp>
      <p:sp>
        <p:nvSpPr>
          <p:cNvPr id="525319" name="AutoShape 7"/>
          <p:cNvSpPr>
            <a:spLocks noChangeArrowheads="1"/>
          </p:cNvSpPr>
          <p:nvPr/>
        </p:nvSpPr>
        <p:spPr bwMode="auto">
          <a:xfrm>
            <a:off x="1828800" y="4191000"/>
            <a:ext cx="3733800" cy="906463"/>
          </a:xfrm>
          <a:prstGeom prst="wedgeEllipseCallout">
            <a:avLst>
              <a:gd name="adj1" fmla="val -41282"/>
              <a:gd name="adj2" fmla="val -8625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SPSS identifies the excluded cases by drawing a slash mark through the case number.  </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61F7E66-4B2E-400A-B9CD-A596BDC8BAF7}" type="slidenum">
              <a:rPr lang="en-US"/>
              <a:pPr/>
              <a:t>58</a:t>
            </a:fld>
            <a:endParaRPr lang="en-US"/>
          </a:p>
        </p:txBody>
      </p:sp>
      <p:pic>
        <p:nvPicPr>
          <p:cNvPr id="527369" name="Picture 9"/>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694488" cy="47783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27362" name="Rectangle 2"/>
          <p:cNvSpPr>
            <a:spLocks noGrp="1" noChangeArrowheads="1"/>
          </p:cNvSpPr>
          <p:nvPr>
            <p:ph type="title"/>
          </p:nvPr>
        </p:nvSpPr>
        <p:spPr/>
        <p:txBody>
          <a:bodyPr/>
          <a:lstStyle/>
          <a:p>
            <a:r>
              <a:rPr lang="en-US"/>
              <a:t>Classification accuracy without the outlier</a:t>
            </a:r>
          </a:p>
        </p:txBody>
      </p:sp>
      <p:sp>
        <p:nvSpPr>
          <p:cNvPr id="527370" name="AutoShape 10"/>
          <p:cNvSpPr>
            <a:spLocks noChangeArrowheads="1"/>
          </p:cNvSpPr>
          <p:nvPr/>
        </p:nvSpPr>
        <p:spPr bwMode="auto">
          <a:xfrm>
            <a:off x="4041775" y="2971800"/>
            <a:ext cx="4567238" cy="2714625"/>
          </a:xfrm>
          <a:prstGeom prst="wedgeEllipseCallout">
            <a:avLst>
              <a:gd name="adj1" fmla="val -60079"/>
              <a:gd name="adj2" fmla="val 5584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Prior to any transformations of variables to satisfy the assumptions of normality and the removal of outliers, the cross-validated classification accuracy rate was 50.0%. </a:t>
            </a:r>
          </a:p>
          <a:p>
            <a:pPr algn="l">
              <a:lnSpc>
                <a:spcPct val="100000"/>
              </a:lnSpc>
            </a:pPr>
            <a:endParaRPr lang="en-US" sz="1200">
              <a:latin typeface="Verdana" pitchFamily="34" charset="0"/>
            </a:endParaRPr>
          </a:p>
          <a:p>
            <a:pPr algn="l">
              <a:lnSpc>
                <a:spcPct val="100000"/>
              </a:lnSpc>
            </a:pPr>
            <a:r>
              <a:rPr lang="en-US" sz="1200">
                <a:latin typeface="Verdana" pitchFamily="34" charset="0"/>
              </a:rPr>
              <a:t>After substituting transformed variables and removing outliers, the cross-validated classification accuracy rate was 49.7%. </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35CADD9-C23E-414F-8297-888E564EE62C}" type="slidenum">
              <a:rPr lang="en-US"/>
              <a:pPr/>
              <a:t>59</a:t>
            </a:fld>
            <a:endParaRPr lang="en-US"/>
          </a:p>
        </p:txBody>
      </p:sp>
      <p:pic>
        <p:nvPicPr>
          <p:cNvPr id="529415"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694488" cy="47783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29411" name="Rectangle 3"/>
          <p:cNvSpPr>
            <a:spLocks noGrp="1" noChangeArrowheads="1"/>
          </p:cNvSpPr>
          <p:nvPr>
            <p:ph type="title"/>
          </p:nvPr>
        </p:nvSpPr>
        <p:spPr/>
        <p:txBody>
          <a:bodyPr/>
          <a:lstStyle/>
          <a:p>
            <a:r>
              <a:rPr lang="en-US"/>
              <a:t>SELECTION OF MODEL FOR INTERPRETATION</a:t>
            </a:r>
          </a:p>
        </p:txBody>
      </p:sp>
      <p:sp>
        <p:nvSpPr>
          <p:cNvPr id="529413" name="AutoShape 5"/>
          <p:cNvSpPr>
            <a:spLocks noChangeArrowheads="1"/>
          </p:cNvSpPr>
          <p:nvPr/>
        </p:nvSpPr>
        <p:spPr bwMode="auto">
          <a:xfrm>
            <a:off x="4572000" y="3048000"/>
            <a:ext cx="3886200" cy="2455863"/>
          </a:xfrm>
          <a:prstGeom prst="wedgeEllipseCallout">
            <a:avLst>
              <a:gd name="adj1" fmla="val -14704"/>
              <a:gd name="adj2" fmla="val -378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Since the discriminant analysis using transformations and omitting outliers was less accurate in classifying cases than the discriminant analysis with all cases and no transformations, the discriminant analysis with all cases and no transformations was interpreted.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25057B4-6409-4E0A-A4CE-089064DD006B}" type="slidenum">
              <a:rPr lang="en-US"/>
              <a:pPr/>
              <a:t>6</a:t>
            </a:fld>
            <a:endParaRPr lang="en-US"/>
          </a:p>
        </p:txBody>
      </p:sp>
      <p:sp>
        <p:nvSpPr>
          <p:cNvPr id="506882" name="Rectangle 2"/>
          <p:cNvSpPr>
            <a:spLocks noGrp="1" noChangeArrowheads="1"/>
          </p:cNvSpPr>
          <p:nvPr>
            <p:ph type="title"/>
          </p:nvPr>
        </p:nvSpPr>
        <p:spPr/>
        <p:txBody>
          <a:bodyPr/>
          <a:lstStyle/>
          <a:p>
            <a:r>
              <a:rPr lang="en-US"/>
              <a:t>Detecting outliers in discriminant analysis - 2</a:t>
            </a:r>
          </a:p>
        </p:txBody>
      </p:sp>
      <p:sp>
        <p:nvSpPr>
          <p:cNvPr id="506883" name="Rectangle 3"/>
          <p:cNvSpPr>
            <a:spLocks noGrp="1" noChangeArrowheads="1"/>
          </p:cNvSpPr>
          <p:nvPr>
            <p:ph type="body" idx="1"/>
          </p:nvPr>
        </p:nvSpPr>
        <p:spPr/>
        <p:txBody>
          <a:bodyPr/>
          <a:lstStyle/>
          <a:p>
            <a:pPr>
              <a:lnSpc>
                <a:spcPct val="90000"/>
              </a:lnSpc>
            </a:pPr>
            <a:r>
              <a:rPr lang="en-US" sz="1800"/>
              <a:t>According to the </a:t>
            </a:r>
            <a:r>
              <a:rPr lang="en-US" sz="1800" i="1"/>
              <a:t>SPSS Base 10.0 Applications Guide</a:t>
            </a:r>
            <a:r>
              <a:rPr lang="en-US" sz="1800"/>
              <a:t>, page 259, "cases with large values of Mahalanobis distance from their group mean can be identified as outliers."</a:t>
            </a:r>
          </a:p>
          <a:p>
            <a:pPr>
              <a:lnSpc>
                <a:spcPct val="90000"/>
              </a:lnSpc>
            </a:pPr>
            <a:endParaRPr lang="en-US" sz="1800"/>
          </a:p>
          <a:p>
            <a:pPr>
              <a:lnSpc>
                <a:spcPct val="90000"/>
              </a:lnSpc>
            </a:pPr>
            <a:r>
              <a:rPr lang="en-US" sz="1800"/>
              <a:t>In the </a:t>
            </a:r>
            <a:r>
              <a:rPr lang="en-US" sz="1800" i="1"/>
              <a:t>Casewise Statistics</a:t>
            </a:r>
            <a:r>
              <a:rPr lang="en-US" sz="1800"/>
              <a:t> output, SPSS provides us with the </a:t>
            </a:r>
            <a:r>
              <a:rPr lang="en-US" sz="1800" i="1"/>
              <a:t>Squared Mahalanobis Distance to the Centroid</a:t>
            </a:r>
            <a:r>
              <a:rPr lang="en-US" sz="1800"/>
              <a:t> for each of the groups defined by the dependent variable.</a:t>
            </a:r>
          </a:p>
          <a:p>
            <a:pPr>
              <a:lnSpc>
                <a:spcPct val="90000"/>
              </a:lnSpc>
            </a:pPr>
            <a:endParaRPr lang="en-US" sz="1800"/>
          </a:p>
          <a:p>
            <a:pPr>
              <a:lnSpc>
                <a:spcPct val="90000"/>
              </a:lnSpc>
            </a:pPr>
            <a:r>
              <a:rPr lang="en-US" sz="1800"/>
              <a:t>If a case has a large </a:t>
            </a:r>
            <a:r>
              <a:rPr lang="en-US" sz="1800" i="1"/>
              <a:t>Squared Mahalanobis Distance to the Centroid</a:t>
            </a:r>
            <a:r>
              <a:rPr lang="en-US" sz="1800"/>
              <a:t> is most likely to belong to, it is an outlier.</a:t>
            </a:r>
          </a:p>
          <a:p>
            <a:pPr>
              <a:lnSpc>
                <a:spcPct val="90000"/>
              </a:lnSpc>
              <a:buFont typeface="Wingdings" pitchFamily="2" charset="2"/>
              <a:buNone/>
            </a:pPr>
            <a:endParaRPr lang="en-US" sz="1800"/>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CE32828-D22F-4032-A0C0-922B813F39B1}" type="slidenum">
              <a:rPr lang="en-US"/>
              <a:pPr/>
              <a:t>60</a:t>
            </a:fld>
            <a:endParaRPr lang="en-US"/>
          </a:p>
        </p:txBody>
      </p:sp>
      <p:pic>
        <p:nvPicPr>
          <p:cNvPr id="533506" name="Picture 2"/>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885950" y="1828800"/>
            <a:ext cx="4514850" cy="28432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33507" name="Rectangle 3"/>
          <p:cNvSpPr>
            <a:spLocks noGrp="1" noChangeArrowheads="1"/>
          </p:cNvSpPr>
          <p:nvPr>
            <p:ph type="title"/>
          </p:nvPr>
        </p:nvSpPr>
        <p:spPr/>
        <p:txBody>
          <a:bodyPr/>
          <a:lstStyle/>
          <a:p>
            <a:r>
              <a:rPr lang="en-US"/>
              <a:t>SAMPLE SIZE - 1</a:t>
            </a:r>
          </a:p>
        </p:txBody>
      </p:sp>
      <p:sp>
        <p:nvSpPr>
          <p:cNvPr id="533508" name="AutoShape 4"/>
          <p:cNvSpPr>
            <a:spLocks noChangeArrowheads="1"/>
          </p:cNvSpPr>
          <p:nvPr/>
        </p:nvSpPr>
        <p:spPr bwMode="auto">
          <a:xfrm>
            <a:off x="5638800" y="2462213"/>
            <a:ext cx="3276600" cy="4264025"/>
          </a:xfrm>
          <a:prstGeom prst="wedgeEllipseCallout">
            <a:avLst>
              <a:gd name="adj1" fmla="val -61819"/>
              <a:gd name="adj2" fmla="val -467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minimum ratio of valid cases to independent variables for discriminant analysis is 5 to 1, with a preferred ratio of 20 to 1. In this analysis, there are 138 valid cases and 4 independent variables.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ratio of cases to independent variables is 34.5 to 1, which satisfies the minimum requirement. In addition, the ratio of 34.5 to 1 satisfies the preferred ratio of 20 to 1.</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A5DB9B3-8AF8-4D2C-A6AC-E5727892407C}" type="slidenum">
              <a:rPr lang="en-US"/>
              <a:pPr/>
              <a:t>61</a:t>
            </a:fld>
            <a:endParaRPr lang="en-US"/>
          </a:p>
        </p:txBody>
      </p:sp>
      <p:pic>
        <p:nvPicPr>
          <p:cNvPr id="534535" name="Picture 7"/>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914400" y="1524000"/>
            <a:ext cx="4138613" cy="19367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34531" name="Rectangle 3"/>
          <p:cNvSpPr>
            <a:spLocks noGrp="1" noChangeArrowheads="1"/>
          </p:cNvSpPr>
          <p:nvPr>
            <p:ph type="title"/>
          </p:nvPr>
        </p:nvSpPr>
        <p:spPr/>
        <p:txBody>
          <a:bodyPr/>
          <a:lstStyle/>
          <a:p>
            <a:r>
              <a:rPr lang="en-US"/>
              <a:t>SAMPLE SIZE - 2</a:t>
            </a:r>
          </a:p>
        </p:txBody>
      </p:sp>
      <p:sp>
        <p:nvSpPr>
          <p:cNvPr id="534533" name="AutoShape 5"/>
          <p:cNvSpPr>
            <a:spLocks noChangeArrowheads="1"/>
          </p:cNvSpPr>
          <p:nvPr/>
        </p:nvSpPr>
        <p:spPr bwMode="auto">
          <a:xfrm>
            <a:off x="4424363" y="1493838"/>
            <a:ext cx="4491037" cy="5037137"/>
          </a:xfrm>
          <a:prstGeom prst="wedgeEllipseCallout">
            <a:avLst>
              <a:gd name="adj1" fmla="val -61204"/>
              <a:gd name="adj2" fmla="val -196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addition to the requirement for the ratio of cases to independent variables, discriminant analysis requires that there be a minimum number of cases in the smallest group defined by the dependent variable. The number of cases in the smallest group must be larger than the number of independent variables, and preferably contain 20 or more cases.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number of cases in the smallest group in this problem is 32, which is larger than the number of independent variables (4), satisfying the minimum requirement. In addition, the number of cases in the smallest group satisfies the preferred minimum of 20 cases.</a:t>
            </a:r>
          </a:p>
          <a:p>
            <a:pPr algn="l">
              <a:lnSpc>
                <a:spcPct val="100000"/>
              </a:lnSpc>
            </a:pPr>
            <a:endParaRPr lang="en-US" sz="1200">
              <a:latin typeface="Verdana" pitchFamily="34" charset="0"/>
            </a:endParaRP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58865AF-58E9-4238-8ABD-1018CC967655}" type="slidenum">
              <a:rPr lang="en-US"/>
              <a:pPr/>
              <a:t>62</a:t>
            </a:fld>
            <a:endParaRPr lang="en-US"/>
          </a:p>
        </p:txBody>
      </p:sp>
      <p:pic>
        <p:nvPicPr>
          <p:cNvPr id="404492" name="Picture 1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5667375" cy="4132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04483" name="Rectangle 3"/>
          <p:cNvSpPr>
            <a:spLocks noGrp="1" noChangeArrowheads="1"/>
          </p:cNvSpPr>
          <p:nvPr>
            <p:ph type="title"/>
          </p:nvPr>
        </p:nvSpPr>
        <p:spPr/>
        <p:txBody>
          <a:bodyPr/>
          <a:lstStyle/>
          <a:p>
            <a:r>
              <a:rPr lang="en-US"/>
              <a:t>NUMBER OF DISCRIMINANT FUNCTIONS - 1</a:t>
            </a:r>
          </a:p>
        </p:txBody>
      </p:sp>
      <p:sp>
        <p:nvSpPr>
          <p:cNvPr id="404484" name="AutoShape 4"/>
          <p:cNvSpPr>
            <a:spLocks noChangeArrowheads="1"/>
          </p:cNvSpPr>
          <p:nvPr/>
        </p:nvSpPr>
        <p:spPr bwMode="auto">
          <a:xfrm>
            <a:off x="3200400" y="2333625"/>
            <a:ext cx="5562600" cy="2714625"/>
          </a:xfrm>
          <a:prstGeom prst="wedgeEllipseCallout">
            <a:avLst>
              <a:gd name="adj1" fmla="val -5338"/>
              <a:gd name="adj2" fmla="val -494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maximum possible number of discriminant functions is the smaller of one less than the number of groups defined by the dependent variable and the number of independent variables. </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analysis there were 3 groups defined by opinion about spending on welfare and 4 independent variables, so the maximum possible number of discriminant functions was 2. </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01DE45E-A9D0-4D41-9CA9-54C58475E243}" type="slidenum">
              <a:rPr lang="en-US"/>
              <a:pPr/>
              <a:t>63</a:t>
            </a:fld>
            <a:endParaRPr lang="en-US"/>
          </a:p>
        </p:txBody>
      </p:sp>
      <p:pic>
        <p:nvPicPr>
          <p:cNvPr id="537602"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t="18440"/>
          <a:stretch>
            <a:fillRect/>
          </a:stretch>
        </p:blipFill>
        <p:spPr>
          <a:xfrm>
            <a:off x="2257425" y="1447800"/>
            <a:ext cx="5667375" cy="3370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37603" name="Rectangle 3"/>
          <p:cNvSpPr>
            <a:spLocks noGrp="1" noChangeArrowheads="1"/>
          </p:cNvSpPr>
          <p:nvPr>
            <p:ph type="title"/>
          </p:nvPr>
        </p:nvSpPr>
        <p:spPr/>
        <p:txBody>
          <a:bodyPr/>
          <a:lstStyle/>
          <a:p>
            <a:r>
              <a:rPr lang="en-US"/>
              <a:t>NUMBER OF DISCRIMINANT FUNCTIONS - 2</a:t>
            </a:r>
          </a:p>
        </p:txBody>
      </p:sp>
      <p:sp>
        <p:nvSpPr>
          <p:cNvPr id="537604" name="AutoShape 4"/>
          <p:cNvSpPr>
            <a:spLocks noChangeArrowheads="1"/>
          </p:cNvSpPr>
          <p:nvPr/>
        </p:nvSpPr>
        <p:spPr bwMode="auto">
          <a:xfrm>
            <a:off x="1219200" y="1828800"/>
            <a:ext cx="7235825" cy="1679575"/>
          </a:xfrm>
          <a:prstGeom prst="wedgeEllipseCallout">
            <a:avLst>
              <a:gd name="adj1" fmla="val 29134"/>
              <a:gd name="adj2" fmla="val 9858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the table of Wilks' Lambda which tested functions for statistical significance, the stepwise analysis identified 2 discriminant functions that were statistically significant. The Wilks' lambda statistic for the test of function 1 through 2 functions (chi-square=21.853) had a probability of 0.001 which was less than or equal to  the level of significance of 0.05. </a:t>
            </a:r>
          </a:p>
        </p:txBody>
      </p:sp>
      <p:sp>
        <p:nvSpPr>
          <p:cNvPr id="537605" name="AutoShape 5"/>
          <p:cNvSpPr>
            <a:spLocks noChangeArrowheads="1"/>
          </p:cNvSpPr>
          <p:nvPr/>
        </p:nvSpPr>
        <p:spPr bwMode="auto">
          <a:xfrm>
            <a:off x="1144588" y="4876800"/>
            <a:ext cx="6854825" cy="1679575"/>
          </a:xfrm>
          <a:prstGeom prst="wedgeEllipseCallout">
            <a:avLst>
              <a:gd name="adj1" fmla="val 33741"/>
              <a:gd name="adj2" fmla="val -5860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After removing function 1, the Wilks' lambda statistic for the test of function 2 (chi-square=7.074) had a probability of 0.029 which was less than or equal to  the level of significance of 0.05. The significance of the maximum possible number of discriminant functions supports the interpretation of a solution using 2 discriminant functions. </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04B7E42-8EFA-496C-976A-1FE2F65C50F8}" type="slidenum">
              <a:rPr lang="en-US"/>
              <a:pPr/>
              <a:t>64</a:t>
            </a:fld>
            <a:endParaRPr lang="en-US"/>
          </a:p>
        </p:txBody>
      </p:sp>
      <p:pic>
        <p:nvPicPr>
          <p:cNvPr id="405516" name="Picture 1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33400" y="1903413"/>
            <a:ext cx="6978650" cy="35067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05507" name="Rectangle 3"/>
          <p:cNvSpPr>
            <a:spLocks noGrp="1" noChangeArrowheads="1"/>
          </p:cNvSpPr>
          <p:nvPr>
            <p:ph type="title"/>
          </p:nvPr>
        </p:nvSpPr>
        <p:spPr/>
        <p:txBody>
          <a:bodyPr/>
          <a:lstStyle/>
          <a:p>
            <a:r>
              <a:rPr lang="en-US"/>
              <a:t>MULTICOLLINEARITY</a:t>
            </a:r>
          </a:p>
        </p:txBody>
      </p:sp>
      <p:sp>
        <p:nvSpPr>
          <p:cNvPr id="405508" name="AutoShape 4"/>
          <p:cNvSpPr>
            <a:spLocks noChangeArrowheads="1"/>
          </p:cNvSpPr>
          <p:nvPr/>
        </p:nvSpPr>
        <p:spPr bwMode="auto">
          <a:xfrm>
            <a:off x="5032375" y="1447800"/>
            <a:ext cx="3959225" cy="4752975"/>
          </a:xfrm>
          <a:prstGeom prst="wedgeEllipseCallout">
            <a:avLst>
              <a:gd name="adj1" fmla="val 35778"/>
              <a:gd name="adj2" fmla="val -2707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Multicollinearity occurs when one independent variable is so strongly correlated with one or more other variables that its relationship to the dependent variable is likely to be misinterpreted. Its potential unique contribution to explaining the dependent variable is minimized by its strong relationship to other independent variables. Multicollinearity is indicated when the tolerance value for an independent variable is less than 0.10. </a:t>
            </a:r>
          </a:p>
          <a:p>
            <a:pPr algn="l"/>
            <a:endParaRPr lang="en-US" sz="1200">
              <a:latin typeface="Verdana" pitchFamily="34" charset="0"/>
            </a:endParaRPr>
          </a:p>
          <a:p>
            <a:pPr algn="l"/>
            <a:r>
              <a:rPr lang="en-US" sz="1200">
                <a:latin typeface="Verdana" pitchFamily="34" charset="0"/>
              </a:rPr>
              <a:t>The tolerance values for all of the independent variables are larger than 0.10. Multicollinearity is not a problem in this discriminant analysis. </a:t>
            </a: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CD043C5-2559-4932-A233-A0269CAB3BA5}" type="slidenum">
              <a:rPr lang="en-US"/>
              <a:pPr/>
              <a:t>65</a:t>
            </a:fld>
            <a:endParaRPr lang="en-US"/>
          </a:p>
        </p:txBody>
      </p:sp>
      <p:pic>
        <p:nvPicPr>
          <p:cNvPr id="543754" name="Picture 10"/>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429000" y="3505200"/>
            <a:ext cx="2930525" cy="19478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43747" name="Rectangle 3"/>
          <p:cNvSpPr>
            <a:spLocks noGrp="1" noChangeArrowheads="1"/>
          </p:cNvSpPr>
          <p:nvPr>
            <p:ph type="title"/>
          </p:nvPr>
        </p:nvSpPr>
        <p:spPr>
          <a:xfrm>
            <a:off x="1143000" y="304800"/>
            <a:ext cx="7772400" cy="914400"/>
          </a:xfrm>
        </p:spPr>
        <p:txBody>
          <a:bodyPr/>
          <a:lstStyle/>
          <a:p>
            <a:r>
              <a:rPr lang="en-US"/>
              <a:t>Independent variables and group membership:</a:t>
            </a:r>
            <a:br>
              <a:rPr lang="en-US"/>
            </a:br>
            <a:r>
              <a:rPr lang="en-US"/>
              <a:t>relationship of functions to groups</a:t>
            </a:r>
          </a:p>
        </p:txBody>
      </p:sp>
      <p:sp>
        <p:nvSpPr>
          <p:cNvPr id="543748" name="AutoShape 4"/>
          <p:cNvSpPr>
            <a:spLocks noChangeArrowheads="1"/>
          </p:cNvSpPr>
          <p:nvPr/>
        </p:nvSpPr>
        <p:spPr bwMode="auto">
          <a:xfrm>
            <a:off x="609600" y="1371600"/>
            <a:ext cx="6323013" cy="1892300"/>
          </a:xfrm>
          <a:prstGeom prst="wedgeEllipseCallout">
            <a:avLst>
              <a:gd name="adj1" fmla="val 17611"/>
              <a:gd name="adj2" fmla="val -2734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In order to specify the role that each independent variable plays in predicting group membership on the dependent variable, we must link together the relationship between the discriminant functions and the groups defined by the dependent variable, the role of the significant independent variables in the discriminant functions, and the differences in group means for each of the variables.</a:t>
            </a:r>
          </a:p>
        </p:txBody>
      </p:sp>
      <p:sp>
        <p:nvSpPr>
          <p:cNvPr id="543756" name="AutoShape 12"/>
          <p:cNvSpPr>
            <a:spLocks noChangeArrowheads="1"/>
          </p:cNvSpPr>
          <p:nvPr/>
        </p:nvSpPr>
        <p:spPr bwMode="auto">
          <a:xfrm>
            <a:off x="228600" y="5032375"/>
            <a:ext cx="4953000" cy="1673225"/>
          </a:xfrm>
          <a:prstGeom prst="wedgeEllipseCallout">
            <a:avLst>
              <a:gd name="adj1" fmla="val 40481"/>
              <a:gd name="adj2" fmla="val -7523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Function 1 separates survey respondents who thought we spend about the right amount of money on welfare (the positive value of 0.446) from survey respondents who thought we spend too much (negative value of -0.311) or little money (negative value of -0.220) on welfare. </a:t>
            </a:r>
          </a:p>
        </p:txBody>
      </p:sp>
      <p:sp>
        <p:nvSpPr>
          <p:cNvPr id="543757" name="AutoShape 13"/>
          <p:cNvSpPr>
            <a:spLocks noChangeArrowheads="1"/>
          </p:cNvSpPr>
          <p:nvPr/>
        </p:nvSpPr>
        <p:spPr bwMode="auto">
          <a:xfrm>
            <a:off x="6213475" y="2832100"/>
            <a:ext cx="2778125" cy="3873500"/>
          </a:xfrm>
          <a:prstGeom prst="wedgeEllipseCallout">
            <a:avLst>
              <a:gd name="adj1" fmla="val -60972"/>
              <a:gd name="adj2" fmla="val -991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Function 2 separates survey respondents who thought we spend too little money on welfare (positive value of 0.235) from survey respondents who thought we spend too much money (negative value of -0.362) on welfare. We ignore the second group (-0.031) in this comparison because it was distinguished from the other two groups by function 1.</a:t>
            </a: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C8428A5-2A52-4FE3-9B44-991EB5236638}" type="slidenum">
              <a:rPr lang="en-US"/>
              <a:pPr/>
              <a:t>66</a:t>
            </a:fld>
            <a:endParaRPr lang="en-US"/>
          </a:p>
        </p:txBody>
      </p:sp>
      <p:pic>
        <p:nvPicPr>
          <p:cNvPr id="538645" name="Picture 21"/>
          <p:cNvPicPr>
            <a:picLocks noChangeAspect="1" noChangeArrowheads="1"/>
          </p:cNvPicPr>
          <p:nvPr>
            <p:ph idx="1"/>
          </p:nvPr>
        </p:nvPicPr>
        <p:blipFill>
          <a:blip r:embed="rId2">
            <a:extLst>
              <a:ext uri="{28A0092B-C50C-407E-A947-70E740481C1C}">
                <a14:useLocalDpi xmlns:a14="http://schemas.microsoft.com/office/drawing/2010/main" val="0"/>
              </a:ext>
            </a:extLst>
          </a:blip>
          <a:srcRect b="12988"/>
          <a:stretch>
            <a:fillRect/>
          </a:stretch>
        </p:blipFill>
        <p:spPr>
          <a:xfrm>
            <a:off x="1600200" y="1524000"/>
            <a:ext cx="6629400" cy="51911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38629" name="Rectangle 5"/>
          <p:cNvSpPr>
            <a:spLocks noGrp="1" noChangeArrowheads="1"/>
          </p:cNvSpPr>
          <p:nvPr>
            <p:ph type="title"/>
          </p:nvPr>
        </p:nvSpPr>
        <p:spPr>
          <a:xfrm>
            <a:off x="1143000" y="304800"/>
            <a:ext cx="7772400" cy="914400"/>
          </a:xfrm>
        </p:spPr>
        <p:txBody>
          <a:bodyPr/>
          <a:lstStyle/>
          <a:p>
            <a:r>
              <a:rPr lang="en-US"/>
              <a:t>Independent variables and group membership:</a:t>
            </a:r>
            <a:br>
              <a:rPr lang="en-US"/>
            </a:br>
            <a:r>
              <a:rPr lang="en-US"/>
              <a:t>which predictors to interpret</a:t>
            </a:r>
          </a:p>
        </p:txBody>
      </p:sp>
      <p:sp>
        <p:nvSpPr>
          <p:cNvPr id="538631" name="AutoShape 7"/>
          <p:cNvSpPr>
            <a:spLocks noChangeArrowheads="1"/>
          </p:cNvSpPr>
          <p:nvPr/>
        </p:nvSpPr>
        <p:spPr bwMode="auto">
          <a:xfrm>
            <a:off x="3505200" y="2257425"/>
            <a:ext cx="5181600" cy="2771775"/>
          </a:xfrm>
          <a:prstGeom prst="wedgeEllipseCallout">
            <a:avLst>
              <a:gd name="adj1" fmla="val 30972"/>
              <a:gd name="adj2" fmla="val -1517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When we use the stepwise method of variable inclusion, we limit our interpretation of independent variable predictors to those listed as statistically significant in the table of </a:t>
            </a:r>
            <a:r>
              <a:rPr lang="en-US" sz="1200" i="1">
                <a:latin typeface="Verdana" pitchFamily="34" charset="0"/>
              </a:rPr>
              <a:t>Variables Entered/Removed</a:t>
            </a:r>
            <a:r>
              <a:rPr lang="en-US" sz="1200">
                <a:latin typeface="Verdana" pitchFamily="34" charset="0"/>
              </a:rPr>
              <a:t>.</a:t>
            </a:r>
          </a:p>
          <a:p>
            <a:pPr algn="l"/>
            <a:endParaRPr lang="en-US" sz="1200">
              <a:latin typeface="Verdana" pitchFamily="34" charset="0"/>
            </a:endParaRPr>
          </a:p>
          <a:p>
            <a:pPr algn="l"/>
            <a:r>
              <a:rPr lang="en-US" sz="1200">
                <a:latin typeface="Verdana" pitchFamily="34" charset="0"/>
              </a:rPr>
              <a:t>We will interpret the impact on membership in groups defined by the dependent variable by the independent variables:</a:t>
            </a:r>
          </a:p>
          <a:p>
            <a:pPr marL="114300" lvl="1" algn="l">
              <a:buFontTx/>
              <a:buChar char="•"/>
            </a:pPr>
            <a:r>
              <a:rPr lang="en-US" sz="1200">
                <a:latin typeface="Verdana" pitchFamily="34" charset="0"/>
              </a:rPr>
              <a:t>number of hours worked in the past week</a:t>
            </a:r>
          </a:p>
          <a:p>
            <a:pPr marL="114300" lvl="1" algn="l">
              <a:buFontTx/>
              <a:buChar char="•"/>
            </a:pPr>
            <a:r>
              <a:rPr lang="en-US" sz="1200">
                <a:latin typeface="Verdana" pitchFamily="34" charset="0"/>
              </a:rPr>
              <a:t>self-employment. </a:t>
            </a:r>
          </a:p>
          <a:p>
            <a:pPr marL="114300" lvl="1" algn="l">
              <a:buFontTx/>
              <a:buChar char="•"/>
            </a:pPr>
            <a:r>
              <a:rPr lang="en-US" sz="1200">
                <a:latin typeface="Verdana" pitchFamily="34" charset="0"/>
              </a:rPr>
              <a:t>highest year of school completed</a:t>
            </a:r>
          </a:p>
        </p:txBody>
      </p:sp>
      <p:sp>
        <p:nvSpPr>
          <p:cNvPr id="538647" name="AutoShape 23"/>
          <p:cNvSpPr>
            <a:spLocks noChangeArrowheads="1"/>
          </p:cNvSpPr>
          <p:nvPr/>
        </p:nvSpPr>
        <p:spPr bwMode="auto">
          <a:xfrm>
            <a:off x="4953000" y="5486400"/>
            <a:ext cx="3657600" cy="790575"/>
          </a:xfrm>
          <a:prstGeom prst="wedgeEllipseCallout">
            <a:avLst>
              <a:gd name="adj1" fmla="val 16843"/>
              <a:gd name="adj2" fmla="val -1598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Had we use simultaneous entry of all variables, we would not have imposed this limitation.</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078ECE7-F2C0-453B-96B4-0FC911EC907E}" type="slidenum">
              <a:rPr lang="en-US"/>
              <a:pPr/>
              <a:t>67</a:t>
            </a:fld>
            <a:endParaRPr lang="en-US"/>
          </a:p>
        </p:txBody>
      </p:sp>
      <p:pic>
        <p:nvPicPr>
          <p:cNvPr id="544776"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963863" y="1447800"/>
            <a:ext cx="4427537" cy="35290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44771" name="Rectangle 3"/>
          <p:cNvSpPr>
            <a:spLocks noGrp="1" noChangeArrowheads="1"/>
          </p:cNvSpPr>
          <p:nvPr>
            <p:ph type="title"/>
          </p:nvPr>
        </p:nvSpPr>
        <p:spPr>
          <a:xfrm>
            <a:off x="1143000" y="304800"/>
            <a:ext cx="7848600" cy="914400"/>
          </a:xfrm>
        </p:spPr>
        <p:txBody>
          <a:bodyPr/>
          <a:lstStyle/>
          <a:p>
            <a:r>
              <a:rPr lang="en-US"/>
              <a:t>Independent variables and group membership:</a:t>
            </a:r>
            <a:br>
              <a:rPr lang="en-US"/>
            </a:br>
            <a:r>
              <a:rPr lang="en-US"/>
              <a:t>predictor loadings on functions</a:t>
            </a:r>
          </a:p>
        </p:txBody>
      </p:sp>
      <p:sp>
        <p:nvSpPr>
          <p:cNvPr id="544773" name="AutoShape 5"/>
          <p:cNvSpPr>
            <a:spLocks noChangeArrowheads="1"/>
          </p:cNvSpPr>
          <p:nvPr/>
        </p:nvSpPr>
        <p:spPr bwMode="auto">
          <a:xfrm>
            <a:off x="304800" y="3940175"/>
            <a:ext cx="5029200" cy="2330450"/>
          </a:xfrm>
          <a:prstGeom prst="wedgeEllipseCallout">
            <a:avLst>
              <a:gd name="adj1" fmla="val 46875"/>
              <a:gd name="adj2" fmla="val -1029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Based on the structure matrix, the predictor variables strongly associated with discriminant function 1 which distinguished between survey respondents who thought we spend about the right amount of money on welfare and survey respondents who thought we spend too much or little money on welfare were number of hours worked in the past week (r=-0.582) and highest year of school completed (r=0.687). </a:t>
            </a:r>
          </a:p>
        </p:txBody>
      </p:sp>
      <p:sp>
        <p:nvSpPr>
          <p:cNvPr id="544774" name="AutoShape 6"/>
          <p:cNvSpPr>
            <a:spLocks noChangeArrowheads="1"/>
          </p:cNvSpPr>
          <p:nvPr/>
        </p:nvSpPr>
        <p:spPr bwMode="auto">
          <a:xfrm>
            <a:off x="5715000" y="3638550"/>
            <a:ext cx="3276600" cy="2990850"/>
          </a:xfrm>
          <a:prstGeom prst="wedgeEllipseCallout">
            <a:avLst>
              <a:gd name="adj1" fmla="val -32944"/>
              <a:gd name="adj2" fmla="val -6125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Based on the structure matrix, the predictor variable strongly associated with discriminant function 2 which distinguished between survey respondents who thought we spend too little money on welfare and survey respondents who thought we spend too much money on welfare was self-employment (r=0.889).</a:t>
            </a:r>
          </a:p>
        </p:txBody>
      </p:sp>
      <p:sp>
        <p:nvSpPr>
          <p:cNvPr id="544778" name="AutoShape 10"/>
          <p:cNvSpPr>
            <a:spLocks noChangeArrowheads="1"/>
          </p:cNvSpPr>
          <p:nvPr/>
        </p:nvSpPr>
        <p:spPr bwMode="auto">
          <a:xfrm>
            <a:off x="685800" y="1447800"/>
            <a:ext cx="2286000" cy="1231900"/>
          </a:xfrm>
          <a:prstGeom prst="wedgeEllipseCallout">
            <a:avLst>
              <a:gd name="adj1" fmla="val -29444"/>
              <a:gd name="adj2" fmla="val -3299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We do not interpret loadings in the structure matrix unless they are 0.30 or higher.</a:t>
            </a: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598B39C-9D30-4419-9FD4-525C26194A2B}" type="slidenum">
              <a:rPr lang="en-US"/>
              <a:pPr/>
              <a:t>68</a:t>
            </a:fld>
            <a:endParaRPr lang="en-US"/>
          </a:p>
        </p:txBody>
      </p:sp>
      <p:pic>
        <p:nvPicPr>
          <p:cNvPr id="549901" name="Picture 13"/>
          <p:cNvPicPr>
            <a:picLocks noChangeAspect="1" noChangeArrowheads="1"/>
          </p:cNvPicPr>
          <p:nvPr>
            <p:ph idx="1"/>
          </p:nvPr>
        </p:nvPicPr>
        <p:blipFill>
          <a:blip r:embed="rId2">
            <a:extLst>
              <a:ext uri="{28A0092B-C50C-407E-A947-70E740481C1C}">
                <a14:useLocalDpi xmlns:a14="http://schemas.microsoft.com/office/drawing/2010/main" val="0"/>
              </a:ext>
            </a:extLst>
          </a:blip>
          <a:srcRect b="25862"/>
          <a:stretch>
            <a:fillRect/>
          </a:stretch>
        </p:blipFill>
        <p:spPr>
          <a:xfrm>
            <a:off x="762000" y="1524000"/>
            <a:ext cx="6715125" cy="45116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49891" name="Rectangle 3"/>
          <p:cNvSpPr>
            <a:spLocks noGrp="1" noChangeArrowheads="1"/>
          </p:cNvSpPr>
          <p:nvPr>
            <p:ph type="title"/>
          </p:nvPr>
        </p:nvSpPr>
        <p:spPr>
          <a:xfrm>
            <a:off x="1143000" y="304800"/>
            <a:ext cx="7848600" cy="914400"/>
          </a:xfrm>
        </p:spPr>
        <p:txBody>
          <a:bodyPr/>
          <a:lstStyle/>
          <a:p>
            <a:r>
              <a:rPr lang="en-US"/>
              <a:t>Independent variables and group membership:</a:t>
            </a:r>
            <a:br>
              <a:rPr lang="en-US"/>
            </a:br>
            <a:r>
              <a:rPr lang="en-US"/>
              <a:t>predictors associated with first function - 1</a:t>
            </a:r>
          </a:p>
        </p:txBody>
      </p:sp>
      <p:sp>
        <p:nvSpPr>
          <p:cNvPr id="549903" name="AutoShape 15"/>
          <p:cNvSpPr>
            <a:spLocks noChangeArrowheads="1"/>
          </p:cNvSpPr>
          <p:nvPr/>
        </p:nvSpPr>
        <p:spPr bwMode="auto">
          <a:xfrm>
            <a:off x="4572000" y="1524000"/>
            <a:ext cx="4416425" cy="4752975"/>
          </a:xfrm>
          <a:prstGeom prst="wedgeEllipseCallout">
            <a:avLst>
              <a:gd name="adj1" fmla="val -19398"/>
              <a:gd name="adj2" fmla="val -4044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average number of hours worked in the past week for survey respondents who thought we spend about the right amount of money on welfare (mean=37.90) was lower than the average number of hours worked in the past weeks for survey respondents who thought we spend too little money on welfare (mean=43.96) and survey respondents who thought we spend too much money on welfare (mean=42.03).  </a:t>
            </a:r>
          </a:p>
          <a:p>
            <a:pPr algn="l"/>
            <a:endParaRPr lang="en-US" sz="1200">
              <a:latin typeface="Verdana" pitchFamily="34" charset="0"/>
            </a:endParaRPr>
          </a:p>
          <a:p>
            <a:pPr algn="l"/>
            <a:r>
              <a:rPr lang="en-US" sz="1200">
                <a:latin typeface="Verdana" pitchFamily="34" charset="0"/>
              </a:rPr>
              <a:t>This supports the relationship that "survey respondents who thought we spend about the right amount of money on welfare worked fewer hours in the past week than survey respondents who thought we spend too little or much money on welfare."</a:t>
            </a: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92CFA8B-C9ED-4012-A1AE-F4EBAC379939}" type="slidenum">
              <a:rPr lang="en-US"/>
              <a:pPr/>
              <a:t>69</a:t>
            </a:fld>
            <a:endParaRPr lang="en-US"/>
          </a:p>
        </p:txBody>
      </p:sp>
      <p:pic>
        <p:nvPicPr>
          <p:cNvPr id="552968"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b="25862"/>
          <a:stretch>
            <a:fillRect/>
          </a:stretch>
        </p:blipFill>
        <p:spPr>
          <a:xfrm>
            <a:off x="762000" y="1524000"/>
            <a:ext cx="6715125" cy="45116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52963" name="Rectangle 3"/>
          <p:cNvSpPr>
            <a:spLocks noGrp="1" noChangeArrowheads="1"/>
          </p:cNvSpPr>
          <p:nvPr>
            <p:ph type="title"/>
          </p:nvPr>
        </p:nvSpPr>
        <p:spPr>
          <a:xfrm>
            <a:off x="1143000" y="304800"/>
            <a:ext cx="7848600" cy="914400"/>
          </a:xfrm>
        </p:spPr>
        <p:txBody>
          <a:bodyPr/>
          <a:lstStyle/>
          <a:p>
            <a:r>
              <a:rPr lang="en-US"/>
              <a:t>Independent variables and group membership:</a:t>
            </a:r>
            <a:br>
              <a:rPr lang="en-US"/>
            </a:br>
            <a:r>
              <a:rPr lang="en-US"/>
              <a:t>predictors associated with first function - 2</a:t>
            </a:r>
          </a:p>
        </p:txBody>
      </p:sp>
      <p:sp>
        <p:nvSpPr>
          <p:cNvPr id="552970" name="AutoShape 10"/>
          <p:cNvSpPr>
            <a:spLocks noChangeArrowheads="1"/>
          </p:cNvSpPr>
          <p:nvPr/>
        </p:nvSpPr>
        <p:spPr bwMode="auto">
          <a:xfrm>
            <a:off x="4572000" y="1635125"/>
            <a:ext cx="4416425" cy="4530725"/>
          </a:xfrm>
          <a:prstGeom prst="wedgeEllipseCallout">
            <a:avLst>
              <a:gd name="adj1" fmla="val -19398"/>
              <a:gd name="adj2" fmla="val -4044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average highest year of school completed for survey respondents who thought we spend about the right amount of money on welfare (mean=14.78) was higher than the average highest year of school completeds for survey respondents who thought we spend too little money on welfare (mean=13.73) and survey respondents who thought we spend too much money on welfare (mean=13.38).  </a:t>
            </a:r>
          </a:p>
          <a:p>
            <a:pPr algn="l"/>
            <a:endParaRPr lang="en-US" sz="1200">
              <a:latin typeface="Verdana" pitchFamily="34" charset="0"/>
            </a:endParaRPr>
          </a:p>
          <a:p>
            <a:pPr algn="l"/>
            <a:r>
              <a:rPr lang="en-US" sz="1200">
                <a:latin typeface="Verdana" pitchFamily="34" charset="0"/>
              </a:rPr>
              <a:t>This supports the relationship that "survey respondents who thought we spend about the right amount of money on welfare had  completed more years of school than survey respondents who thought we spend too little or much money on welfare."</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27B75FB-AD02-4B2E-96A4-134B1B614042}" type="slidenum">
              <a:rPr lang="en-US"/>
              <a:pPr/>
              <a:t>7</a:t>
            </a:fld>
            <a:endParaRPr lang="en-US"/>
          </a:p>
        </p:txBody>
      </p:sp>
      <p:sp>
        <p:nvSpPr>
          <p:cNvPr id="507906" name="Rectangle 2"/>
          <p:cNvSpPr>
            <a:spLocks noGrp="1" noChangeArrowheads="1"/>
          </p:cNvSpPr>
          <p:nvPr>
            <p:ph type="title"/>
          </p:nvPr>
        </p:nvSpPr>
        <p:spPr/>
        <p:txBody>
          <a:bodyPr/>
          <a:lstStyle/>
          <a:p>
            <a:r>
              <a:rPr lang="en-US"/>
              <a:t>Detecting outliers in discriminant analysis - 3</a:t>
            </a:r>
          </a:p>
        </p:txBody>
      </p:sp>
      <p:sp>
        <p:nvSpPr>
          <p:cNvPr id="507907" name="Rectangle 3"/>
          <p:cNvSpPr>
            <a:spLocks noGrp="1" noChangeArrowheads="1"/>
          </p:cNvSpPr>
          <p:nvPr>
            <p:ph type="body" idx="1"/>
          </p:nvPr>
        </p:nvSpPr>
        <p:spPr/>
        <p:txBody>
          <a:bodyPr/>
          <a:lstStyle/>
          <a:p>
            <a:pPr>
              <a:lnSpc>
                <a:spcPct val="90000"/>
              </a:lnSpc>
            </a:pPr>
            <a:r>
              <a:rPr lang="en-US" sz="1800"/>
              <a:t>If we calculate the critical value that identifies a "large" value for Mahalanobis D² distance, we can scan the </a:t>
            </a:r>
            <a:r>
              <a:rPr lang="en-US" sz="1800" i="1"/>
              <a:t>Casewise Statistics</a:t>
            </a:r>
            <a:r>
              <a:rPr lang="en-US" sz="1800"/>
              <a:t> table to identify outliers.</a:t>
            </a:r>
          </a:p>
          <a:p>
            <a:pPr>
              <a:lnSpc>
                <a:spcPct val="90000"/>
              </a:lnSpc>
            </a:pPr>
            <a:endParaRPr lang="en-US" sz="1800"/>
          </a:p>
          <a:p>
            <a:pPr>
              <a:lnSpc>
                <a:spcPct val="90000"/>
              </a:lnSpc>
            </a:pPr>
            <a:r>
              <a:rPr lang="en-US" sz="1800"/>
              <a:t>When we identified multivariate outliers, we used the SPSS function CDF.CHISQ to calculate the probability of obtaining a D² of a certain size, given the number of independent variables in the analysis.</a:t>
            </a:r>
          </a:p>
          <a:p>
            <a:pPr>
              <a:lnSpc>
                <a:spcPct val="90000"/>
              </a:lnSpc>
            </a:pPr>
            <a:endParaRPr lang="en-US" sz="1800"/>
          </a:p>
          <a:p>
            <a:pPr>
              <a:lnSpc>
                <a:spcPct val="90000"/>
              </a:lnSpc>
            </a:pPr>
            <a:r>
              <a:rPr lang="en-US" sz="1800"/>
              <a:t>SPSS has a parallel function, IDF.CHISQ, that computes the size of D² needed to reach a specific probability, given the number of independent variables in the analysis.</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6EC32E6-4950-4BA7-95B7-0711A8787014}" type="slidenum">
              <a:rPr lang="en-US"/>
              <a:pPr/>
              <a:t>70</a:t>
            </a:fld>
            <a:endParaRPr lang="en-US"/>
          </a:p>
        </p:txBody>
      </p:sp>
      <p:pic>
        <p:nvPicPr>
          <p:cNvPr id="553990"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b="25862"/>
          <a:stretch>
            <a:fillRect/>
          </a:stretch>
        </p:blipFill>
        <p:spPr>
          <a:xfrm>
            <a:off x="457200" y="1524000"/>
            <a:ext cx="6715125" cy="45116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53987" name="Rectangle 3"/>
          <p:cNvSpPr>
            <a:spLocks noGrp="1" noChangeArrowheads="1"/>
          </p:cNvSpPr>
          <p:nvPr>
            <p:ph type="title"/>
          </p:nvPr>
        </p:nvSpPr>
        <p:spPr>
          <a:xfrm>
            <a:off x="1143000" y="304800"/>
            <a:ext cx="7848600" cy="914400"/>
          </a:xfrm>
        </p:spPr>
        <p:txBody>
          <a:bodyPr/>
          <a:lstStyle/>
          <a:p>
            <a:r>
              <a:rPr lang="en-US"/>
              <a:t>Independent variables and group membership:</a:t>
            </a:r>
            <a:br>
              <a:rPr lang="en-US"/>
            </a:br>
            <a:r>
              <a:rPr lang="en-US"/>
              <a:t>predictors associated with second function</a:t>
            </a:r>
          </a:p>
        </p:txBody>
      </p:sp>
      <p:sp>
        <p:nvSpPr>
          <p:cNvPr id="553992" name="AutoShape 8"/>
          <p:cNvSpPr>
            <a:spLocks noChangeArrowheads="1"/>
          </p:cNvSpPr>
          <p:nvPr/>
        </p:nvSpPr>
        <p:spPr bwMode="auto">
          <a:xfrm>
            <a:off x="4270375" y="1438275"/>
            <a:ext cx="4721225" cy="5191125"/>
          </a:xfrm>
          <a:prstGeom prst="wedgeEllipseCallout">
            <a:avLst>
              <a:gd name="adj1" fmla="val -14931"/>
              <a:gd name="adj2" fmla="val -4044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Since self-employment is a dichotomous variable, the mean is not directly interpretable. Its interpretation must take into account the coding by which 1 corresponds to self-employed and 2 corresponds to someone else. The lower mean for survey respondents who thought we spend too much money on welfare (mean=1.75), when compared to the mean for survey respondents who thought we spend too little money on welfare (mean=1.93), implies that the group contained more survey respondents who were self-employed and fewer survey respondents who were working for someone else. </a:t>
            </a:r>
          </a:p>
          <a:p>
            <a:pPr algn="l"/>
            <a:endParaRPr lang="en-US" sz="1200">
              <a:latin typeface="Verdana" pitchFamily="34" charset="0"/>
            </a:endParaRPr>
          </a:p>
          <a:p>
            <a:pPr algn="l"/>
            <a:r>
              <a:rPr lang="en-US" sz="1200">
                <a:latin typeface="Verdana" pitchFamily="34" charset="0"/>
              </a:rPr>
              <a:t>This supports the relationship that "survey respondents who thought we spend too much money on welfare were more likely to be self-employed than survey respondents who thought we spend too little money on welfare."</a:t>
            </a:r>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9193BFD-3331-4B33-B0EA-6103C99A947C}" type="slidenum">
              <a:rPr lang="en-US"/>
              <a:pPr/>
              <a:t>71</a:t>
            </a:fld>
            <a:endParaRPr lang="en-US"/>
          </a:p>
        </p:txBody>
      </p:sp>
      <p:pic>
        <p:nvPicPr>
          <p:cNvPr id="562178"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95400" y="1524000"/>
            <a:ext cx="5926138" cy="50292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62179" name="Rectangle 3"/>
          <p:cNvSpPr>
            <a:spLocks noGrp="1" noChangeArrowheads="1"/>
          </p:cNvSpPr>
          <p:nvPr>
            <p:ph type="title"/>
          </p:nvPr>
        </p:nvSpPr>
        <p:spPr/>
        <p:txBody>
          <a:bodyPr/>
          <a:lstStyle/>
          <a:p>
            <a:r>
              <a:rPr lang="en-US"/>
              <a:t>ASSUMPTION OF EQUAL DISPERSION FOR DEPENDENT VARIABLE GROUPS</a:t>
            </a:r>
          </a:p>
        </p:txBody>
      </p:sp>
      <p:sp>
        <p:nvSpPr>
          <p:cNvPr id="562180" name="AutoShape 4"/>
          <p:cNvSpPr>
            <a:spLocks noChangeArrowheads="1"/>
          </p:cNvSpPr>
          <p:nvPr/>
        </p:nvSpPr>
        <p:spPr bwMode="auto">
          <a:xfrm>
            <a:off x="5105400" y="1684338"/>
            <a:ext cx="3886200" cy="4752975"/>
          </a:xfrm>
          <a:prstGeom prst="wedgeEllipseCallout">
            <a:avLst>
              <a:gd name="adj1" fmla="val -14704"/>
              <a:gd name="adj2" fmla="val -378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assumption of equal dispersion for groups defined by the dependent variable only affects the classification phase of discriminant analysis, and so is not evaluated until we are determining the final accuracy rate of the model.</a:t>
            </a:r>
          </a:p>
          <a:p>
            <a:pPr algn="l"/>
            <a:endParaRPr lang="en-US" sz="1200">
              <a:latin typeface="Verdana" pitchFamily="34" charset="0"/>
            </a:endParaRPr>
          </a:p>
          <a:p>
            <a:pPr algn="l"/>
            <a:r>
              <a:rPr lang="en-US" sz="1200">
                <a:latin typeface="Verdana" pitchFamily="34" charset="0"/>
              </a:rPr>
              <a:t>Box's M test evaluated the homogeneity of dispersion matrices across the subgroups of the dependent variable.  The null hypothesis is that the dispersion matrices are homogenous.  If the analysis fails this test, we request the use of separate group dispersion matrices in the classification phase of the discriminant analysis to see it this improves our accuracy rate. </a:t>
            </a:r>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55B241F-3DDA-4306-9D6B-278117C9FA4B}" type="slidenum">
              <a:rPr lang="en-US"/>
              <a:pPr/>
              <a:t>72</a:t>
            </a:fld>
            <a:endParaRPr lang="en-US"/>
          </a:p>
        </p:txBody>
      </p:sp>
      <p:pic>
        <p:nvPicPr>
          <p:cNvPr id="563202"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5926138" cy="50292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63203" name="Rectangle 3"/>
          <p:cNvSpPr>
            <a:spLocks noGrp="1" noChangeArrowheads="1"/>
          </p:cNvSpPr>
          <p:nvPr>
            <p:ph type="title"/>
          </p:nvPr>
        </p:nvSpPr>
        <p:spPr/>
        <p:txBody>
          <a:bodyPr/>
          <a:lstStyle/>
          <a:p>
            <a:r>
              <a:rPr lang="en-US"/>
              <a:t>ASSUMPTION OF EQUAL DISPERSION FOR DEPENDENT VARIABLE GROUPS</a:t>
            </a:r>
          </a:p>
        </p:txBody>
      </p:sp>
      <p:sp>
        <p:nvSpPr>
          <p:cNvPr id="563204" name="AutoShape 4"/>
          <p:cNvSpPr>
            <a:spLocks noChangeArrowheads="1"/>
          </p:cNvSpPr>
          <p:nvPr/>
        </p:nvSpPr>
        <p:spPr bwMode="auto">
          <a:xfrm>
            <a:off x="4572000" y="3598863"/>
            <a:ext cx="3886200" cy="2990850"/>
          </a:xfrm>
          <a:prstGeom prst="wedgeEllipseCallout">
            <a:avLst>
              <a:gd name="adj1" fmla="val -66708"/>
              <a:gd name="adj2" fmla="val 3359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In this analysis, Box's M statistic had a value of 19.386 with a probability of 0.096. Since the probability for Box's M is  greater than the level of significance for testing assumptions (0.01), the null hypothesis is not rejected and the assumption of equal dispersion is satisfied. </a:t>
            </a:r>
          </a:p>
          <a:p>
            <a:pPr algn="l"/>
            <a:endParaRPr lang="en-US" sz="1200">
              <a:latin typeface="Verdana" pitchFamily="34" charset="0"/>
            </a:endParaRPr>
          </a:p>
          <a:p>
            <a:pPr algn="l"/>
            <a:r>
              <a:rPr lang="en-US" sz="1200">
                <a:latin typeface="Verdana" pitchFamily="34" charset="0"/>
              </a:rPr>
              <a:t>We use the pooled or within-groups covariance matrix for classification.</a:t>
            </a: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1BD01E8-072C-4DA5-A10F-C981887C520D}" type="slidenum">
              <a:rPr lang="en-US"/>
              <a:pPr/>
              <a:t>73</a:t>
            </a:fld>
            <a:endParaRPr lang="en-US"/>
          </a:p>
        </p:txBody>
      </p:sp>
      <p:pic>
        <p:nvPicPr>
          <p:cNvPr id="564230"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124200" y="3778250"/>
            <a:ext cx="5441950" cy="29273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64227" name="Rectangle 3"/>
          <p:cNvSpPr>
            <a:spLocks noGrp="1" noChangeArrowheads="1"/>
          </p:cNvSpPr>
          <p:nvPr>
            <p:ph type="title"/>
          </p:nvPr>
        </p:nvSpPr>
        <p:spPr/>
        <p:txBody>
          <a:bodyPr/>
          <a:lstStyle/>
          <a:p>
            <a:r>
              <a:rPr lang="en-US"/>
              <a:t>ASSUMPTION OF EQUAL DISPERSION FOR DEPENDENT VARIABLE GROUPS</a:t>
            </a:r>
          </a:p>
        </p:txBody>
      </p:sp>
      <p:sp>
        <p:nvSpPr>
          <p:cNvPr id="564228" name="AutoShape 4"/>
          <p:cNvSpPr>
            <a:spLocks noChangeArrowheads="1"/>
          </p:cNvSpPr>
          <p:nvPr/>
        </p:nvSpPr>
        <p:spPr bwMode="auto">
          <a:xfrm>
            <a:off x="762000" y="1393825"/>
            <a:ext cx="6931025" cy="2111375"/>
          </a:xfrm>
          <a:prstGeom prst="wedgeEllipseCallout">
            <a:avLst>
              <a:gd name="adj1" fmla="val 21005"/>
              <a:gd name="adj2" fmla="val 1032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Had we rejected the null hypothesis and concluded that dispersion was not equal across groups, we would have run the analysis again, specifying separate-groups covariance matrices for classification.  </a:t>
            </a:r>
          </a:p>
          <a:p>
            <a:pPr algn="l"/>
            <a:endParaRPr lang="en-US" sz="1200">
              <a:latin typeface="Verdana" pitchFamily="34" charset="0"/>
            </a:endParaRPr>
          </a:p>
          <a:p>
            <a:pPr algn="l"/>
            <a:r>
              <a:rPr lang="en-US" sz="1200">
                <a:latin typeface="Verdana" pitchFamily="34" charset="0"/>
              </a:rPr>
              <a:t>If classification using separate covariance matrices were more accurate by 2% or more, we would report classification accuracy based on this model rather than the one that use within-groups covariance.</a:t>
            </a:r>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821396D-AA27-400C-8510-B07B75BD85FE}" type="slidenum">
              <a:rPr lang="en-US"/>
              <a:pPr/>
              <a:t>74</a:t>
            </a:fld>
            <a:endParaRPr lang="en-US"/>
          </a:p>
        </p:txBody>
      </p:sp>
      <p:pic>
        <p:nvPicPr>
          <p:cNvPr id="555016"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492375" y="4300538"/>
            <a:ext cx="4137025" cy="19478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55011" name="Rectangle 3"/>
          <p:cNvSpPr>
            <a:spLocks noGrp="1" noChangeArrowheads="1"/>
          </p:cNvSpPr>
          <p:nvPr>
            <p:ph type="title"/>
          </p:nvPr>
        </p:nvSpPr>
        <p:spPr>
          <a:xfrm>
            <a:off x="838200" y="304800"/>
            <a:ext cx="8229600" cy="914400"/>
          </a:xfrm>
        </p:spPr>
        <p:txBody>
          <a:bodyPr/>
          <a:lstStyle/>
          <a:p>
            <a:r>
              <a:rPr lang="en-US"/>
              <a:t>CLASSIFICATION USING THE DISCRIMINANT MODEL:</a:t>
            </a:r>
            <a:br>
              <a:rPr lang="en-US"/>
            </a:br>
            <a:r>
              <a:rPr lang="en-US"/>
              <a:t>by chance accuracy rate</a:t>
            </a:r>
          </a:p>
        </p:txBody>
      </p:sp>
      <p:sp>
        <p:nvSpPr>
          <p:cNvPr id="555012" name="AutoShape 4"/>
          <p:cNvSpPr>
            <a:spLocks noChangeArrowheads="1"/>
          </p:cNvSpPr>
          <p:nvPr/>
        </p:nvSpPr>
        <p:spPr bwMode="auto">
          <a:xfrm>
            <a:off x="762000" y="1447800"/>
            <a:ext cx="7848600" cy="2552700"/>
          </a:xfrm>
          <a:prstGeom prst="wedgeEllipseCallout">
            <a:avLst>
              <a:gd name="adj1" fmla="val 10944"/>
              <a:gd name="adj2" fmla="val -4043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independent variables could be characterized as useful predictors of membership in the groups defined by the dependent variable if the cross-validated classification accuracy rate was significantly higher than the accuracy attainable by chance alone. Operationally, the cross-validated classfication accuracy rate should be 25% or more higher than the proportional by chance accuracy rate. </a:t>
            </a:r>
          </a:p>
          <a:p>
            <a:pPr algn="l"/>
            <a:endParaRPr lang="en-US" sz="1200">
              <a:latin typeface="Verdana" pitchFamily="34" charset="0"/>
            </a:endParaRPr>
          </a:p>
          <a:p>
            <a:pPr algn="l"/>
            <a:r>
              <a:rPr lang="en-US" sz="1200">
                <a:latin typeface="Verdana" pitchFamily="34" charset="0"/>
              </a:rPr>
              <a:t>The proportional by chance accuracy rate of was computed by squaring and summing the proportion of cases in each group from the table of prior probabilities for groups (0.406² + 0.362² + 0.232² = 0.350).</a:t>
            </a:r>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015A032-5ACF-4D5A-94FF-F1906374D2B5}" type="slidenum">
              <a:rPr lang="en-US"/>
              <a:pPr/>
              <a:t>75</a:t>
            </a:fld>
            <a:endParaRPr lang="en-US"/>
          </a:p>
        </p:txBody>
      </p:sp>
      <p:pic>
        <p:nvPicPr>
          <p:cNvPr id="556038"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7035800" cy="49561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56035" name="Rectangle 3"/>
          <p:cNvSpPr>
            <a:spLocks noGrp="1" noChangeArrowheads="1"/>
          </p:cNvSpPr>
          <p:nvPr>
            <p:ph type="title"/>
          </p:nvPr>
        </p:nvSpPr>
        <p:spPr>
          <a:xfrm>
            <a:off x="838200" y="304800"/>
            <a:ext cx="8229600" cy="914400"/>
          </a:xfrm>
        </p:spPr>
        <p:txBody>
          <a:bodyPr/>
          <a:lstStyle/>
          <a:p>
            <a:r>
              <a:rPr lang="en-US"/>
              <a:t>CLASSIFICATION USING THE DISCRIMINANT MODEL:</a:t>
            </a:r>
            <a:br>
              <a:rPr lang="en-US"/>
            </a:br>
            <a:r>
              <a:rPr lang="en-US"/>
              <a:t>criteria for classification accuracy</a:t>
            </a:r>
          </a:p>
        </p:txBody>
      </p:sp>
      <p:sp>
        <p:nvSpPr>
          <p:cNvPr id="556036" name="AutoShape 4"/>
          <p:cNvSpPr>
            <a:spLocks noChangeArrowheads="1"/>
          </p:cNvSpPr>
          <p:nvPr/>
        </p:nvSpPr>
        <p:spPr bwMode="auto">
          <a:xfrm>
            <a:off x="2819400" y="4038600"/>
            <a:ext cx="4267200" cy="1673225"/>
          </a:xfrm>
          <a:prstGeom prst="wedgeEllipseCallout">
            <a:avLst>
              <a:gd name="adj1" fmla="val -48250"/>
              <a:gd name="adj2" fmla="val 6660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cross-validated accuracy rate computed by SPSS was 50.0% which was greater than or equal to the proportional by chance accuracy criteria of 43.7% (1.25 x 35.0% = 43.7%). The criteria for classification accuracy is  satisfied. </a:t>
            </a:r>
          </a:p>
        </p:txBody>
      </p:sp>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4F39B6D-7ACB-4F69-A813-6201939B2A4C}" type="slidenum">
              <a:rPr lang="en-US"/>
              <a:pPr/>
              <a:t>76</a:t>
            </a:fld>
            <a:endParaRPr lang="en-US"/>
          </a:p>
        </p:txBody>
      </p:sp>
      <p:sp>
        <p:nvSpPr>
          <p:cNvPr id="461831" name="Rectangle 7"/>
          <p:cNvSpPr>
            <a:spLocks noGrp="1" noChangeArrowheads="1"/>
          </p:cNvSpPr>
          <p:nvPr>
            <p:ph type="body" idx="1"/>
          </p:nvPr>
        </p:nvSpPr>
        <p:spPr>
          <a:noFill/>
          <a:ln/>
        </p:spPr>
        <p:txBody>
          <a:bodyPr/>
          <a:lstStyle/>
          <a:p>
            <a:pPr marL="0" indent="0">
              <a:buFont typeface="Wingdings" pitchFamily="2" charset="2"/>
              <a:buNone/>
            </a:pPr>
            <a:r>
              <a:rPr lang="en-US" sz="1400" b="1"/>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a:t>
            </a:r>
            <a:r>
              <a:rPr lang="en-US" sz="1400"/>
              <a:t>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buFont typeface="Wingdings" pitchFamily="2" charset="2"/>
              <a:buNone/>
            </a:pPr>
            <a:endParaRPr lang="en-US" sz="1400"/>
          </a:p>
          <a:p>
            <a:pPr marL="0" indent="0">
              <a:buFont typeface="Wingdings" pitchFamily="2" charset="2"/>
              <a:buNone/>
            </a:pPr>
            <a:r>
              <a:rPr lang="en-US" sz="1400"/>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buFont typeface="Wingdings" pitchFamily="2" charset="2"/>
              <a:buNone/>
            </a:pPr>
            <a:endParaRPr lang="en-US" sz="1400"/>
          </a:p>
          <a:p>
            <a:pPr marL="0" indent="0">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p:txBody>
      </p:sp>
      <p:sp>
        <p:nvSpPr>
          <p:cNvPr id="461826" name="Rectangle 2"/>
          <p:cNvSpPr>
            <a:spLocks noGrp="1" noChangeArrowheads="1"/>
          </p:cNvSpPr>
          <p:nvPr>
            <p:ph type="title"/>
          </p:nvPr>
        </p:nvSpPr>
        <p:spPr/>
        <p:txBody>
          <a:bodyPr/>
          <a:lstStyle/>
          <a:p>
            <a:r>
              <a:rPr lang="en-US"/>
              <a:t>Answering the problem question - 1</a:t>
            </a:r>
          </a:p>
        </p:txBody>
      </p:sp>
      <p:sp>
        <p:nvSpPr>
          <p:cNvPr id="461828" name="AutoShape 4"/>
          <p:cNvSpPr>
            <a:spLocks noChangeArrowheads="1"/>
          </p:cNvSpPr>
          <p:nvPr/>
        </p:nvSpPr>
        <p:spPr bwMode="auto">
          <a:xfrm>
            <a:off x="2209800" y="2979738"/>
            <a:ext cx="4414838" cy="906462"/>
          </a:xfrm>
          <a:prstGeom prst="wedgeEllipseCallout">
            <a:avLst>
              <a:gd name="adj1" fmla="val 20120"/>
              <a:gd name="adj2" fmla="val -7276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The stepwise discriminant analysis included the three variables identified as the most useful predictors.</a:t>
            </a:r>
          </a:p>
        </p:txBody>
      </p:sp>
    </p:spTree>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F4D9482-DC4E-498D-9ADD-30A57C776C29}" type="slidenum">
              <a:rPr lang="en-US"/>
              <a:pPr/>
              <a:t>77</a:t>
            </a:fld>
            <a:endParaRPr lang="en-US"/>
          </a:p>
        </p:txBody>
      </p:sp>
      <p:sp>
        <p:nvSpPr>
          <p:cNvPr id="557058" name="Rectangle 2"/>
          <p:cNvSpPr>
            <a:spLocks noGrp="1" noChangeArrowheads="1"/>
          </p:cNvSpPr>
          <p:nvPr>
            <p:ph type="body" idx="1"/>
          </p:nvPr>
        </p:nvSpPr>
        <p:spPr>
          <a:noFill/>
          <a:ln/>
        </p:spPr>
        <p:txBody>
          <a:bodyPr/>
          <a:lstStyle/>
          <a:p>
            <a:pPr marL="0" indent="0">
              <a:buFont typeface="Wingdings" pitchFamily="2" charset="2"/>
              <a:buNone/>
            </a:pPr>
            <a:r>
              <a:rPr lang="en-US" sz="1400"/>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a:t>
            </a:r>
            <a:r>
              <a:rPr lang="en-US" sz="1400" b="1"/>
              <a:t>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buFont typeface="Wingdings" pitchFamily="2" charset="2"/>
              <a:buNone/>
            </a:pPr>
            <a:endParaRPr lang="en-US" sz="1400" b="1"/>
          </a:p>
          <a:p>
            <a:pPr marL="0" indent="0">
              <a:buFont typeface="Wingdings" pitchFamily="2" charset="2"/>
              <a:buNone/>
            </a:pPr>
            <a:r>
              <a:rPr lang="en-US" sz="1400"/>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buFont typeface="Wingdings" pitchFamily="2" charset="2"/>
              <a:buNone/>
            </a:pPr>
            <a:endParaRPr lang="en-US" sz="1400"/>
          </a:p>
          <a:p>
            <a:pPr marL="0" indent="0">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p:txBody>
      </p:sp>
      <p:sp>
        <p:nvSpPr>
          <p:cNvPr id="557059" name="Rectangle 3"/>
          <p:cNvSpPr>
            <a:spLocks noGrp="1" noChangeArrowheads="1"/>
          </p:cNvSpPr>
          <p:nvPr>
            <p:ph type="title"/>
          </p:nvPr>
        </p:nvSpPr>
        <p:spPr/>
        <p:txBody>
          <a:bodyPr/>
          <a:lstStyle/>
          <a:p>
            <a:r>
              <a:rPr lang="en-US"/>
              <a:t>Answering the problem question - 2</a:t>
            </a:r>
          </a:p>
        </p:txBody>
      </p:sp>
      <p:sp>
        <p:nvSpPr>
          <p:cNvPr id="557060" name="AutoShape 4"/>
          <p:cNvSpPr>
            <a:spLocks noChangeArrowheads="1"/>
          </p:cNvSpPr>
          <p:nvPr/>
        </p:nvSpPr>
        <p:spPr bwMode="auto">
          <a:xfrm>
            <a:off x="1905000" y="3670300"/>
            <a:ext cx="5334000" cy="2197100"/>
          </a:xfrm>
          <a:prstGeom prst="wedgeEllipseCallout">
            <a:avLst>
              <a:gd name="adj1" fmla="val 14167"/>
              <a:gd name="adj2" fmla="val -6047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We found two statistically significant discriminant functions, making it possible to distinguish among the three groups defined by the dependent variable.</a:t>
            </a:r>
          </a:p>
          <a:p>
            <a:pPr algn="l">
              <a:lnSpc>
                <a:spcPct val="100000"/>
              </a:lnSpc>
              <a:tabLst>
                <a:tab pos="234950" algn="l"/>
              </a:tabLst>
            </a:pPr>
            <a:endParaRPr lang="en-US" sz="1200">
              <a:latin typeface="Verdana" pitchFamily="34" charset="0"/>
            </a:endParaRPr>
          </a:p>
          <a:p>
            <a:pPr algn="l">
              <a:lnSpc>
                <a:spcPct val="100000"/>
              </a:lnSpc>
              <a:tabLst>
                <a:tab pos="234950" algn="l"/>
              </a:tabLst>
            </a:pPr>
            <a:r>
              <a:rPr lang="en-US" sz="1200">
                <a:latin typeface="Verdana" pitchFamily="34" charset="0"/>
              </a:rPr>
              <a:t>Moreover, the cross-validated classification accuracy surpassed the by chance accuracy criteria, supporting the utility of the model.</a:t>
            </a:r>
          </a:p>
        </p:txBody>
      </p:sp>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ACF7297-CEFC-46B0-9DCD-AD7670D892C2}" type="slidenum">
              <a:rPr lang="en-US"/>
              <a:pPr/>
              <a:t>78</a:t>
            </a:fld>
            <a:endParaRPr lang="en-US"/>
          </a:p>
        </p:txBody>
      </p:sp>
      <p:sp>
        <p:nvSpPr>
          <p:cNvPr id="558082" name="Rectangle 2"/>
          <p:cNvSpPr>
            <a:spLocks noGrp="1" noChangeArrowheads="1"/>
          </p:cNvSpPr>
          <p:nvPr>
            <p:ph type="body" idx="1"/>
          </p:nvPr>
        </p:nvSpPr>
        <p:spPr>
          <a:noFill/>
          <a:ln/>
        </p:spPr>
        <p:txBody>
          <a:bodyPr/>
          <a:lstStyle/>
          <a:p>
            <a:pPr marL="0" indent="0">
              <a:buFont typeface="Wingdings" pitchFamily="2" charset="2"/>
              <a:buNone/>
            </a:pPr>
            <a:r>
              <a:rPr lang="en-US" sz="1400"/>
              <a:t>From the list of variables "number of hours worked in the past week" [hrs1], "self-employment" [wrkslf], "highest year of school completed" [educ], and "income" [rincom98], the most useful predictors for distinguishing among groups based on responses to "opinion about spending on welfare" [natfare] are "number of hours worked in the past week" [hrs1], "self-employment" [wrkslf], and "highest year of school completed" [educ]. These predictors differentiate survey respondents who thought we spend too much money on welfare from survey respondents who thought we spend about the right amount of money on welfare who, in turn, are differentiated from survey respondents who thought we spend too little money on welfare. </a:t>
            </a:r>
          </a:p>
          <a:p>
            <a:pPr marL="0" indent="0">
              <a:buFont typeface="Wingdings" pitchFamily="2" charset="2"/>
              <a:buNone/>
            </a:pPr>
            <a:endParaRPr lang="en-US" sz="1400"/>
          </a:p>
          <a:p>
            <a:pPr marL="0" indent="0">
              <a:buFont typeface="Wingdings" pitchFamily="2" charset="2"/>
              <a:buNone/>
            </a:pPr>
            <a:r>
              <a:rPr lang="en-US" sz="1400" b="1"/>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 </a:t>
            </a:r>
          </a:p>
          <a:p>
            <a:pPr marL="0" indent="0">
              <a:buFont typeface="Wingdings" pitchFamily="2" charset="2"/>
              <a:buNone/>
            </a:pPr>
            <a:endParaRPr lang="en-US" sz="1400" b="1"/>
          </a:p>
          <a:p>
            <a:pPr marL="0" indent="0">
              <a:buFont typeface="Wingdings" pitchFamily="2" charset="2"/>
              <a:buNone/>
            </a:pPr>
            <a:r>
              <a:rPr lang="en-US" sz="1400"/>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p:txBody>
      </p:sp>
      <p:sp>
        <p:nvSpPr>
          <p:cNvPr id="558083" name="Rectangle 3"/>
          <p:cNvSpPr>
            <a:spLocks noGrp="1" noChangeArrowheads="1"/>
          </p:cNvSpPr>
          <p:nvPr>
            <p:ph type="title"/>
          </p:nvPr>
        </p:nvSpPr>
        <p:spPr/>
        <p:txBody>
          <a:bodyPr/>
          <a:lstStyle/>
          <a:p>
            <a:r>
              <a:rPr lang="en-US"/>
              <a:t>Answering the problem question - 3</a:t>
            </a:r>
          </a:p>
        </p:txBody>
      </p:sp>
      <p:sp>
        <p:nvSpPr>
          <p:cNvPr id="558084" name="AutoShape 4"/>
          <p:cNvSpPr>
            <a:spLocks noChangeArrowheads="1"/>
          </p:cNvSpPr>
          <p:nvPr/>
        </p:nvSpPr>
        <p:spPr bwMode="auto">
          <a:xfrm>
            <a:off x="2971800" y="2743200"/>
            <a:ext cx="4113213" cy="906463"/>
          </a:xfrm>
          <a:prstGeom prst="wedgeEllipseCallout">
            <a:avLst>
              <a:gd name="adj1" fmla="val -23755"/>
              <a:gd name="adj2" fmla="val 6400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The order of importance matched the order of entry in the table of "Variables Entered/Removed."</a:t>
            </a:r>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F729B0F-473B-407D-BABA-6FAF7FA314A8}" type="slidenum">
              <a:rPr lang="en-US"/>
              <a:pPr/>
              <a:t>79</a:t>
            </a:fld>
            <a:endParaRPr lang="en-US"/>
          </a:p>
        </p:txBody>
      </p:sp>
      <p:sp>
        <p:nvSpPr>
          <p:cNvPr id="559106" name="Rectangle 2"/>
          <p:cNvSpPr>
            <a:spLocks noGrp="1" noChangeArrowheads="1"/>
          </p:cNvSpPr>
          <p:nvPr>
            <p:ph type="body" idx="1"/>
          </p:nvPr>
        </p:nvSpPr>
        <p:spPr>
          <a:noFill/>
          <a:ln/>
        </p:spPr>
        <p:txBody>
          <a:bodyPr/>
          <a:lstStyle/>
          <a:p>
            <a:pPr marL="0" indent="0">
              <a:buFont typeface="Wingdings" pitchFamily="2" charset="2"/>
              <a:buNone/>
            </a:pPr>
            <a:r>
              <a:rPr lang="en-US" sz="1400"/>
              <a:t>The most important predictor of groups based on responses to opinion about spending on welfare was number of hours worked in the past week. The second most important predictor of groups based on responses to opinion about spending on welfare was self-employment. The third most important predictor of groups based on responses to opinion about spending on welfare was highest year of school completed.</a:t>
            </a:r>
            <a:r>
              <a:rPr lang="en-US" sz="1400" b="1"/>
              <a:t> </a:t>
            </a:r>
          </a:p>
          <a:p>
            <a:pPr marL="0" indent="0">
              <a:buFont typeface="Wingdings" pitchFamily="2" charset="2"/>
              <a:buNone/>
            </a:pPr>
            <a:endParaRPr lang="en-US" sz="1400" b="1"/>
          </a:p>
          <a:p>
            <a:pPr marL="0" indent="0">
              <a:buFont typeface="Wingdings" pitchFamily="2" charset="2"/>
              <a:buNone/>
            </a:pPr>
            <a:r>
              <a:rPr lang="en-US" sz="1400" b="1"/>
              <a:t>Survey respondents who thought we spend about the right amount of money on welfare worked fewer hours in the past week than survey respondents who thought we spend too much or little money on welfare. Survey respondents who thought we spend about the right amount of money on welfare had  completed more years of school than survey respondents who thought we spend too much or little money on welfare. Survey respondents who thought we spend too much money on welfare were more likely to be self-employed than survey respondents who thought we spend too little money on welfare. </a:t>
            </a:r>
          </a:p>
          <a:p>
            <a:pPr marL="0" indent="0">
              <a:buFont typeface="Wingdings" pitchFamily="2" charset="2"/>
              <a:buNone/>
            </a:pPr>
            <a:endParaRPr lang="en-US" sz="1400" b="1"/>
          </a:p>
          <a:p>
            <a:pPr marL="0" indent="0">
              <a:buFont typeface="Wingdings" pitchFamily="2" charset="2"/>
              <a:buNone/>
            </a:pPr>
            <a:r>
              <a:rPr lang="en-US" sz="1400"/>
              <a:t>1.   True</a:t>
            </a:r>
          </a:p>
          <a:p>
            <a:pPr marL="0" indent="0">
              <a:buFont typeface="Wingdings" pitchFamily="2" charset="2"/>
              <a:buNone/>
            </a:pPr>
            <a:r>
              <a:rPr lang="en-US" sz="1400"/>
              <a:t>2.   True with caution</a:t>
            </a:r>
          </a:p>
          <a:p>
            <a:pPr marL="0" indent="0">
              <a:buFont typeface="Wingdings" pitchFamily="2" charset="2"/>
              <a:buNone/>
            </a:pPr>
            <a:r>
              <a:rPr lang="en-US" sz="1400"/>
              <a:t>3.   False</a:t>
            </a:r>
          </a:p>
          <a:p>
            <a:pPr marL="0" indent="0">
              <a:buFont typeface="Wingdings" pitchFamily="2" charset="2"/>
              <a:buNone/>
            </a:pPr>
            <a:r>
              <a:rPr lang="en-US" sz="1400"/>
              <a:t>4.   Inappropriate application of a statistic</a:t>
            </a:r>
          </a:p>
        </p:txBody>
      </p:sp>
      <p:sp>
        <p:nvSpPr>
          <p:cNvPr id="559107" name="Rectangle 3"/>
          <p:cNvSpPr>
            <a:spLocks noGrp="1" noChangeArrowheads="1"/>
          </p:cNvSpPr>
          <p:nvPr>
            <p:ph type="title"/>
          </p:nvPr>
        </p:nvSpPr>
        <p:spPr/>
        <p:txBody>
          <a:bodyPr/>
          <a:lstStyle/>
          <a:p>
            <a:r>
              <a:rPr lang="en-US"/>
              <a:t>Answering the problem question - 4</a:t>
            </a:r>
          </a:p>
        </p:txBody>
      </p:sp>
      <p:sp>
        <p:nvSpPr>
          <p:cNvPr id="559108" name="AutoShape 4"/>
          <p:cNvSpPr>
            <a:spLocks noChangeArrowheads="1"/>
          </p:cNvSpPr>
          <p:nvPr/>
        </p:nvSpPr>
        <p:spPr bwMode="auto">
          <a:xfrm>
            <a:off x="3733800" y="2057400"/>
            <a:ext cx="4113213" cy="906463"/>
          </a:xfrm>
          <a:prstGeom prst="wedgeEllipseCallout">
            <a:avLst>
              <a:gd name="adj1" fmla="val -23755"/>
              <a:gd name="adj2" fmla="val 6400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We verified that each statement about the relationship between predictors and groups was correct.</a:t>
            </a:r>
          </a:p>
        </p:txBody>
      </p:sp>
      <p:sp>
        <p:nvSpPr>
          <p:cNvPr id="559109" name="AutoShape 5"/>
          <p:cNvSpPr>
            <a:spLocks noChangeArrowheads="1"/>
          </p:cNvSpPr>
          <p:nvPr/>
        </p:nvSpPr>
        <p:spPr bwMode="auto">
          <a:xfrm>
            <a:off x="4191000" y="4876800"/>
            <a:ext cx="4719638" cy="1231900"/>
          </a:xfrm>
          <a:prstGeom prst="wedgeEllipseCallout">
            <a:avLst>
              <a:gd name="adj1" fmla="val 12116"/>
              <a:gd name="adj2" fmla="val -4146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answer to the question is true with caution. A caution is added because of the inclusion of ordinal level variables. A caution is added because of a violation of discriminant analysis assumptions.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D6B7491-FFE4-41B9-9286-6557453481B3}" type="slidenum">
              <a:rPr lang="en-US"/>
              <a:pPr/>
              <a:t>8</a:t>
            </a:fld>
            <a:endParaRPr lang="en-US"/>
          </a:p>
        </p:txBody>
      </p:sp>
      <p:sp>
        <p:nvSpPr>
          <p:cNvPr id="508930" name="Rectangle 2"/>
          <p:cNvSpPr>
            <a:spLocks noGrp="1" noChangeArrowheads="1"/>
          </p:cNvSpPr>
          <p:nvPr>
            <p:ph type="title"/>
          </p:nvPr>
        </p:nvSpPr>
        <p:spPr/>
        <p:txBody>
          <a:bodyPr/>
          <a:lstStyle/>
          <a:p>
            <a:r>
              <a:rPr lang="en-US"/>
              <a:t>Detecting outliers in discriminant analysis - 4</a:t>
            </a:r>
          </a:p>
        </p:txBody>
      </p:sp>
      <p:sp>
        <p:nvSpPr>
          <p:cNvPr id="508931" name="Rectangle 3"/>
          <p:cNvSpPr>
            <a:spLocks noGrp="1" noChangeArrowheads="1"/>
          </p:cNvSpPr>
          <p:nvPr>
            <p:ph type="body" idx="1"/>
          </p:nvPr>
        </p:nvSpPr>
        <p:spPr/>
        <p:txBody>
          <a:bodyPr/>
          <a:lstStyle/>
          <a:p>
            <a:pPr>
              <a:lnSpc>
                <a:spcPct val="90000"/>
              </a:lnSpc>
            </a:pPr>
            <a:r>
              <a:rPr lang="en-US" sz="1800"/>
              <a:t>Since we are dealing with the classification phase of discriminant analysis,  we use the number of independent variables included in computing the discriminant scores for cases.</a:t>
            </a:r>
          </a:p>
          <a:p>
            <a:pPr>
              <a:lnSpc>
                <a:spcPct val="90000"/>
              </a:lnSpc>
            </a:pPr>
            <a:endParaRPr lang="en-US" sz="1800"/>
          </a:p>
          <a:p>
            <a:pPr>
              <a:lnSpc>
                <a:spcPct val="90000"/>
              </a:lnSpc>
            </a:pPr>
            <a:r>
              <a:rPr lang="en-US" sz="1800"/>
              <a:t>For simultaneous discriminant analysis in which all independent variables are entered at the same time, we use the total number of independent variables in the calculations for the critical value for D².</a:t>
            </a:r>
          </a:p>
          <a:p>
            <a:pPr>
              <a:lnSpc>
                <a:spcPct val="90000"/>
              </a:lnSpc>
            </a:pPr>
            <a:endParaRPr lang="en-US" sz="1800"/>
          </a:p>
          <a:p>
            <a:pPr>
              <a:lnSpc>
                <a:spcPct val="90000"/>
              </a:lnSpc>
            </a:pPr>
            <a:r>
              <a:rPr lang="en-US" sz="1800"/>
              <a:t>For stepwise discriminant analysis, in which variables are entered by statistical criteria, we use the number of variables satisfying the statistical criteria in the calculations for the critical value for D².</a:t>
            </a: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DF53850-2776-42CE-953C-9DF783BD71D4}" type="slidenum">
              <a:rPr lang="en-US"/>
              <a:pPr/>
              <a:t>80</a:t>
            </a:fld>
            <a:endParaRPr lang="en-US"/>
          </a:p>
        </p:txBody>
      </p:sp>
      <p:sp>
        <p:nvSpPr>
          <p:cNvPr id="560130" name="Rectangle 2"/>
          <p:cNvSpPr>
            <a:spLocks noGrp="1" noChangeArrowheads="1"/>
          </p:cNvSpPr>
          <p:nvPr>
            <p:ph type="title"/>
          </p:nvPr>
        </p:nvSpPr>
        <p:spPr>
          <a:xfrm>
            <a:off x="1143000" y="304800"/>
            <a:ext cx="7772400" cy="914400"/>
          </a:xfrm>
        </p:spPr>
        <p:txBody>
          <a:bodyPr/>
          <a:lstStyle/>
          <a:p>
            <a:r>
              <a:rPr lang="en-US"/>
              <a:t>Steps in discriminant analysis: </a:t>
            </a:r>
            <a:br>
              <a:rPr lang="en-US"/>
            </a:br>
            <a:r>
              <a:rPr lang="en-US"/>
              <a:t>level of measurement and initial sample size</a:t>
            </a:r>
          </a:p>
        </p:txBody>
      </p:sp>
      <p:sp>
        <p:nvSpPr>
          <p:cNvPr id="560131" name="Rectangle 3"/>
          <p:cNvSpPr>
            <a:spLocks noChangeArrowheads="1"/>
          </p:cNvSpPr>
          <p:nvPr/>
        </p:nvSpPr>
        <p:spPr bwMode="auto">
          <a:xfrm>
            <a:off x="762000" y="1516063"/>
            <a:ext cx="8196263" cy="695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0800" indent="4763" algn="l">
              <a:lnSpc>
                <a:spcPct val="100000"/>
              </a:lnSpc>
            </a:pPr>
            <a:r>
              <a:rPr lang="en-US" sz="1800">
                <a:latin typeface="Verdana" pitchFamily="34" charset="0"/>
              </a:rPr>
              <a:t>The following is a guide to the decision process for answering </a:t>
            </a:r>
          </a:p>
          <a:p>
            <a:pPr marL="50800" indent="4763" algn="l">
              <a:lnSpc>
                <a:spcPct val="100000"/>
              </a:lnSpc>
            </a:pPr>
            <a:r>
              <a:rPr lang="en-US" sz="1800">
                <a:latin typeface="Verdana" pitchFamily="34" charset="0"/>
              </a:rPr>
              <a:t>problems about the complete discriminant analysis:</a:t>
            </a:r>
            <a:r>
              <a:rPr lang="en-US" sz="2000">
                <a:latin typeface="Verdana" pitchFamily="34" charset="0"/>
              </a:rPr>
              <a:t> </a:t>
            </a:r>
          </a:p>
        </p:txBody>
      </p:sp>
      <p:sp>
        <p:nvSpPr>
          <p:cNvPr id="560132" name="Line 4"/>
          <p:cNvSpPr>
            <a:spLocks noChangeShapeType="1"/>
          </p:cNvSpPr>
          <p:nvPr/>
        </p:nvSpPr>
        <p:spPr bwMode="auto">
          <a:xfrm flipH="1">
            <a:off x="4549775" y="3395663"/>
            <a:ext cx="0" cy="423862"/>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560133" name="Line 5"/>
          <p:cNvSpPr>
            <a:spLocks noChangeShapeType="1"/>
          </p:cNvSpPr>
          <p:nvPr/>
        </p:nvSpPr>
        <p:spPr bwMode="auto">
          <a:xfrm>
            <a:off x="6383338" y="2879725"/>
            <a:ext cx="679450"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560134" name="Text Box 6"/>
          <p:cNvSpPr txBox="1">
            <a:spLocks noChangeArrowheads="1"/>
          </p:cNvSpPr>
          <p:nvPr/>
        </p:nvSpPr>
        <p:spPr bwMode="auto">
          <a:xfrm>
            <a:off x="7142163" y="2560638"/>
            <a:ext cx="1239837"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t>Inappropriate </a:t>
            </a:r>
            <a:r>
              <a:rPr lang="en-US" sz="1200">
                <a:latin typeface="Verdana" pitchFamily="34" charset="0"/>
              </a:rPr>
              <a:t>application of a statistic</a:t>
            </a:r>
          </a:p>
        </p:txBody>
      </p:sp>
      <p:sp>
        <p:nvSpPr>
          <p:cNvPr id="560135" name="Text Box 7"/>
          <p:cNvSpPr txBox="1">
            <a:spLocks noChangeArrowheads="1"/>
          </p:cNvSpPr>
          <p:nvPr/>
        </p:nvSpPr>
        <p:spPr bwMode="auto">
          <a:xfrm>
            <a:off x="4648200" y="3429000"/>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560136" name="Text Box 8"/>
          <p:cNvSpPr txBox="1">
            <a:spLocks noChangeArrowheads="1"/>
          </p:cNvSpPr>
          <p:nvPr/>
        </p:nvSpPr>
        <p:spPr bwMode="auto">
          <a:xfrm>
            <a:off x="6450013" y="2593975"/>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560137" name="AutoShape 9"/>
          <p:cNvSpPr>
            <a:spLocks noChangeArrowheads="1"/>
          </p:cNvSpPr>
          <p:nvPr/>
        </p:nvSpPr>
        <p:spPr bwMode="auto">
          <a:xfrm>
            <a:off x="2590800" y="2362200"/>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Dependent non-metric?</a:t>
            </a:r>
          </a:p>
          <a:p>
            <a:pPr algn="l">
              <a:lnSpc>
                <a:spcPct val="100000"/>
              </a:lnSpc>
            </a:pPr>
            <a:r>
              <a:rPr lang="en-US" sz="1000">
                <a:latin typeface="Verdana" pitchFamily="34" charset="0"/>
              </a:rPr>
              <a:t>Independent variables metric or dichotomous?</a:t>
            </a:r>
          </a:p>
        </p:txBody>
      </p:sp>
      <p:grpSp>
        <p:nvGrpSpPr>
          <p:cNvPr id="560140" name="Group 12"/>
          <p:cNvGrpSpPr>
            <a:grpSpLocks/>
          </p:cNvGrpSpPr>
          <p:nvPr/>
        </p:nvGrpSpPr>
        <p:grpSpPr bwMode="auto">
          <a:xfrm>
            <a:off x="4538663" y="4889500"/>
            <a:ext cx="466725" cy="423863"/>
            <a:chOff x="4464" y="3456"/>
            <a:chExt cx="294" cy="267"/>
          </a:xfrm>
        </p:grpSpPr>
        <p:sp>
          <p:nvSpPr>
            <p:cNvPr id="560141" name="Line 13"/>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42" name="Text Box 14"/>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560143" name="AutoShape 15"/>
          <p:cNvSpPr>
            <a:spLocks noChangeArrowheads="1"/>
          </p:cNvSpPr>
          <p:nvPr/>
        </p:nvSpPr>
        <p:spPr bwMode="auto">
          <a:xfrm>
            <a:off x="2590800" y="3868738"/>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Ratio of cases to independent variables at least 5 to 1?</a:t>
            </a:r>
          </a:p>
        </p:txBody>
      </p:sp>
      <p:grpSp>
        <p:nvGrpSpPr>
          <p:cNvPr id="560144" name="Group 16"/>
          <p:cNvGrpSpPr>
            <a:grpSpLocks/>
          </p:cNvGrpSpPr>
          <p:nvPr/>
        </p:nvGrpSpPr>
        <p:grpSpPr bwMode="auto">
          <a:xfrm>
            <a:off x="4538663" y="4889500"/>
            <a:ext cx="466725" cy="423863"/>
            <a:chOff x="4464" y="3456"/>
            <a:chExt cx="294" cy="267"/>
          </a:xfrm>
        </p:grpSpPr>
        <p:sp>
          <p:nvSpPr>
            <p:cNvPr id="560145" name="Line 17"/>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46" name="Text Box 18"/>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560147" name="Group 19"/>
          <p:cNvGrpSpPr>
            <a:grpSpLocks/>
          </p:cNvGrpSpPr>
          <p:nvPr/>
        </p:nvGrpSpPr>
        <p:grpSpPr bwMode="auto">
          <a:xfrm>
            <a:off x="6443663" y="4071938"/>
            <a:ext cx="679450" cy="304800"/>
            <a:chOff x="3792" y="2832"/>
            <a:chExt cx="428" cy="192"/>
          </a:xfrm>
        </p:grpSpPr>
        <p:sp>
          <p:nvSpPr>
            <p:cNvPr id="560148" name="Line 20"/>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49" name="Text Box 21"/>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560150" name="Text Box 22"/>
          <p:cNvSpPr txBox="1">
            <a:spLocks noChangeArrowheads="1"/>
          </p:cNvSpPr>
          <p:nvPr/>
        </p:nvSpPr>
        <p:spPr bwMode="auto">
          <a:xfrm>
            <a:off x="7162800" y="4097338"/>
            <a:ext cx="1295400"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Inappropriate application of a statistic</a:t>
            </a:r>
          </a:p>
        </p:txBody>
      </p:sp>
      <p:grpSp>
        <p:nvGrpSpPr>
          <p:cNvPr id="560151" name="Group 23"/>
          <p:cNvGrpSpPr>
            <a:grpSpLocks/>
          </p:cNvGrpSpPr>
          <p:nvPr/>
        </p:nvGrpSpPr>
        <p:grpSpPr bwMode="auto">
          <a:xfrm>
            <a:off x="4576763" y="6324600"/>
            <a:ext cx="466725" cy="423863"/>
            <a:chOff x="4464" y="3456"/>
            <a:chExt cx="294" cy="267"/>
          </a:xfrm>
        </p:grpSpPr>
        <p:sp>
          <p:nvSpPr>
            <p:cNvPr id="560152" name="Line 24"/>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53" name="Text Box 25"/>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560154" name="AutoShape 26"/>
          <p:cNvSpPr>
            <a:spLocks noChangeArrowheads="1"/>
          </p:cNvSpPr>
          <p:nvPr/>
        </p:nvSpPr>
        <p:spPr bwMode="auto">
          <a:xfrm>
            <a:off x="2628900" y="5334000"/>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Number of cases in smallest group greater than number of independent variables?</a:t>
            </a:r>
          </a:p>
        </p:txBody>
      </p:sp>
      <p:grpSp>
        <p:nvGrpSpPr>
          <p:cNvPr id="560155" name="Group 27"/>
          <p:cNvGrpSpPr>
            <a:grpSpLocks/>
          </p:cNvGrpSpPr>
          <p:nvPr/>
        </p:nvGrpSpPr>
        <p:grpSpPr bwMode="auto">
          <a:xfrm>
            <a:off x="4576763" y="6324600"/>
            <a:ext cx="466725" cy="423863"/>
            <a:chOff x="4464" y="3456"/>
            <a:chExt cx="294" cy="267"/>
          </a:xfrm>
        </p:grpSpPr>
        <p:sp>
          <p:nvSpPr>
            <p:cNvPr id="560156" name="Line 28"/>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57" name="Text Box 29"/>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560158" name="Group 30"/>
          <p:cNvGrpSpPr>
            <a:grpSpLocks/>
          </p:cNvGrpSpPr>
          <p:nvPr/>
        </p:nvGrpSpPr>
        <p:grpSpPr bwMode="auto">
          <a:xfrm>
            <a:off x="6481763" y="5562600"/>
            <a:ext cx="679450" cy="304800"/>
            <a:chOff x="3792" y="2832"/>
            <a:chExt cx="428" cy="192"/>
          </a:xfrm>
        </p:grpSpPr>
        <p:sp>
          <p:nvSpPr>
            <p:cNvPr id="560159" name="Line 31"/>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60" name="Text Box 32"/>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560161" name="Text Box 33"/>
          <p:cNvSpPr txBox="1">
            <a:spLocks noChangeArrowheads="1"/>
          </p:cNvSpPr>
          <p:nvPr/>
        </p:nvSpPr>
        <p:spPr bwMode="auto">
          <a:xfrm>
            <a:off x="7200900" y="5562600"/>
            <a:ext cx="1295400"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Inappropriate application of a statistic</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0783CA7-73F5-41C7-918E-16C5F9C37F0F}" type="slidenum">
              <a:rPr lang="en-US"/>
              <a:pPr/>
              <a:t>81</a:t>
            </a:fld>
            <a:endParaRPr lang="en-US"/>
          </a:p>
        </p:txBody>
      </p:sp>
      <p:sp>
        <p:nvSpPr>
          <p:cNvPr id="561154" name="Rectangle 2"/>
          <p:cNvSpPr>
            <a:spLocks noGrp="1" noChangeArrowheads="1"/>
          </p:cNvSpPr>
          <p:nvPr>
            <p:ph type="title"/>
          </p:nvPr>
        </p:nvSpPr>
        <p:spPr>
          <a:xfrm>
            <a:off x="1143000" y="304800"/>
            <a:ext cx="7772400" cy="914400"/>
          </a:xfrm>
        </p:spPr>
        <p:txBody>
          <a:bodyPr/>
          <a:lstStyle/>
          <a:p>
            <a:r>
              <a:rPr lang="en-US"/>
              <a:t>Steps in discriminant analysis: </a:t>
            </a:r>
            <a:br>
              <a:rPr lang="en-US"/>
            </a:br>
            <a:r>
              <a:rPr lang="en-US"/>
              <a:t>running the baseline model</a:t>
            </a:r>
          </a:p>
        </p:txBody>
      </p:sp>
      <p:sp>
        <p:nvSpPr>
          <p:cNvPr id="561162" name="Rectangle 10"/>
          <p:cNvSpPr>
            <a:spLocks noChangeArrowheads="1"/>
          </p:cNvSpPr>
          <p:nvPr/>
        </p:nvSpPr>
        <p:spPr bwMode="auto">
          <a:xfrm>
            <a:off x="2286000" y="1905000"/>
            <a:ext cx="3657600" cy="882650"/>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000">
                <a:latin typeface="Verdana" pitchFamily="34" charset="0"/>
              </a:rPr>
              <a:t>Run baseline discriminant analysis, using method for including variables identified in the research question.</a:t>
            </a:r>
          </a:p>
          <a:p>
            <a:pPr algn="l"/>
            <a:r>
              <a:rPr lang="en-US" sz="1000">
                <a:latin typeface="Verdana" pitchFamily="34" charset="0"/>
              </a:rPr>
              <a:t>Record cross-validated classification accuracy for evaluation of transformations and removal of outliers.</a:t>
            </a:r>
          </a:p>
        </p:txBody>
      </p:sp>
      <p:sp>
        <p:nvSpPr>
          <p:cNvPr id="561163" name="Line 11"/>
          <p:cNvSpPr>
            <a:spLocks noChangeShapeType="1"/>
          </p:cNvSpPr>
          <p:nvPr/>
        </p:nvSpPr>
        <p:spPr bwMode="auto">
          <a:xfrm flipH="1">
            <a:off x="4114800" y="2820988"/>
            <a:ext cx="0" cy="423862"/>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561175" name="Line 23"/>
          <p:cNvSpPr>
            <a:spLocks noChangeShapeType="1"/>
          </p:cNvSpPr>
          <p:nvPr/>
        </p:nvSpPr>
        <p:spPr bwMode="auto">
          <a:xfrm flipH="1">
            <a:off x="4114800" y="1447800"/>
            <a:ext cx="0" cy="423863"/>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561177" name="AutoShape 25"/>
          <p:cNvSpPr>
            <a:spLocks noChangeArrowheads="1"/>
          </p:cNvSpPr>
          <p:nvPr/>
        </p:nvSpPr>
        <p:spPr bwMode="auto">
          <a:xfrm>
            <a:off x="2286000" y="3216275"/>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Metric IV’s normally distributed?</a:t>
            </a:r>
          </a:p>
          <a:p>
            <a:pPr algn="l">
              <a:lnSpc>
                <a:spcPct val="100000"/>
              </a:lnSpc>
            </a:pPr>
            <a:endParaRPr lang="en-US" sz="1000">
              <a:latin typeface="Verdana" pitchFamily="34" charset="0"/>
            </a:endParaRPr>
          </a:p>
        </p:txBody>
      </p:sp>
      <p:grpSp>
        <p:nvGrpSpPr>
          <p:cNvPr id="561178" name="Group 26"/>
          <p:cNvGrpSpPr>
            <a:grpSpLocks/>
          </p:cNvGrpSpPr>
          <p:nvPr/>
        </p:nvGrpSpPr>
        <p:grpSpPr bwMode="auto">
          <a:xfrm>
            <a:off x="6019800" y="3397250"/>
            <a:ext cx="679450" cy="304800"/>
            <a:chOff x="3792" y="2832"/>
            <a:chExt cx="428" cy="192"/>
          </a:xfrm>
        </p:grpSpPr>
        <p:sp>
          <p:nvSpPr>
            <p:cNvPr id="561179" name="Line 27"/>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1180" name="Text Box 28"/>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561181" name="Rectangle 29"/>
          <p:cNvSpPr>
            <a:spLocks noChangeArrowheads="1"/>
          </p:cNvSpPr>
          <p:nvPr/>
        </p:nvSpPr>
        <p:spPr bwMode="auto">
          <a:xfrm>
            <a:off x="6705600" y="3179763"/>
            <a:ext cx="2133600" cy="1143000"/>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000">
                <a:latin typeface="Verdana" pitchFamily="34" charset="0"/>
              </a:rPr>
              <a:t>Try: </a:t>
            </a:r>
          </a:p>
          <a:p>
            <a:pPr algn="l"/>
            <a:r>
              <a:rPr lang="en-US" sz="1000">
                <a:latin typeface="Verdana" pitchFamily="34" charset="0"/>
              </a:rPr>
              <a:t>1. Logarithmic transformation</a:t>
            </a:r>
          </a:p>
          <a:p>
            <a:pPr algn="l"/>
            <a:r>
              <a:rPr lang="en-US" sz="1000">
                <a:latin typeface="Verdana" pitchFamily="34" charset="0"/>
              </a:rPr>
              <a:t>2. Square root transformation</a:t>
            </a:r>
          </a:p>
          <a:p>
            <a:pPr algn="l"/>
            <a:r>
              <a:rPr lang="en-US" sz="1000">
                <a:latin typeface="Verdana" pitchFamily="34" charset="0"/>
              </a:rPr>
              <a:t>3. Inverse transformation</a:t>
            </a:r>
          </a:p>
          <a:p>
            <a:pPr algn="l"/>
            <a:endParaRPr lang="en-US" sz="1000">
              <a:latin typeface="Verdana" pitchFamily="34" charset="0"/>
            </a:endParaRPr>
          </a:p>
          <a:p>
            <a:pPr algn="l"/>
            <a:r>
              <a:rPr lang="en-US" sz="1000">
                <a:latin typeface="Verdana" pitchFamily="34" charset="0"/>
              </a:rPr>
              <a:t>If unsuccessful, add caution for violation of discriminant analysis assumptions</a:t>
            </a:r>
          </a:p>
        </p:txBody>
      </p:sp>
      <p:sp>
        <p:nvSpPr>
          <p:cNvPr id="561182" name="Line 30"/>
          <p:cNvSpPr>
            <a:spLocks noChangeShapeType="1"/>
          </p:cNvSpPr>
          <p:nvPr/>
        </p:nvSpPr>
        <p:spPr bwMode="auto">
          <a:xfrm>
            <a:off x="4191000" y="4845050"/>
            <a:ext cx="3657600" cy="0"/>
          </a:xfrm>
          <a:prstGeom prst="line">
            <a:avLst/>
          </a:prstGeom>
          <a:noFill/>
          <a:ln w="12700">
            <a:solidFill>
              <a:schemeClr val="tx1"/>
            </a:solidFill>
            <a:round/>
            <a:headEnd type="triangle" w="lg"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561183" name="Line 31"/>
          <p:cNvSpPr>
            <a:spLocks noChangeShapeType="1"/>
          </p:cNvSpPr>
          <p:nvPr/>
        </p:nvSpPr>
        <p:spPr bwMode="auto">
          <a:xfrm>
            <a:off x="7924800" y="4387850"/>
            <a:ext cx="0" cy="457200"/>
          </a:xfrm>
          <a:prstGeom prst="line">
            <a:avLst/>
          </a:prstGeom>
          <a:noFill/>
          <a:ln w="12700">
            <a:solidFill>
              <a:schemeClr val="tx1"/>
            </a:solidFill>
            <a:round/>
            <a:headEnd type="none" w="lg" len="me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nvGrpSpPr>
          <p:cNvPr id="561184" name="Group 32"/>
          <p:cNvGrpSpPr>
            <a:grpSpLocks/>
          </p:cNvGrpSpPr>
          <p:nvPr/>
        </p:nvGrpSpPr>
        <p:grpSpPr bwMode="auto">
          <a:xfrm>
            <a:off x="4181475" y="4235450"/>
            <a:ext cx="466725" cy="804863"/>
            <a:chOff x="4464" y="3456"/>
            <a:chExt cx="294" cy="267"/>
          </a:xfrm>
        </p:grpSpPr>
        <p:sp>
          <p:nvSpPr>
            <p:cNvPr id="561185" name="Line 33"/>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1186" name="Text Box 34"/>
            <p:cNvSpPr txBox="1">
              <a:spLocks noChangeArrowheads="1"/>
            </p:cNvSpPr>
            <p:nvPr/>
          </p:nvSpPr>
          <p:spPr bwMode="auto">
            <a:xfrm>
              <a:off x="4464" y="3504"/>
              <a:ext cx="294" cy="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561187" name="AutoShape 35"/>
          <p:cNvSpPr>
            <a:spLocks noChangeArrowheads="1"/>
          </p:cNvSpPr>
          <p:nvPr/>
        </p:nvSpPr>
        <p:spPr bwMode="auto">
          <a:xfrm>
            <a:off x="2286000" y="5095875"/>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Mahalanobis D² to most likely group greater than critical value?</a:t>
            </a:r>
          </a:p>
        </p:txBody>
      </p:sp>
      <p:grpSp>
        <p:nvGrpSpPr>
          <p:cNvPr id="561188" name="Group 36"/>
          <p:cNvGrpSpPr>
            <a:grpSpLocks/>
          </p:cNvGrpSpPr>
          <p:nvPr/>
        </p:nvGrpSpPr>
        <p:grpSpPr bwMode="auto">
          <a:xfrm>
            <a:off x="4191000" y="6096000"/>
            <a:ext cx="466725" cy="533400"/>
            <a:chOff x="4464" y="3456"/>
            <a:chExt cx="294" cy="267"/>
          </a:xfrm>
        </p:grpSpPr>
        <p:sp>
          <p:nvSpPr>
            <p:cNvPr id="561189" name="Line 37"/>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1190" name="Text Box 38"/>
            <p:cNvSpPr txBox="1">
              <a:spLocks noChangeArrowheads="1"/>
            </p:cNvSpPr>
            <p:nvPr/>
          </p:nvSpPr>
          <p:spPr bwMode="auto">
            <a:xfrm>
              <a:off x="4464" y="3504"/>
              <a:ext cx="294" cy="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561191" name="Group 39"/>
          <p:cNvGrpSpPr>
            <a:grpSpLocks/>
          </p:cNvGrpSpPr>
          <p:nvPr/>
        </p:nvGrpSpPr>
        <p:grpSpPr bwMode="auto">
          <a:xfrm>
            <a:off x="6026150" y="5334000"/>
            <a:ext cx="679450" cy="304800"/>
            <a:chOff x="3792" y="2832"/>
            <a:chExt cx="428" cy="192"/>
          </a:xfrm>
        </p:grpSpPr>
        <p:sp>
          <p:nvSpPr>
            <p:cNvPr id="561192" name="Line 40"/>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1193" name="Text Box 41"/>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561194" name="Line 42"/>
          <p:cNvSpPr>
            <a:spLocks noChangeShapeType="1"/>
          </p:cNvSpPr>
          <p:nvPr/>
        </p:nvSpPr>
        <p:spPr bwMode="auto">
          <a:xfrm>
            <a:off x="4191000" y="6477000"/>
            <a:ext cx="3505200" cy="0"/>
          </a:xfrm>
          <a:prstGeom prst="line">
            <a:avLst/>
          </a:prstGeom>
          <a:noFill/>
          <a:ln w="12700">
            <a:solidFill>
              <a:schemeClr val="tx1"/>
            </a:solidFill>
            <a:round/>
            <a:headEnd type="triangle" w="lg"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561195" name="Rectangle 43"/>
          <p:cNvSpPr>
            <a:spLocks noChangeArrowheads="1"/>
          </p:cNvSpPr>
          <p:nvPr/>
        </p:nvSpPr>
        <p:spPr bwMode="auto">
          <a:xfrm>
            <a:off x="6781800" y="5345113"/>
            <a:ext cx="1676400" cy="622300"/>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endParaRPr lang="en-US" sz="1000">
              <a:latin typeface="Verdana" pitchFamily="34" charset="0"/>
            </a:endParaRPr>
          </a:p>
          <a:p>
            <a:pPr algn="l"/>
            <a:r>
              <a:rPr lang="en-US" sz="1000">
                <a:latin typeface="Verdana" pitchFamily="34" charset="0"/>
              </a:rPr>
              <a:t>Remove outliers from data set</a:t>
            </a:r>
          </a:p>
          <a:p>
            <a:pPr algn="l"/>
            <a:endParaRPr lang="en-US" sz="1000">
              <a:latin typeface="Verdana" pitchFamily="34" charset="0"/>
            </a:endParaRPr>
          </a:p>
        </p:txBody>
      </p:sp>
      <p:grpSp>
        <p:nvGrpSpPr>
          <p:cNvPr id="561196" name="Group 44"/>
          <p:cNvGrpSpPr>
            <a:grpSpLocks/>
          </p:cNvGrpSpPr>
          <p:nvPr/>
        </p:nvGrpSpPr>
        <p:grpSpPr bwMode="auto">
          <a:xfrm>
            <a:off x="7696200" y="6019800"/>
            <a:ext cx="466725" cy="423863"/>
            <a:chOff x="4464" y="3456"/>
            <a:chExt cx="294" cy="267"/>
          </a:xfrm>
        </p:grpSpPr>
        <p:sp>
          <p:nvSpPr>
            <p:cNvPr id="561197" name="Line 4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1198" name="Text Box 46"/>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67C0C7C-31E9-4862-B428-4A55BE0F4E57}" type="slidenum">
              <a:rPr lang="en-US"/>
              <a:pPr/>
              <a:t>82</a:t>
            </a:fld>
            <a:endParaRPr lang="en-US"/>
          </a:p>
        </p:txBody>
      </p:sp>
      <p:sp>
        <p:nvSpPr>
          <p:cNvPr id="457730" name="Rectangle 2"/>
          <p:cNvSpPr>
            <a:spLocks noGrp="1" noChangeArrowheads="1"/>
          </p:cNvSpPr>
          <p:nvPr>
            <p:ph type="title"/>
          </p:nvPr>
        </p:nvSpPr>
        <p:spPr>
          <a:xfrm>
            <a:off x="1143000" y="304800"/>
            <a:ext cx="7772400" cy="914400"/>
          </a:xfrm>
        </p:spPr>
        <p:txBody>
          <a:bodyPr/>
          <a:lstStyle/>
          <a:p>
            <a:r>
              <a:rPr lang="en-US"/>
              <a:t>Steps in discriminant analysis: </a:t>
            </a:r>
            <a:br>
              <a:rPr lang="en-US"/>
            </a:br>
            <a:r>
              <a:rPr lang="en-US"/>
              <a:t>picking discriminant model for interpretation</a:t>
            </a:r>
          </a:p>
        </p:txBody>
      </p:sp>
      <p:sp>
        <p:nvSpPr>
          <p:cNvPr id="457731" name="AutoShape 3"/>
          <p:cNvSpPr>
            <a:spLocks noChangeArrowheads="1"/>
          </p:cNvSpPr>
          <p:nvPr/>
        </p:nvSpPr>
        <p:spPr bwMode="auto">
          <a:xfrm>
            <a:off x="2657475" y="4086225"/>
            <a:ext cx="3886200" cy="13239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Cross-validated accuracy for second discriminant analysis greater than accuracy of baseline by 2% or more?</a:t>
            </a:r>
          </a:p>
        </p:txBody>
      </p:sp>
      <p:grpSp>
        <p:nvGrpSpPr>
          <p:cNvPr id="457732" name="Group 4"/>
          <p:cNvGrpSpPr>
            <a:grpSpLocks/>
          </p:cNvGrpSpPr>
          <p:nvPr/>
        </p:nvGrpSpPr>
        <p:grpSpPr bwMode="auto">
          <a:xfrm>
            <a:off x="4572000" y="1447800"/>
            <a:ext cx="533400" cy="311150"/>
            <a:chOff x="4464" y="3456"/>
            <a:chExt cx="294" cy="401"/>
          </a:xfrm>
        </p:grpSpPr>
        <p:sp>
          <p:nvSpPr>
            <p:cNvPr id="457733" name="Line 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57734" name="Text Box 6"/>
            <p:cNvSpPr txBox="1">
              <a:spLocks noChangeArrowheads="1"/>
            </p:cNvSpPr>
            <p:nvPr/>
          </p:nvSpPr>
          <p:spPr bwMode="auto">
            <a:xfrm>
              <a:off x="4464" y="3503"/>
              <a:ext cx="294" cy="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sp>
        <p:nvSpPr>
          <p:cNvPr id="457738" name="Rectangle 10"/>
          <p:cNvSpPr>
            <a:spLocks noChangeArrowheads="1"/>
          </p:cNvSpPr>
          <p:nvPr/>
        </p:nvSpPr>
        <p:spPr bwMode="auto">
          <a:xfrm>
            <a:off x="5562600" y="5181600"/>
            <a:ext cx="2286000" cy="752475"/>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endParaRPr lang="en-US" sz="1000">
              <a:latin typeface="Verdana" pitchFamily="34" charset="0"/>
            </a:endParaRPr>
          </a:p>
          <a:p>
            <a:pPr algn="l"/>
            <a:r>
              <a:rPr lang="en-US" sz="1000">
                <a:latin typeface="Verdana" pitchFamily="34" charset="0"/>
              </a:rPr>
              <a:t>Pick baseline discriminant analysis for interpretation</a:t>
            </a:r>
          </a:p>
          <a:p>
            <a:pPr algn="l"/>
            <a:endParaRPr lang="en-US" sz="1000">
              <a:latin typeface="Verdana" pitchFamily="34" charset="0"/>
            </a:endParaRPr>
          </a:p>
          <a:p>
            <a:pPr algn="l"/>
            <a:endParaRPr lang="en-US" sz="1000">
              <a:latin typeface="Verdana" pitchFamily="34" charset="0"/>
            </a:endParaRPr>
          </a:p>
        </p:txBody>
      </p:sp>
      <p:grpSp>
        <p:nvGrpSpPr>
          <p:cNvPr id="457739" name="Group 11"/>
          <p:cNvGrpSpPr>
            <a:grpSpLocks/>
          </p:cNvGrpSpPr>
          <p:nvPr/>
        </p:nvGrpSpPr>
        <p:grpSpPr bwMode="auto">
          <a:xfrm>
            <a:off x="7305675" y="2133600"/>
            <a:ext cx="466725" cy="2971800"/>
            <a:chOff x="4464" y="3456"/>
            <a:chExt cx="294" cy="267"/>
          </a:xfrm>
        </p:grpSpPr>
        <p:sp>
          <p:nvSpPr>
            <p:cNvPr id="457740" name="Line 12"/>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57741" name="Text Box 13"/>
            <p:cNvSpPr txBox="1">
              <a:spLocks noChangeArrowheads="1"/>
            </p:cNvSpPr>
            <p:nvPr/>
          </p:nvSpPr>
          <p:spPr bwMode="auto">
            <a:xfrm>
              <a:off x="4464" y="3504"/>
              <a:ext cx="294" cy="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sp>
        <p:nvSpPr>
          <p:cNvPr id="457742" name="AutoShape 14"/>
          <p:cNvSpPr>
            <a:spLocks noChangeArrowheads="1"/>
          </p:cNvSpPr>
          <p:nvPr/>
        </p:nvSpPr>
        <p:spPr bwMode="auto">
          <a:xfrm>
            <a:off x="2581275" y="1647825"/>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Were transformed variables substituted, or outliers and influential cases omitted?</a:t>
            </a:r>
          </a:p>
        </p:txBody>
      </p:sp>
      <p:sp>
        <p:nvSpPr>
          <p:cNvPr id="457746" name="Rectangle 18"/>
          <p:cNvSpPr>
            <a:spLocks noChangeArrowheads="1"/>
          </p:cNvSpPr>
          <p:nvPr/>
        </p:nvSpPr>
        <p:spPr bwMode="auto">
          <a:xfrm>
            <a:off x="3114675" y="3111500"/>
            <a:ext cx="2971800" cy="622300"/>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000">
                <a:latin typeface="Verdana" pitchFamily="34" charset="0"/>
              </a:rPr>
              <a:t>Evaluate impact of transformations and removal of outliers by running discriminant again, using method for including variables identified in the research question.</a:t>
            </a:r>
          </a:p>
        </p:txBody>
      </p:sp>
      <p:grpSp>
        <p:nvGrpSpPr>
          <p:cNvPr id="457747" name="Group 19"/>
          <p:cNvGrpSpPr>
            <a:grpSpLocks/>
          </p:cNvGrpSpPr>
          <p:nvPr/>
        </p:nvGrpSpPr>
        <p:grpSpPr bwMode="auto">
          <a:xfrm>
            <a:off x="4562475" y="3733800"/>
            <a:ext cx="466725" cy="423863"/>
            <a:chOff x="4464" y="3456"/>
            <a:chExt cx="294" cy="267"/>
          </a:xfrm>
        </p:grpSpPr>
        <p:sp>
          <p:nvSpPr>
            <p:cNvPr id="457748" name="Line 20"/>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57749" name="Text Box 21"/>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grpSp>
        <p:nvGrpSpPr>
          <p:cNvPr id="457750" name="Group 22"/>
          <p:cNvGrpSpPr>
            <a:grpSpLocks/>
          </p:cNvGrpSpPr>
          <p:nvPr/>
        </p:nvGrpSpPr>
        <p:grpSpPr bwMode="auto">
          <a:xfrm>
            <a:off x="4552950" y="2667000"/>
            <a:ext cx="466725" cy="423863"/>
            <a:chOff x="4464" y="3456"/>
            <a:chExt cx="294" cy="267"/>
          </a:xfrm>
        </p:grpSpPr>
        <p:sp>
          <p:nvSpPr>
            <p:cNvPr id="457751" name="Line 23"/>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57752" name="Text Box 24"/>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457753" name="Rectangle 25"/>
          <p:cNvSpPr>
            <a:spLocks noChangeArrowheads="1"/>
          </p:cNvSpPr>
          <p:nvPr/>
        </p:nvSpPr>
        <p:spPr bwMode="auto">
          <a:xfrm>
            <a:off x="1295400" y="5181600"/>
            <a:ext cx="2286000" cy="752475"/>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endParaRPr lang="en-US" sz="1000">
              <a:latin typeface="Verdana" pitchFamily="34" charset="0"/>
            </a:endParaRPr>
          </a:p>
          <a:p>
            <a:pPr algn="l"/>
            <a:r>
              <a:rPr lang="en-US" sz="1000">
                <a:latin typeface="Verdana" pitchFamily="34" charset="0"/>
              </a:rPr>
              <a:t>Pick discriminant analysis with transformations and omitting outliers for interpretation</a:t>
            </a:r>
          </a:p>
          <a:p>
            <a:pPr algn="l"/>
            <a:endParaRPr lang="en-US" sz="1000">
              <a:latin typeface="Verdana" pitchFamily="34" charset="0"/>
            </a:endParaRPr>
          </a:p>
        </p:txBody>
      </p:sp>
      <p:grpSp>
        <p:nvGrpSpPr>
          <p:cNvPr id="457754" name="Group 26"/>
          <p:cNvGrpSpPr>
            <a:grpSpLocks/>
          </p:cNvGrpSpPr>
          <p:nvPr/>
        </p:nvGrpSpPr>
        <p:grpSpPr bwMode="auto">
          <a:xfrm>
            <a:off x="2657475" y="4757738"/>
            <a:ext cx="542925" cy="423862"/>
            <a:chOff x="4464" y="3456"/>
            <a:chExt cx="294" cy="267"/>
          </a:xfrm>
        </p:grpSpPr>
        <p:sp>
          <p:nvSpPr>
            <p:cNvPr id="457755" name="Line 27"/>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57756" name="Text Box 28"/>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457757" name="Group 29"/>
          <p:cNvGrpSpPr>
            <a:grpSpLocks/>
          </p:cNvGrpSpPr>
          <p:nvPr/>
        </p:nvGrpSpPr>
        <p:grpSpPr bwMode="auto">
          <a:xfrm>
            <a:off x="6467475" y="1828800"/>
            <a:ext cx="838200" cy="304800"/>
            <a:chOff x="3792" y="2832"/>
            <a:chExt cx="428" cy="192"/>
          </a:xfrm>
        </p:grpSpPr>
        <p:sp>
          <p:nvSpPr>
            <p:cNvPr id="457758" name="Line 30"/>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57759" name="Text Box 31"/>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457763" name="Group 35"/>
          <p:cNvGrpSpPr>
            <a:grpSpLocks/>
          </p:cNvGrpSpPr>
          <p:nvPr/>
        </p:nvGrpSpPr>
        <p:grpSpPr bwMode="auto">
          <a:xfrm>
            <a:off x="6534150" y="4757738"/>
            <a:ext cx="466725" cy="423862"/>
            <a:chOff x="4464" y="3456"/>
            <a:chExt cx="294" cy="267"/>
          </a:xfrm>
        </p:grpSpPr>
        <p:sp>
          <p:nvSpPr>
            <p:cNvPr id="457764" name="Line 3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57765" name="Text Box 37"/>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457771" name="Line 43"/>
          <p:cNvSpPr>
            <a:spLocks noChangeShapeType="1"/>
          </p:cNvSpPr>
          <p:nvPr/>
        </p:nvSpPr>
        <p:spPr bwMode="auto">
          <a:xfrm flipH="1">
            <a:off x="2514600" y="5932488"/>
            <a:ext cx="0" cy="423862"/>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57772" name="Line 44"/>
          <p:cNvSpPr>
            <a:spLocks noChangeShapeType="1"/>
          </p:cNvSpPr>
          <p:nvPr/>
        </p:nvSpPr>
        <p:spPr bwMode="auto">
          <a:xfrm flipH="1">
            <a:off x="6410325" y="5932488"/>
            <a:ext cx="0" cy="423862"/>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57773" name="Line 45"/>
          <p:cNvSpPr>
            <a:spLocks noChangeShapeType="1"/>
          </p:cNvSpPr>
          <p:nvPr/>
        </p:nvSpPr>
        <p:spPr bwMode="auto">
          <a:xfrm flipV="1">
            <a:off x="2524125" y="6367463"/>
            <a:ext cx="3886200" cy="0"/>
          </a:xfrm>
          <a:prstGeom prst="line">
            <a:avLst/>
          </a:prstGeom>
          <a:noFill/>
          <a:ln w="12700">
            <a:solidFill>
              <a:schemeClr val="tx1"/>
            </a:solidFill>
            <a:round/>
            <a:headEnd type="none" w="lg"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nvGrpSpPr>
          <p:cNvPr id="457774" name="Group 46"/>
          <p:cNvGrpSpPr>
            <a:grpSpLocks/>
          </p:cNvGrpSpPr>
          <p:nvPr/>
        </p:nvGrpSpPr>
        <p:grpSpPr bwMode="auto">
          <a:xfrm>
            <a:off x="4562475" y="6357938"/>
            <a:ext cx="466725" cy="423862"/>
            <a:chOff x="4464" y="3456"/>
            <a:chExt cx="294" cy="267"/>
          </a:xfrm>
        </p:grpSpPr>
        <p:sp>
          <p:nvSpPr>
            <p:cNvPr id="457775" name="Line 47"/>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57776" name="Text Box 48"/>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84640BA-D7F0-4489-8B45-3CF91D12C960}" type="slidenum">
              <a:rPr lang="en-US"/>
              <a:pPr/>
              <a:t>83</a:t>
            </a:fld>
            <a:endParaRPr lang="en-US"/>
          </a:p>
        </p:txBody>
      </p:sp>
      <p:sp>
        <p:nvSpPr>
          <p:cNvPr id="329730" name="Rectangle 2"/>
          <p:cNvSpPr>
            <a:spLocks noGrp="1" noChangeArrowheads="1"/>
          </p:cNvSpPr>
          <p:nvPr>
            <p:ph type="title"/>
          </p:nvPr>
        </p:nvSpPr>
        <p:spPr>
          <a:xfrm>
            <a:off x="1143000" y="304800"/>
            <a:ext cx="7772400" cy="914400"/>
          </a:xfrm>
        </p:spPr>
        <p:txBody>
          <a:bodyPr/>
          <a:lstStyle/>
          <a:p>
            <a:r>
              <a:rPr lang="en-US"/>
              <a:t>Steps in discriminant analysis: </a:t>
            </a:r>
            <a:br>
              <a:rPr lang="en-US"/>
            </a:br>
            <a:r>
              <a:rPr lang="en-US"/>
              <a:t>usable discriminant model</a:t>
            </a:r>
          </a:p>
        </p:txBody>
      </p:sp>
      <p:grpSp>
        <p:nvGrpSpPr>
          <p:cNvPr id="329732" name="Group 4"/>
          <p:cNvGrpSpPr>
            <a:grpSpLocks/>
          </p:cNvGrpSpPr>
          <p:nvPr/>
        </p:nvGrpSpPr>
        <p:grpSpPr bwMode="auto">
          <a:xfrm>
            <a:off x="4572000" y="3033713"/>
            <a:ext cx="466725" cy="423862"/>
            <a:chOff x="4464" y="3456"/>
            <a:chExt cx="294" cy="267"/>
          </a:xfrm>
        </p:grpSpPr>
        <p:sp>
          <p:nvSpPr>
            <p:cNvPr id="329733" name="Line 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734" name="Text Box 6"/>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329764" name="AutoShape 36"/>
          <p:cNvSpPr>
            <a:spLocks noChangeArrowheads="1"/>
          </p:cNvSpPr>
          <p:nvPr/>
        </p:nvSpPr>
        <p:spPr bwMode="auto">
          <a:xfrm>
            <a:off x="2590800" y="1981200"/>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Sufficient statistically significant functions to distinguish DV groups?</a:t>
            </a:r>
          </a:p>
        </p:txBody>
      </p:sp>
      <p:grpSp>
        <p:nvGrpSpPr>
          <p:cNvPr id="329765" name="Group 37"/>
          <p:cNvGrpSpPr>
            <a:grpSpLocks/>
          </p:cNvGrpSpPr>
          <p:nvPr/>
        </p:nvGrpSpPr>
        <p:grpSpPr bwMode="auto">
          <a:xfrm>
            <a:off x="4538663" y="1524000"/>
            <a:ext cx="466725" cy="423863"/>
            <a:chOff x="4464" y="3456"/>
            <a:chExt cx="294" cy="267"/>
          </a:xfrm>
        </p:grpSpPr>
        <p:sp>
          <p:nvSpPr>
            <p:cNvPr id="329766" name="Line 38"/>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767" name="Text Box 39"/>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grpSp>
        <p:nvGrpSpPr>
          <p:cNvPr id="329768" name="Group 40"/>
          <p:cNvGrpSpPr>
            <a:grpSpLocks/>
          </p:cNvGrpSpPr>
          <p:nvPr/>
        </p:nvGrpSpPr>
        <p:grpSpPr bwMode="auto">
          <a:xfrm>
            <a:off x="6443663" y="2184400"/>
            <a:ext cx="679450" cy="304800"/>
            <a:chOff x="3792" y="2832"/>
            <a:chExt cx="428" cy="192"/>
          </a:xfrm>
        </p:grpSpPr>
        <p:sp>
          <p:nvSpPr>
            <p:cNvPr id="329769" name="Line 41"/>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770" name="Text Box 42"/>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329771" name="Text Box 43"/>
          <p:cNvSpPr txBox="1">
            <a:spLocks noChangeArrowheads="1"/>
          </p:cNvSpPr>
          <p:nvPr/>
        </p:nvSpPr>
        <p:spPr bwMode="auto">
          <a:xfrm>
            <a:off x="7205663" y="2336800"/>
            <a:ext cx="6381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sp>
        <p:nvSpPr>
          <p:cNvPr id="329775" name="AutoShape 47"/>
          <p:cNvSpPr>
            <a:spLocks noChangeArrowheads="1"/>
          </p:cNvSpPr>
          <p:nvPr/>
        </p:nvSpPr>
        <p:spPr bwMode="auto">
          <a:xfrm>
            <a:off x="2638425" y="3505200"/>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Tolerance for all IV’s greater than 0.10, indicating no multicollinearity? </a:t>
            </a:r>
          </a:p>
        </p:txBody>
      </p:sp>
      <p:grpSp>
        <p:nvGrpSpPr>
          <p:cNvPr id="329776" name="Group 48"/>
          <p:cNvGrpSpPr>
            <a:grpSpLocks/>
          </p:cNvGrpSpPr>
          <p:nvPr/>
        </p:nvGrpSpPr>
        <p:grpSpPr bwMode="auto">
          <a:xfrm>
            <a:off x="6491288" y="3729038"/>
            <a:ext cx="679450" cy="304800"/>
            <a:chOff x="3792" y="2832"/>
            <a:chExt cx="428" cy="192"/>
          </a:xfrm>
        </p:grpSpPr>
        <p:sp>
          <p:nvSpPr>
            <p:cNvPr id="329777" name="Line 49"/>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778" name="Text Box 50"/>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329779" name="Group 51"/>
          <p:cNvGrpSpPr>
            <a:grpSpLocks/>
          </p:cNvGrpSpPr>
          <p:nvPr/>
        </p:nvGrpSpPr>
        <p:grpSpPr bwMode="auto">
          <a:xfrm>
            <a:off x="4619625" y="4524375"/>
            <a:ext cx="466725" cy="423863"/>
            <a:chOff x="4464" y="3456"/>
            <a:chExt cx="294" cy="267"/>
          </a:xfrm>
        </p:grpSpPr>
        <p:sp>
          <p:nvSpPr>
            <p:cNvPr id="329780" name="Line 52"/>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781" name="Text Box 53"/>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329782" name="Text Box 54"/>
          <p:cNvSpPr txBox="1">
            <a:spLocks noChangeArrowheads="1"/>
          </p:cNvSpPr>
          <p:nvPr/>
        </p:nvSpPr>
        <p:spPr bwMode="auto">
          <a:xfrm>
            <a:off x="7286625" y="3911600"/>
            <a:ext cx="6381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AEB16F5-91AD-4715-BB64-7990C343CFAE}" type="slidenum">
              <a:rPr lang="en-US"/>
              <a:pPr/>
              <a:t>84</a:t>
            </a:fld>
            <a:endParaRPr lang="en-US"/>
          </a:p>
        </p:txBody>
      </p:sp>
      <p:sp>
        <p:nvSpPr>
          <p:cNvPr id="327682" name="Rectangle 2"/>
          <p:cNvSpPr>
            <a:spLocks noGrp="1" noChangeArrowheads="1"/>
          </p:cNvSpPr>
          <p:nvPr>
            <p:ph type="title"/>
          </p:nvPr>
        </p:nvSpPr>
        <p:spPr>
          <a:xfrm>
            <a:off x="1143000" y="304800"/>
            <a:ext cx="7772400" cy="914400"/>
          </a:xfrm>
        </p:spPr>
        <p:txBody>
          <a:bodyPr/>
          <a:lstStyle/>
          <a:p>
            <a:r>
              <a:rPr lang="en-US"/>
              <a:t>Steps in discriminant analysis: </a:t>
            </a:r>
            <a:br>
              <a:rPr lang="en-US"/>
            </a:br>
            <a:r>
              <a:rPr lang="en-US"/>
              <a:t>assumption of equal dispersion</a:t>
            </a:r>
          </a:p>
        </p:txBody>
      </p:sp>
      <p:sp>
        <p:nvSpPr>
          <p:cNvPr id="327683" name="AutoShape 3"/>
          <p:cNvSpPr>
            <a:spLocks noChangeArrowheads="1"/>
          </p:cNvSpPr>
          <p:nvPr/>
        </p:nvSpPr>
        <p:spPr bwMode="auto">
          <a:xfrm>
            <a:off x="1219200" y="1981200"/>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t>Probability of Box's M test less than or equal to level of significance for assumptions?</a:t>
            </a:r>
          </a:p>
        </p:txBody>
      </p:sp>
      <p:grpSp>
        <p:nvGrpSpPr>
          <p:cNvPr id="327684" name="Group 4"/>
          <p:cNvGrpSpPr>
            <a:grpSpLocks/>
          </p:cNvGrpSpPr>
          <p:nvPr/>
        </p:nvGrpSpPr>
        <p:grpSpPr bwMode="auto">
          <a:xfrm>
            <a:off x="3048000" y="2971800"/>
            <a:ext cx="685800" cy="1828800"/>
            <a:chOff x="4464" y="3456"/>
            <a:chExt cx="294" cy="267"/>
          </a:xfrm>
        </p:grpSpPr>
        <p:sp>
          <p:nvSpPr>
            <p:cNvPr id="327685" name="Line 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7686" name="Text Box 6"/>
            <p:cNvSpPr txBox="1">
              <a:spLocks noChangeArrowheads="1"/>
            </p:cNvSpPr>
            <p:nvPr/>
          </p:nvSpPr>
          <p:spPr bwMode="auto">
            <a:xfrm>
              <a:off x="4464" y="3504"/>
              <a:ext cx="294" cy="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327687" name="Group 7"/>
          <p:cNvGrpSpPr>
            <a:grpSpLocks/>
          </p:cNvGrpSpPr>
          <p:nvPr/>
        </p:nvGrpSpPr>
        <p:grpSpPr bwMode="auto">
          <a:xfrm>
            <a:off x="4973638" y="2182813"/>
            <a:ext cx="679450" cy="304800"/>
            <a:chOff x="3792" y="2832"/>
            <a:chExt cx="428" cy="192"/>
          </a:xfrm>
        </p:grpSpPr>
        <p:sp>
          <p:nvSpPr>
            <p:cNvPr id="327688" name="Line 8"/>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7689" name="Text Box 9"/>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327690" name="Line 10"/>
          <p:cNvSpPr>
            <a:spLocks noChangeShapeType="1"/>
          </p:cNvSpPr>
          <p:nvPr/>
        </p:nvSpPr>
        <p:spPr bwMode="auto">
          <a:xfrm flipH="1">
            <a:off x="3090863" y="1539875"/>
            <a:ext cx="0" cy="423863"/>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327705" name="AutoShape 25"/>
          <p:cNvSpPr>
            <a:spLocks noChangeArrowheads="1"/>
          </p:cNvSpPr>
          <p:nvPr/>
        </p:nvSpPr>
        <p:spPr bwMode="auto">
          <a:xfrm>
            <a:off x="5029200" y="3352800"/>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Accuracy rate at least 2% higher using separate-groups covariance matrices?</a:t>
            </a:r>
          </a:p>
        </p:txBody>
      </p:sp>
      <p:grpSp>
        <p:nvGrpSpPr>
          <p:cNvPr id="327706" name="Group 26"/>
          <p:cNvGrpSpPr>
            <a:grpSpLocks/>
          </p:cNvGrpSpPr>
          <p:nvPr/>
        </p:nvGrpSpPr>
        <p:grpSpPr bwMode="auto">
          <a:xfrm>
            <a:off x="3048000" y="3467100"/>
            <a:ext cx="1974850" cy="381000"/>
            <a:chOff x="3792" y="2832"/>
            <a:chExt cx="428" cy="192"/>
          </a:xfrm>
        </p:grpSpPr>
        <p:sp>
          <p:nvSpPr>
            <p:cNvPr id="327707" name="Line 27"/>
            <p:cNvSpPr>
              <a:spLocks noChangeShapeType="1"/>
            </p:cNvSpPr>
            <p:nvPr/>
          </p:nvSpPr>
          <p:spPr bwMode="auto">
            <a:xfrm>
              <a:off x="3792" y="3024"/>
              <a:ext cx="428" cy="0"/>
            </a:xfrm>
            <a:prstGeom prst="line">
              <a:avLst/>
            </a:prstGeom>
            <a:noFill/>
            <a:ln w="12700">
              <a:solidFill>
                <a:schemeClr val="tx1"/>
              </a:solidFill>
              <a:round/>
              <a:headEnd type="triangle" w="lg" len="med"/>
              <a:tailEnd type="non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7708" name="Text Box 28"/>
            <p:cNvSpPr txBox="1">
              <a:spLocks noChangeArrowheads="1"/>
            </p:cNvSpPr>
            <p:nvPr/>
          </p:nvSpPr>
          <p:spPr bwMode="auto">
            <a:xfrm>
              <a:off x="3840" y="2832"/>
              <a:ext cx="294"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lnSpc>
                  <a:spcPct val="100000"/>
                </a:lnSpc>
              </a:pPr>
              <a:r>
                <a:rPr lang="en-US" sz="1200">
                  <a:latin typeface="Verdana" pitchFamily="34" charset="0"/>
                </a:rPr>
                <a:t>No</a:t>
              </a:r>
            </a:p>
          </p:txBody>
        </p:sp>
      </p:grpSp>
      <p:grpSp>
        <p:nvGrpSpPr>
          <p:cNvPr id="327710" name="Group 30"/>
          <p:cNvGrpSpPr>
            <a:grpSpLocks/>
          </p:cNvGrpSpPr>
          <p:nvPr/>
        </p:nvGrpSpPr>
        <p:grpSpPr bwMode="auto">
          <a:xfrm>
            <a:off x="7010400" y="4371975"/>
            <a:ext cx="466725" cy="423863"/>
            <a:chOff x="4464" y="3456"/>
            <a:chExt cx="294" cy="267"/>
          </a:xfrm>
        </p:grpSpPr>
        <p:sp>
          <p:nvSpPr>
            <p:cNvPr id="327711" name="Line 31"/>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7712" name="Text Box 32"/>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327715" name="Rectangle 35"/>
          <p:cNvSpPr>
            <a:spLocks noChangeArrowheads="1"/>
          </p:cNvSpPr>
          <p:nvPr/>
        </p:nvSpPr>
        <p:spPr bwMode="auto">
          <a:xfrm>
            <a:off x="5638800" y="2133600"/>
            <a:ext cx="2971800" cy="752475"/>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endParaRPr lang="en-US" sz="1000">
              <a:latin typeface="Verdana" pitchFamily="34" charset="0"/>
            </a:endParaRPr>
          </a:p>
          <a:p>
            <a:pPr algn="l"/>
            <a:r>
              <a:rPr lang="en-US" sz="1000">
                <a:latin typeface="Verdana" pitchFamily="34" charset="0"/>
              </a:rPr>
              <a:t>Re-run discriminant analysis, using separate-groups covariance matrices</a:t>
            </a:r>
          </a:p>
          <a:p>
            <a:pPr algn="l"/>
            <a:r>
              <a:rPr lang="en-US" sz="1000">
                <a:latin typeface="Verdana" pitchFamily="34" charset="0"/>
              </a:rPr>
              <a:t>for classification</a:t>
            </a:r>
          </a:p>
          <a:p>
            <a:pPr algn="l"/>
            <a:endParaRPr lang="en-US" sz="1000">
              <a:latin typeface="Verdana" pitchFamily="34" charset="0"/>
            </a:endParaRPr>
          </a:p>
        </p:txBody>
      </p:sp>
      <p:sp>
        <p:nvSpPr>
          <p:cNvPr id="327716" name="Line 36"/>
          <p:cNvSpPr>
            <a:spLocks noChangeShapeType="1"/>
          </p:cNvSpPr>
          <p:nvPr/>
        </p:nvSpPr>
        <p:spPr bwMode="auto">
          <a:xfrm flipH="1">
            <a:off x="7010400" y="2895600"/>
            <a:ext cx="0" cy="423863"/>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327737" name="Rectangle 57"/>
          <p:cNvSpPr>
            <a:spLocks noChangeArrowheads="1"/>
          </p:cNvSpPr>
          <p:nvPr/>
        </p:nvSpPr>
        <p:spPr bwMode="auto">
          <a:xfrm>
            <a:off x="6172200" y="4800600"/>
            <a:ext cx="2286000" cy="752475"/>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endParaRPr lang="en-US" sz="1000">
              <a:latin typeface="Verdana" pitchFamily="34" charset="0"/>
            </a:endParaRPr>
          </a:p>
          <a:p>
            <a:pPr algn="l"/>
            <a:r>
              <a:rPr lang="en-US" sz="1000">
                <a:latin typeface="Verdana" pitchFamily="34" charset="0"/>
              </a:rPr>
              <a:t>Pick discriminant analysis using separate-groups covariance for interpretation</a:t>
            </a:r>
          </a:p>
          <a:p>
            <a:pPr algn="l"/>
            <a:endParaRPr lang="en-US" sz="1000">
              <a:latin typeface="Verdana" pitchFamily="34" charset="0"/>
            </a:endParaRPr>
          </a:p>
        </p:txBody>
      </p:sp>
      <p:sp>
        <p:nvSpPr>
          <p:cNvPr id="327738" name="Rectangle 58"/>
          <p:cNvSpPr>
            <a:spLocks noChangeArrowheads="1"/>
          </p:cNvSpPr>
          <p:nvPr/>
        </p:nvSpPr>
        <p:spPr bwMode="auto">
          <a:xfrm>
            <a:off x="1905000" y="4800600"/>
            <a:ext cx="2286000" cy="752475"/>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endParaRPr lang="en-US" sz="1000">
              <a:latin typeface="Verdana" pitchFamily="34" charset="0"/>
            </a:endParaRPr>
          </a:p>
          <a:p>
            <a:pPr algn="l"/>
            <a:r>
              <a:rPr lang="en-US" sz="1000">
                <a:latin typeface="Verdana" pitchFamily="34" charset="0"/>
              </a:rPr>
              <a:t>Pick discriminant analysis using within-groups covariance for interpretation</a:t>
            </a:r>
          </a:p>
          <a:p>
            <a:pPr algn="l"/>
            <a:endParaRPr lang="en-US" sz="1000">
              <a:latin typeface="Verdana" pitchFamily="34" charset="0"/>
            </a:endParaRPr>
          </a:p>
        </p:txBody>
      </p:sp>
      <p:sp>
        <p:nvSpPr>
          <p:cNvPr id="327739" name="Line 59"/>
          <p:cNvSpPr>
            <a:spLocks noChangeShapeType="1"/>
          </p:cNvSpPr>
          <p:nvPr/>
        </p:nvSpPr>
        <p:spPr bwMode="auto">
          <a:xfrm flipH="1">
            <a:off x="3124200" y="5551488"/>
            <a:ext cx="0" cy="423862"/>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7740" name="Line 60"/>
          <p:cNvSpPr>
            <a:spLocks noChangeShapeType="1"/>
          </p:cNvSpPr>
          <p:nvPr/>
        </p:nvSpPr>
        <p:spPr bwMode="auto">
          <a:xfrm flipH="1">
            <a:off x="7019925" y="5551488"/>
            <a:ext cx="0" cy="423862"/>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7741" name="Line 61"/>
          <p:cNvSpPr>
            <a:spLocks noChangeShapeType="1"/>
          </p:cNvSpPr>
          <p:nvPr/>
        </p:nvSpPr>
        <p:spPr bwMode="auto">
          <a:xfrm flipV="1">
            <a:off x="3133725" y="5986463"/>
            <a:ext cx="3886200" cy="0"/>
          </a:xfrm>
          <a:prstGeom prst="line">
            <a:avLst/>
          </a:prstGeom>
          <a:noFill/>
          <a:ln w="12700">
            <a:solidFill>
              <a:schemeClr val="tx1"/>
            </a:solidFill>
            <a:round/>
            <a:headEnd type="none" w="lg"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nvGrpSpPr>
          <p:cNvPr id="327742" name="Group 62"/>
          <p:cNvGrpSpPr>
            <a:grpSpLocks/>
          </p:cNvGrpSpPr>
          <p:nvPr/>
        </p:nvGrpSpPr>
        <p:grpSpPr bwMode="auto">
          <a:xfrm>
            <a:off x="5172075" y="5976938"/>
            <a:ext cx="466725" cy="423862"/>
            <a:chOff x="4464" y="3456"/>
            <a:chExt cx="294" cy="267"/>
          </a:xfrm>
        </p:grpSpPr>
        <p:sp>
          <p:nvSpPr>
            <p:cNvPr id="327743" name="Line 63"/>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7744" name="Text Box 64"/>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BE78434-C022-4C6F-8F7E-771337406664}" type="slidenum">
              <a:rPr lang="en-US"/>
              <a:pPr/>
              <a:t>85</a:t>
            </a:fld>
            <a:endParaRPr lang="en-US"/>
          </a:p>
        </p:txBody>
      </p:sp>
      <p:sp>
        <p:nvSpPr>
          <p:cNvPr id="570370" name="Rectangle 2"/>
          <p:cNvSpPr>
            <a:spLocks noGrp="1" noChangeArrowheads="1"/>
          </p:cNvSpPr>
          <p:nvPr>
            <p:ph type="title"/>
          </p:nvPr>
        </p:nvSpPr>
        <p:spPr>
          <a:xfrm>
            <a:off x="1143000" y="304800"/>
            <a:ext cx="7772400" cy="914400"/>
          </a:xfrm>
        </p:spPr>
        <p:txBody>
          <a:bodyPr/>
          <a:lstStyle/>
          <a:p>
            <a:r>
              <a:rPr lang="en-US"/>
              <a:t>Steps in discriminant analysis: </a:t>
            </a:r>
            <a:br>
              <a:rPr lang="en-US"/>
            </a:br>
            <a:r>
              <a:rPr lang="en-US"/>
              <a:t>relationships between IV's and DV</a:t>
            </a:r>
          </a:p>
        </p:txBody>
      </p:sp>
      <p:grpSp>
        <p:nvGrpSpPr>
          <p:cNvPr id="570371" name="Group 3"/>
          <p:cNvGrpSpPr>
            <a:grpSpLocks/>
          </p:cNvGrpSpPr>
          <p:nvPr/>
        </p:nvGrpSpPr>
        <p:grpSpPr bwMode="auto">
          <a:xfrm>
            <a:off x="4572000" y="1447800"/>
            <a:ext cx="466725" cy="423863"/>
            <a:chOff x="4464" y="3456"/>
            <a:chExt cx="294" cy="267"/>
          </a:xfrm>
        </p:grpSpPr>
        <p:sp>
          <p:nvSpPr>
            <p:cNvPr id="570372" name="Line 4"/>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0373" name="Text Box 5"/>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sp>
        <p:nvSpPr>
          <p:cNvPr id="570374" name="AutoShape 6"/>
          <p:cNvSpPr>
            <a:spLocks noChangeArrowheads="1"/>
          </p:cNvSpPr>
          <p:nvPr/>
        </p:nvSpPr>
        <p:spPr bwMode="auto">
          <a:xfrm>
            <a:off x="2638425" y="1919288"/>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Stepwise method of entry used to include independent variables? </a:t>
            </a:r>
          </a:p>
        </p:txBody>
      </p:sp>
      <p:grpSp>
        <p:nvGrpSpPr>
          <p:cNvPr id="570375" name="Group 7"/>
          <p:cNvGrpSpPr>
            <a:grpSpLocks/>
          </p:cNvGrpSpPr>
          <p:nvPr/>
        </p:nvGrpSpPr>
        <p:grpSpPr bwMode="auto">
          <a:xfrm>
            <a:off x="6553200" y="2447925"/>
            <a:ext cx="466725" cy="423863"/>
            <a:chOff x="4464" y="3456"/>
            <a:chExt cx="294" cy="267"/>
          </a:xfrm>
        </p:grpSpPr>
        <p:sp>
          <p:nvSpPr>
            <p:cNvPr id="570376" name="Line 8"/>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0377" name="Text Box 9"/>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570378" name="Group 10"/>
          <p:cNvGrpSpPr>
            <a:grpSpLocks/>
          </p:cNvGrpSpPr>
          <p:nvPr/>
        </p:nvGrpSpPr>
        <p:grpSpPr bwMode="auto">
          <a:xfrm>
            <a:off x="2667000" y="2438400"/>
            <a:ext cx="466725" cy="2362200"/>
            <a:chOff x="4464" y="3456"/>
            <a:chExt cx="294" cy="267"/>
          </a:xfrm>
        </p:grpSpPr>
        <p:sp>
          <p:nvSpPr>
            <p:cNvPr id="570379" name="Line 11"/>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0380" name="Text Box 12"/>
            <p:cNvSpPr txBox="1">
              <a:spLocks noChangeArrowheads="1"/>
            </p:cNvSpPr>
            <p:nvPr/>
          </p:nvSpPr>
          <p:spPr bwMode="auto">
            <a:xfrm>
              <a:off x="4464" y="3504"/>
              <a:ext cx="294" cy="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570381" name="AutoShape 13"/>
          <p:cNvSpPr>
            <a:spLocks noChangeArrowheads="1"/>
          </p:cNvSpPr>
          <p:nvPr/>
        </p:nvSpPr>
        <p:spPr bwMode="auto">
          <a:xfrm>
            <a:off x="4572000" y="2919413"/>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Entry order of variables interpreted correctly?</a:t>
            </a:r>
          </a:p>
          <a:p>
            <a:pPr algn="l">
              <a:lnSpc>
                <a:spcPct val="100000"/>
              </a:lnSpc>
            </a:pPr>
            <a:r>
              <a:rPr lang="en-US" sz="1000">
                <a:latin typeface="Verdana" pitchFamily="34" charset="0"/>
              </a:rPr>
              <a:t> </a:t>
            </a:r>
          </a:p>
        </p:txBody>
      </p:sp>
      <p:grpSp>
        <p:nvGrpSpPr>
          <p:cNvPr id="570382" name="Group 14"/>
          <p:cNvGrpSpPr>
            <a:grpSpLocks/>
          </p:cNvGrpSpPr>
          <p:nvPr/>
        </p:nvGrpSpPr>
        <p:grpSpPr bwMode="auto">
          <a:xfrm>
            <a:off x="6553200" y="3938588"/>
            <a:ext cx="466725" cy="423862"/>
            <a:chOff x="4464" y="3456"/>
            <a:chExt cx="294" cy="267"/>
          </a:xfrm>
        </p:grpSpPr>
        <p:sp>
          <p:nvSpPr>
            <p:cNvPr id="570383" name="Line 1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0384" name="Text Box 16"/>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570385" name="Text Box 17"/>
          <p:cNvSpPr txBox="1">
            <a:spLocks noChangeArrowheads="1"/>
          </p:cNvSpPr>
          <p:nvPr/>
        </p:nvSpPr>
        <p:spPr bwMode="auto">
          <a:xfrm>
            <a:off x="8153400" y="3886200"/>
            <a:ext cx="6381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grpSp>
        <p:nvGrpSpPr>
          <p:cNvPr id="570386" name="Group 18"/>
          <p:cNvGrpSpPr>
            <a:grpSpLocks/>
          </p:cNvGrpSpPr>
          <p:nvPr/>
        </p:nvGrpSpPr>
        <p:grpSpPr bwMode="auto">
          <a:xfrm>
            <a:off x="2667000" y="3962400"/>
            <a:ext cx="3886200" cy="381000"/>
            <a:chOff x="3792" y="2832"/>
            <a:chExt cx="428" cy="192"/>
          </a:xfrm>
        </p:grpSpPr>
        <p:sp>
          <p:nvSpPr>
            <p:cNvPr id="570387" name="Line 19"/>
            <p:cNvSpPr>
              <a:spLocks noChangeShapeType="1"/>
            </p:cNvSpPr>
            <p:nvPr/>
          </p:nvSpPr>
          <p:spPr bwMode="auto">
            <a:xfrm>
              <a:off x="3792" y="3024"/>
              <a:ext cx="428" cy="0"/>
            </a:xfrm>
            <a:prstGeom prst="line">
              <a:avLst/>
            </a:prstGeom>
            <a:noFill/>
            <a:ln w="12700">
              <a:solidFill>
                <a:schemeClr val="tx1"/>
              </a:solidFill>
              <a:round/>
              <a:headEnd type="triangle" w="lg" len="med"/>
              <a:tailEnd type="non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0388" name="Text Box 20"/>
            <p:cNvSpPr txBox="1">
              <a:spLocks noChangeArrowheads="1"/>
            </p:cNvSpPr>
            <p:nvPr/>
          </p:nvSpPr>
          <p:spPr bwMode="auto">
            <a:xfrm>
              <a:off x="3840" y="2832"/>
              <a:ext cx="294"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lnSpc>
                  <a:spcPct val="100000"/>
                </a:lnSpc>
              </a:pPr>
              <a:endParaRPr lang="en-US" sz="1200">
                <a:latin typeface="Verdana" pitchFamily="34" charset="0"/>
              </a:endParaRPr>
            </a:p>
          </p:txBody>
        </p:sp>
      </p:grpSp>
      <p:sp>
        <p:nvSpPr>
          <p:cNvPr id="570389" name="AutoShape 21"/>
          <p:cNvSpPr>
            <a:spLocks noChangeArrowheads="1"/>
          </p:cNvSpPr>
          <p:nvPr/>
        </p:nvSpPr>
        <p:spPr bwMode="auto">
          <a:xfrm>
            <a:off x="609600" y="4800600"/>
            <a:ext cx="415925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Relationships between individual IVs and DV groups interpreted correctly?</a:t>
            </a:r>
          </a:p>
        </p:txBody>
      </p:sp>
      <p:grpSp>
        <p:nvGrpSpPr>
          <p:cNvPr id="570390" name="Group 22"/>
          <p:cNvGrpSpPr>
            <a:grpSpLocks/>
          </p:cNvGrpSpPr>
          <p:nvPr/>
        </p:nvGrpSpPr>
        <p:grpSpPr bwMode="auto">
          <a:xfrm>
            <a:off x="4737100" y="5024438"/>
            <a:ext cx="679450" cy="304800"/>
            <a:chOff x="3792" y="2832"/>
            <a:chExt cx="428" cy="192"/>
          </a:xfrm>
        </p:grpSpPr>
        <p:sp>
          <p:nvSpPr>
            <p:cNvPr id="570391" name="Line 23"/>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0392" name="Text Box 24"/>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570393" name="Group 25"/>
          <p:cNvGrpSpPr>
            <a:grpSpLocks/>
          </p:cNvGrpSpPr>
          <p:nvPr/>
        </p:nvGrpSpPr>
        <p:grpSpPr bwMode="auto">
          <a:xfrm>
            <a:off x="2665413" y="5824538"/>
            <a:ext cx="466725" cy="423862"/>
            <a:chOff x="4464" y="3456"/>
            <a:chExt cx="294" cy="267"/>
          </a:xfrm>
        </p:grpSpPr>
        <p:sp>
          <p:nvSpPr>
            <p:cNvPr id="570394" name="Line 2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0395" name="Text Box 27"/>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570396" name="Text Box 28"/>
          <p:cNvSpPr txBox="1">
            <a:spLocks noChangeArrowheads="1"/>
          </p:cNvSpPr>
          <p:nvPr/>
        </p:nvSpPr>
        <p:spPr bwMode="auto">
          <a:xfrm>
            <a:off x="5532438" y="5207000"/>
            <a:ext cx="6381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grpSp>
        <p:nvGrpSpPr>
          <p:cNvPr id="570397" name="Group 29"/>
          <p:cNvGrpSpPr>
            <a:grpSpLocks/>
          </p:cNvGrpSpPr>
          <p:nvPr/>
        </p:nvGrpSpPr>
        <p:grpSpPr bwMode="auto">
          <a:xfrm>
            <a:off x="8448675" y="3429000"/>
            <a:ext cx="466725" cy="423863"/>
            <a:chOff x="4464" y="3456"/>
            <a:chExt cx="294" cy="267"/>
          </a:xfrm>
        </p:grpSpPr>
        <p:sp>
          <p:nvSpPr>
            <p:cNvPr id="570398" name="Line 30"/>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0399" name="Text Box 31"/>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5683607-A383-44EA-A79B-CE3F4C2CDC67}" type="slidenum">
              <a:rPr lang="en-US"/>
              <a:pPr/>
              <a:t>86</a:t>
            </a:fld>
            <a:endParaRPr lang="en-US"/>
          </a:p>
        </p:txBody>
      </p:sp>
      <p:sp>
        <p:nvSpPr>
          <p:cNvPr id="580610" name="Rectangle 2"/>
          <p:cNvSpPr>
            <a:spLocks noGrp="1" noChangeArrowheads="1"/>
          </p:cNvSpPr>
          <p:nvPr>
            <p:ph type="title"/>
          </p:nvPr>
        </p:nvSpPr>
        <p:spPr>
          <a:xfrm>
            <a:off x="1143000" y="304800"/>
            <a:ext cx="7772400" cy="914400"/>
          </a:xfrm>
        </p:spPr>
        <p:txBody>
          <a:bodyPr/>
          <a:lstStyle/>
          <a:p>
            <a:r>
              <a:rPr lang="en-US"/>
              <a:t>Steps in discriminant analysis: </a:t>
            </a:r>
            <a:br>
              <a:rPr lang="en-US"/>
            </a:br>
            <a:r>
              <a:rPr lang="en-US"/>
              <a:t>classification accuracy</a:t>
            </a:r>
          </a:p>
        </p:txBody>
      </p:sp>
      <p:grpSp>
        <p:nvGrpSpPr>
          <p:cNvPr id="580611" name="Group 3"/>
          <p:cNvGrpSpPr>
            <a:grpSpLocks/>
          </p:cNvGrpSpPr>
          <p:nvPr/>
        </p:nvGrpSpPr>
        <p:grpSpPr bwMode="auto">
          <a:xfrm>
            <a:off x="4538663" y="1477963"/>
            <a:ext cx="466725" cy="423862"/>
            <a:chOff x="4464" y="3456"/>
            <a:chExt cx="294" cy="267"/>
          </a:xfrm>
        </p:grpSpPr>
        <p:sp>
          <p:nvSpPr>
            <p:cNvPr id="580612" name="Line 4"/>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80613" name="Text Box 5"/>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grpSp>
        <p:nvGrpSpPr>
          <p:cNvPr id="580614" name="Group 6"/>
          <p:cNvGrpSpPr>
            <a:grpSpLocks/>
          </p:cNvGrpSpPr>
          <p:nvPr/>
        </p:nvGrpSpPr>
        <p:grpSpPr bwMode="auto">
          <a:xfrm>
            <a:off x="4581525" y="2955925"/>
            <a:ext cx="466725" cy="423863"/>
            <a:chOff x="4464" y="3456"/>
            <a:chExt cx="294" cy="267"/>
          </a:xfrm>
        </p:grpSpPr>
        <p:sp>
          <p:nvSpPr>
            <p:cNvPr id="580615" name="Line 7"/>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80616" name="Text Box 8"/>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580617" name="AutoShape 9"/>
          <p:cNvSpPr>
            <a:spLocks noChangeArrowheads="1"/>
          </p:cNvSpPr>
          <p:nvPr/>
        </p:nvSpPr>
        <p:spPr bwMode="auto">
          <a:xfrm>
            <a:off x="2633663" y="1935163"/>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t>Cross-validated accuracy is 25% higher than proportional by chance accuracy rate?</a:t>
            </a:r>
          </a:p>
        </p:txBody>
      </p:sp>
      <p:grpSp>
        <p:nvGrpSpPr>
          <p:cNvPr id="580618" name="Group 10"/>
          <p:cNvGrpSpPr>
            <a:grpSpLocks/>
          </p:cNvGrpSpPr>
          <p:nvPr/>
        </p:nvGrpSpPr>
        <p:grpSpPr bwMode="auto">
          <a:xfrm>
            <a:off x="4581525" y="2955925"/>
            <a:ext cx="466725" cy="423863"/>
            <a:chOff x="4464" y="3456"/>
            <a:chExt cx="294" cy="267"/>
          </a:xfrm>
        </p:grpSpPr>
        <p:sp>
          <p:nvSpPr>
            <p:cNvPr id="580619" name="Line 11"/>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80620" name="Text Box 12"/>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580621" name="Group 13"/>
          <p:cNvGrpSpPr>
            <a:grpSpLocks/>
          </p:cNvGrpSpPr>
          <p:nvPr/>
        </p:nvGrpSpPr>
        <p:grpSpPr bwMode="auto">
          <a:xfrm>
            <a:off x="6486525" y="2138363"/>
            <a:ext cx="679450" cy="304800"/>
            <a:chOff x="3792" y="2832"/>
            <a:chExt cx="428" cy="192"/>
          </a:xfrm>
        </p:grpSpPr>
        <p:sp>
          <p:nvSpPr>
            <p:cNvPr id="580622" name="Line 14"/>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80623" name="Text Box 15"/>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580624" name="Text Box 16"/>
          <p:cNvSpPr txBox="1">
            <a:spLocks noChangeArrowheads="1"/>
          </p:cNvSpPr>
          <p:nvPr/>
        </p:nvSpPr>
        <p:spPr bwMode="auto">
          <a:xfrm>
            <a:off x="7205663" y="2270125"/>
            <a:ext cx="1828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6EDD962-6BA7-47C7-85FB-E648DE3438FB}" type="slidenum">
              <a:rPr lang="en-US"/>
              <a:pPr/>
              <a:t>87</a:t>
            </a:fld>
            <a:endParaRPr lang="en-US"/>
          </a:p>
        </p:txBody>
      </p:sp>
      <p:sp>
        <p:nvSpPr>
          <p:cNvPr id="571394" name="Rectangle 2"/>
          <p:cNvSpPr>
            <a:spLocks noGrp="1" noChangeArrowheads="1"/>
          </p:cNvSpPr>
          <p:nvPr>
            <p:ph type="title"/>
          </p:nvPr>
        </p:nvSpPr>
        <p:spPr>
          <a:xfrm>
            <a:off x="1143000" y="304800"/>
            <a:ext cx="7772400" cy="914400"/>
          </a:xfrm>
        </p:spPr>
        <p:txBody>
          <a:bodyPr/>
          <a:lstStyle/>
          <a:p>
            <a:r>
              <a:rPr lang="en-US"/>
              <a:t>Steps in discriminant analysis: </a:t>
            </a:r>
            <a:br>
              <a:rPr lang="en-US"/>
            </a:br>
            <a:r>
              <a:rPr lang="en-US"/>
              <a:t>adding cautions to solution</a:t>
            </a:r>
          </a:p>
        </p:txBody>
      </p:sp>
      <p:sp>
        <p:nvSpPr>
          <p:cNvPr id="571395" name="AutoShape 3"/>
          <p:cNvSpPr>
            <a:spLocks noChangeArrowheads="1"/>
          </p:cNvSpPr>
          <p:nvPr/>
        </p:nvSpPr>
        <p:spPr bwMode="auto">
          <a:xfrm>
            <a:off x="2633663" y="4895850"/>
            <a:ext cx="3886200" cy="88582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000"/>
              <a:t>DV  is non-metric level and IVs are interval level or dichotomous (not ordinal)?</a:t>
            </a:r>
            <a:endParaRPr lang="en-US" sz="1200">
              <a:latin typeface="Verdana" pitchFamily="34" charset="0"/>
            </a:endParaRPr>
          </a:p>
        </p:txBody>
      </p:sp>
      <p:grpSp>
        <p:nvGrpSpPr>
          <p:cNvPr id="571396" name="Group 4"/>
          <p:cNvGrpSpPr>
            <a:grpSpLocks/>
          </p:cNvGrpSpPr>
          <p:nvPr/>
        </p:nvGrpSpPr>
        <p:grpSpPr bwMode="auto">
          <a:xfrm>
            <a:off x="4605338" y="5821363"/>
            <a:ext cx="466725" cy="423862"/>
            <a:chOff x="4464" y="3456"/>
            <a:chExt cx="294" cy="267"/>
          </a:xfrm>
        </p:grpSpPr>
        <p:sp>
          <p:nvSpPr>
            <p:cNvPr id="571397" name="Line 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1398" name="Text Box 6"/>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571399" name="Group 7"/>
          <p:cNvGrpSpPr>
            <a:grpSpLocks/>
          </p:cNvGrpSpPr>
          <p:nvPr/>
        </p:nvGrpSpPr>
        <p:grpSpPr bwMode="auto">
          <a:xfrm>
            <a:off x="6519863" y="5037138"/>
            <a:ext cx="679450" cy="304800"/>
            <a:chOff x="3792" y="2832"/>
            <a:chExt cx="428" cy="192"/>
          </a:xfrm>
        </p:grpSpPr>
        <p:sp>
          <p:nvSpPr>
            <p:cNvPr id="571400" name="Line 8"/>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1401" name="Text Box 9"/>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571402" name="Text Box 10"/>
          <p:cNvSpPr txBox="1">
            <a:spLocks noChangeArrowheads="1"/>
          </p:cNvSpPr>
          <p:nvPr/>
        </p:nvSpPr>
        <p:spPr bwMode="auto">
          <a:xfrm>
            <a:off x="4310063" y="6354763"/>
            <a:ext cx="6858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00000"/>
              </a:lnSpc>
            </a:pPr>
            <a:r>
              <a:rPr lang="en-US" sz="1200">
                <a:latin typeface="Verdana" pitchFamily="34" charset="0"/>
              </a:rPr>
              <a:t>True</a:t>
            </a:r>
          </a:p>
        </p:txBody>
      </p:sp>
      <p:grpSp>
        <p:nvGrpSpPr>
          <p:cNvPr id="571403" name="Group 11"/>
          <p:cNvGrpSpPr>
            <a:grpSpLocks/>
          </p:cNvGrpSpPr>
          <p:nvPr/>
        </p:nvGrpSpPr>
        <p:grpSpPr bwMode="auto">
          <a:xfrm>
            <a:off x="4538663" y="1477963"/>
            <a:ext cx="466725" cy="423862"/>
            <a:chOff x="4464" y="3456"/>
            <a:chExt cx="294" cy="267"/>
          </a:xfrm>
        </p:grpSpPr>
        <p:sp>
          <p:nvSpPr>
            <p:cNvPr id="571404" name="Line 12"/>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1405" name="Text Box 13"/>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grpSp>
        <p:nvGrpSpPr>
          <p:cNvPr id="571406" name="Group 14"/>
          <p:cNvGrpSpPr>
            <a:grpSpLocks/>
          </p:cNvGrpSpPr>
          <p:nvPr/>
        </p:nvGrpSpPr>
        <p:grpSpPr bwMode="auto">
          <a:xfrm>
            <a:off x="4581525" y="2955925"/>
            <a:ext cx="466725" cy="423863"/>
            <a:chOff x="4464" y="3456"/>
            <a:chExt cx="294" cy="267"/>
          </a:xfrm>
        </p:grpSpPr>
        <p:sp>
          <p:nvSpPr>
            <p:cNvPr id="571407" name="Line 1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1408" name="Text Box 16"/>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571409" name="AutoShape 17"/>
          <p:cNvSpPr>
            <a:spLocks noChangeArrowheads="1"/>
          </p:cNvSpPr>
          <p:nvPr/>
        </p:nvSpPr>
        <p:spPr bwMode="auto">
          <a:xfrm>
            <a:off x="2633663" y="1935163"/>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t>Satisfies preferred ratio of cases to IV's of 20 to 1</a:t>
            </a:r>
          </a:p>
          <a:p>
            <a:pPr algn="l">
              <a:lnSpc>
                <a:spcPct val="100000"/>
              </a:lnSpc>
            </a:pPr>
            <a:endParaRPr lang="en-US" sz="1000"/>
          </a:p>
        </p:txBody>
      </p:sp>
      <p:grpSp>
        <p:nvGrpSpPr>
          <p:cNvPr id="571410" name="Group 18"/>
          <p:cNvGrpSpPr>
            <a:grpSpLocks/>
          </p:cNvGrpSpPr>
          <p:nvPr/>
        </p:nvGrpSpPr>
        <p:grpSpPr bwMode="auto">
          <a:xfrm>
            <a:off x="4581525" y="2955925"/>
            <a:ext cx="466725" cy="423863"/>
            <a:chOff x="4464" y="3456"/>
            <a:chExt cx="294" cy="267"/>
          </a:xfrm>
        </p:grpSpPr>
        <p:sp>
          <p:nvSpPr>
            <p:cNvPr id="571411" name="Line 19"/>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1412" name="Text Box 20"/>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571413" name="Group 21"/>
          <p:cNvGrpSpPr>
            <a:grpSpLocks/>
          </p:cNvGrpSpPr>
          <p:nvPr/>
        </p:nvGrpSpPr>
        <p:grpSpPr bwMode="auto">
          <a:xfrm>
            <a:off x="6486525" y="2138363"/>
            <a:ext cx="679450" cy="304800"/>
            <a:chOff x="3792" y="2832"/>
            <a:chExt cx="428" cy="192"/>
          </a:xfrm>
        </p:grpSpPr>
        <p:sp>
          <p:nvSpPr>
            <p:cNvPr id="571414" name="Line 22"/>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1415" name="Text Box 23"/>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571416" name="Text Box 24"/>
          <p:cNvSpPr txBox="1">
            <a:spLocks noChangeArrowheads="1"/>
          </p:cNvSpPr>
          <p:nvPr/>
        </p:nvSpPr>
        <p:spPr bwMode="auto">
          <a:xfrm>
            <a:off x="7205663" y="2270125"/>
            <a:ext cx="1828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grpSp>
        <p:nvGrpSpPr>
          <p:cNvPr id="571417" name="Group 25"/>
          <p:cNvGrpSpPr>
            <a:grpSpLocks/>
          </p:cNvGrpSpPr>
          <p:nvPr/>
        </p:nvGrpSpPr>
        <p:grpSpPr bwMode="auto">
          <a:xfrm>
            <a:off x="4581525" y="4406900"/>
            <a:ext cx="466725" cy="423863"/>
            <a:chOff x="4464" y="3456"/>
            <a:chExt cx="294" cy="267"/>
          </a:xfrm>
        </p:grpSpPr>
        <p:sp>
          <p:nvSpPr>
            <p:cNvPr id="571418" name="Line 2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1419" name="Text Box 27"/>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571420" name="AutoShape 28"/>
          <p:cNvSpPr>
            <a:spLocks noChangeArrowheads="1"/>
          </p:cNvSpPr>
          <p:nvPr/>
        </p:nvSpPr>
        <p:spPr bwMode="auto">
          <a:xfrm>
            <a:off x="2633663" y="3386138"/>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t>Satisfies preferred DV group minimum size of 20 cases?</a:t>
            </a:r>
          </a:p>
          <a:p>
            <a:pPr algn="l">
              <a:lnSpc>
                <a:spcPct val="100000"/>
              </a:lnSpc>
            </a:pPr>
            <a:endParaRPr lang="en-US" sz="1000"/>
          </a:p>
        </p:txBody>
      </p:sp>
      <p:grpSp>
        <p:nvGrpSpPr>
          <p:cNvPr id="571421" name="Group 29"/>
          <p:cNvGrpSpPr>
            <a:grpSpLocks/>
          </p:cNvGrpSpPr>
          <p:nvPr/>
        </p:nvGrpSpPr>
        <p:grpSpPr bwMode="auto">
          <a:xfrm>
            <a:off x="4581525" y="4406900"/>
            <a:ext cx="466725" cy="423863"/>
            <a:chOff x="4464" y="3456"/>
            <a:chExt cx="294" cy="267"/>
          </a:xfrm>
        </p:grpSpPr>
        <p:sp>
          <p:nvSpPr>
            <p:cNvPr id="571422" name="Line 30"/>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1423" name="Text Box 31"/>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571424" name="Group 32"/>
          <p:cNvGrpSpPr>
            <a:grpSpLocks/>
          </p:cNvGrpSpPr>
          <p:nvPr/>
        </p:nvGrpSpPr>
        <p:grpSpPr bwMode="auto">
          <a:xfrm>
            <a:off x="6486525" y="3589338"/>
            <a:ext cx="679450" cy="304800"/>
            <a:chOff x="3792" y="2832"/>
            <a:chExt cx="428" cy="192"/>
          </a:xfrm>
        </p:grpSpPr>
        <p:sp>
          <p:nvSpPr>
            <p:cNvPr id="571425" name="Line 33"/>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1426" name="Text Box 34"/>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571427" name="Text Box 35"/>
          <p:cNvSpPr txBox="1">
            <a:spLocks noChangeArrowheads="1"/>
          </p:cNvSpPr>
          <p:nvPr/>
        </p:nvSpPr>
        <p:spPr bwMode="auto">
          <a:xfrm>
            <a:off x="7205663" y="3717925"/>
            <a:ext cx="1828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
        <p:nvSpPr>
          <p:cNvPr id="571428" name="Text Box 36"/>
          <p:cNvSpPr txBox="1">
            <a:spLocks noChangeArrowheads="1"/>
          </p:cNvSpPr>
          <p:nvPr/>
        </p:nvSpPr>
        <p:spPr bwMode="auto">
          <a:xfrm>
            <a:off x="7239000" y="5165725"/>
            <a:ext cx="1828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612F573-105C-48AF-8ADD-12DE699C07F1}" type="slidenum">
              <a:rPr lang="en-US"/>
              <a:pPr/>
              <a:t>9</a:t>
            </a:fld>
            <a:endParaRPr lang="en-US"/>
          </a:p>
        </p:txBody>
      </p:sp>
      <p:sp>
        <p:nvSpPr>
          <p:cNvPr id="509954" name="Rectangle 2"/>
          <p:cNvSpPr>
            <a:spLocks noGrp="1" noChangeArrowheads="1"/>
          </p:cNvSpPr>
          <p:nvPr>
            <p:ph type="title"/>
          </p:nvPr>
        </p:nvSpPr>
        <p:spPr/>
        <p:txBody>
          <a:bodyPr/>
          <a:lstStyle/>
          <a:p>
            <a:r>
              <a:rPr lang="en-US"/>
              <a:t>Detecting outliers in discriminant analysis - 5</a:t>
            </a:r>
          </a:p>
        </p:txBody>
      </p:sp>
      <p:sp>
        <p:nvSpPr>
          <p:cNvPr id="509955" name="Rectangle 3"/>
          <p:cNvSpPr>
            <a:spLocks noGrp="1" noChangeArrowheads="1"/>
          </p:cNvSpPr>
          <p:nvPr>
            <p:ph type="body" idx="1"/>
          </p:nvPr>
        </p:nvSpPr>
        <p:spPr>
          <a:xfrm>
            <a:off x="1066800" y="1447800"/>
            <a:ext cx="7881938" cy="5257800"/>
          </a:xfrm>
        </p:spPr>
        <p:txBody>
          <a:bodyPr/>
          <a:lstStyle/>
          <a:p>
            <a:r>
              <a:rPr lang="en-US"/>
              <a:t>We will identify outliers as cases whose probability of being in the group that they are most likely to belong it is 0.01 or less. Since the IDF.CHISQ function is based on cumulative probabilities from the left tail of the distribution through the critical value, we will use 1.00 – 0.01 = 0.99 as the probability in the IDF.CHIDQ function.</a:t>
            </a:r>
          </a:p>
          <a:p>
            <a:endParaRPr lang="en-US"/>
          </a:p>
          <a:p>
            <a:r>
              <a:rPr lang="en-US"/>
              <a:t>For simultaneous discriminant analysis with 4 independent variables, the compute command for the critical value of D² is: COMPUTE critval = IDF.CHISQ(0.99, 4).</a:t>
            </a:r>
          </a:p>
          <a:p>
            <a:endParaRPr lang="en-US"/>
          </a:p>
          <a:p>
            <a:r>
              <a:rPr lang="en-US"/>
              <a:t>For stepwise discriminant analysis, in which 2 of for independent variables, the compute command for the critical value of D² is: COMPUTE critval = IDF.CHISQ(0.99, 2).</a:t>
            </a:r>
          </a:p>
        </p:txBody>
      </p:sp>
    </p:spTree>
  </p:cSld>
  <p:clrMapOvr>
    <a:masterClrMapping/>
  </p:clrMapOvr>
  <p:transition/>
</p:sld>
</file>

<file path=ppt/theme/theme1.xml><?xml version="1.0" encoding="utf-8"?>
<a:theme xmlns:a="http://schemas.openxmlformats.org/drawingml/2006/main" name="_statTemplate">
  <a:themeElements>
    <a:clrScheme name="">
      <a:dk1>
        <a:srgbClr val="000000"/>
      </a:dk1>
      <a:lt1>
        <a:srgbClr val="FFFFFF"/>
      </a:lt1>
      <a:dk2>
        <a:srgbClr val="000000"/>
      </a:dk2>
      <a:lt2>
        <a:srgbClr val="E3E2C7"/>
      </a:lt2>
      <a:accent1>
        <a:srgbClr val="EAEAEA"/>
      </a:accent1>
      <a:accent2>
        <a:srgbClr val="003366"/>
      </a:accent2>
      <a:accent3>
        <a:srgbClr val="FFFFFF"/>
      </a:accent3>
      <a:accent4>
        <a:srgbClr val="000000"/>
      </a:accent4>
      <a:accent5>
        <a:srgbClr val="F3F3F3"/>
      </a:accent5>
      <a:accent6>
        <a:srgbClr val="002D5C"/>
      </a:accent6>
      <a:hlink>
        <a:srgbClr val="003366"/>
      </a:hlink>
      <a:folHlink>
        <a:srgbClr val="800000"/>
      </a:folHlink>
    </a:clrScheme>
    <a:fontScheme name="_statTemplat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spDef>
    <a:ln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lnDef>
  </a:objectDefaults>
  <a:extraClrSchemeLst>
    <a:extraClrScheme>
      <a:clrScheme name="_statTemplat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_statTemplat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_statTemplat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_statTemplat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Settings\js\Application Data\Microsoft\Templates\_statTemplate.pot</Template>
  <TotalTime>8872</TotalTime>
  <Words>10753</Words>
  <Application>Microsoft Office PowerPoint</Application>
  <PresentationFormat>On-screen Show (4:3)</PresentationFormat>
  <Paragraphs>876</Paragraphs>
  <Slides>87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87</vt:i4>
      </vt:variant>
    </vt:vector>
  </HeadingPairs>
  <TitlesOfParts>
    <vt:vector size="92" baseType="lpstr">
      <vt:lpstr>Times New Roman</vt:lpstr>
      <vt:lpstr>Trebuchet MS</vt:lpstr>
      <vt:lpstr>Wingdings</vt:lpstr>
      <vt:lpstr>Verdana</vt:lpstr>
      <vt:lpstr>_statTemplate</vt:lpstr>
      <vt:lpstr>Strategy for Complete discriminant Analysis</vt:lpstr>
      <vt:lpstr>Assumptions of normality, linearity, and homogeneity of variance</vt:lpstr>
      <vt:lpstr>Assumption of linearity in discriminant analysis</vt:lpstr>
      <vt:lpstr>Assumption of homogeneity of variance</vt:lpstr>
      <vt:lpstr>Detecting outliers in discriminant analysis - 1</vt:lpstr>
      <vt:lpstr>Detecting outliers in discriminant analysis - 2</vt:lpstr>
      <vt:lpstr>Detecting outliers in discriminant analysis - 3</vt:lpstr>
      <vt:lpstr>Detecting outliers in discriminant analysis - 4</vt:lpstr>
      <vt:lpstr>Detecting outliers in discriminant analysis - 5</vt:lpstr>
      <vt:lpstr>Multicollinearity</vt:lpstr>
      <vt:lpstr>Validation</vt:lpstr>
      <vt:lpstr>Overall strategy for solving problems</vt:lpstr>
      <vt:lpstr>Problem 1</vt:lpstr>
      <vt:lpstr>Dissecting problem 1 - 1</vt:lpstr>
      <vt:lpstr>Dissecting problem 1 - 2</vt:lpstr>
      <vt:lpstr>Dissecting problem 1 - 3</vt:lpstr>
      <vt:lpstr>Dissecting problem 1 - 4</vt:lpstr>
      <vt:lpstr>Dissecting problem 1 - 5</vt:lpstr>
      <vt:lpstr>LEVEL OF MEASUREMENT - 1</vt:lpstr>
      <vt:lpstr>LEVEL OF MEASUREMENT - 2</vt:lpstr>
      <vt:lpstr>The baseline discriminant analysis</vt:lpstr>
      <vt:lpstr>Selecting the dependent variable</vt:lpstr>
      <vt:lpstr>Defining the group values</vt:lpstr>
      <vt:lpstr>Completing the range of group values</vt:lpstr>
      <vt:lpstr>Specifying the method for including variables</vt:lpstr>
      <vt:lpstr>Requesting statistics for the output</vt:lpstr>
      <vt:lpstr>Specifying statistical output</vt:lpstr>
      <vt:lpstr>Specifying details for the stepwise method</vt:lpstr>
      <vt:lpstr>Details for the stepwise method</vt:lpstr>
      <vt:lpstr>Specifying details for classification</vt:lpstr>
      <vt:lpstr>Details for classification - 1</vt:lpstr>
      <vt:lpstr>Details for classification - 2</vt:lpstr>
      <vt:lpstr>Details for classification - 3</vt:lpstr>
      <vt:lpstr>Completing the discriminant analysis request</vt:lpstr>
      <vt:lpstr>Initial sample size - 1</vt:lpstr>
      <vt:lpstr>Initial sample size - 2</vt:lpstr>
      <vt:lpstr>Classification accuracy before  transformations or removing outliers</vt:lpstr>
      <vt:lpstr>ASSUMPTION OF NORMALITY</vt:lpstr>
      <vt:lpstr>Normality of independent variable:  highest year of school completed</vt:lpstr>
      <vt:lpstr>Normality of independent variable:  highest year of school completed</vt:lpstr>
      <vt:lpstr>Normality of independent variable:  number of hours worked in the past week</vt:lpstr>
      <vt:lpstr>Normality of independent variable:  income</vt:lpstr>
      <vt:lpstr>OUTLIERS</vt:lpstr>
      <vt:lpstr>Using SPSS to calculate the critical value  for Mahalanobis D²</vt:lpstr>
      <vt:lpstr>The number of variables used to compute Mahalanobis D²</vt:lpstr>
      <vt:lpstr>Computing the critical value for  Mahalanobis D²</vt:lpstr>
      <vt:lpstr>Selecting the SPSS function</vt:lpstr>
      <vt:lpstr>Completing the function arguments</vt:lpstr>
      <vt:lpstr>The critical value for Mahalanobis D²</vt:lpstr>
      <vt:lpstr>Skipping ungrouped cases</vt:lpstr>
      <vt:lpstr>Identifying outliers</vt:lpstr>
      <vt:lpstr>The caseid of the outlier</vt:lpstr>
      <vt:lpstr>Omitting the outliers</vt:lpstr>
      <vt:lpstr>Specifying the condition to omit outliers</vt:lpstr>
      <vt:lpstr>The formula for omitting outliers</vt:lpstr>
      <vt:lpstr>Completing the request for the selection</vt:lpstr>
      <vt:lpstr>The omitted outlier</vt:lpstr>
      <vt:lpstr>Classification accuracy without the outlier</vt:lpstr>
      <vt:lpstr>SELECTION OF MODEL FOR INTERPRETATION</vt:lpstr>
      <vt:lpstr>SAMPLE SIZE - 1</vt:lpstr>
      <vt:lpstr>SAMPLE SIZE - 2</vt:lpstr>
      <vt:lpstr>NUMBER OF DISCRIMINANT FUNCTIONS - 1</vt:lpstr>
      <vt:lpstr>NUMBER OF DISCRIMINANT FUNCTIONS - 2</vt:lpstr>
      <vt:lpstr>MULTICOLLINEARITY</vt:lpstr>
      <vt:lpstr>Independent variables and group membership: relationship of functions to groups</vt:lpstr>
      <vt:lpstr>Independent variables and group membership: which predictors to interpret</vt:lpstr>
      <vt:lpstr>Independent variables and group membership: predictor loadings on functions</vt:lpstr>
      <vt:lpstr>Independent variables and group membership: predictors associated with first function - 1</vt:lpstr>
      <vt:lpstr>Independent variables and group membership: predictors associated with first function - 2</vt:lpstr>
      <vt:lpstr>Independent variables and group membership: predictors associated with second function</vt:lpstr>
      <vt:lpstr>ASSUMPTION OF EQUAL DISPERSION FOR DEPENDENT VARIABLE GROUPS</vt:lpstr>
      <vt:lpstr>ASSUMPTION OF EQUAL DISPERSION FOR DEPENDENT VARIABLE GROUPS</vt:lpstr>
      <vt:lpstr>ASSUMPTION OF EQUAL DISPERSION FOR DEPENDENT VARIABLE GROUPS</vt:lpstr>
      <vt:lpstr>CLASSIFICATION USING THE DISCRIMINANT MODEL: by chance accuracy rate</vt:lpstr>
      <vt:lpstr>CLASSIFICATION USING THE DISCRIMINANT MODEL: criteria for classification accuracy</vt:lpstr>
      <vt:lpstr>Answering the problem question - 1</vt:lpstr>
      <vt:lpstr>Answering the problem question - 2</vt:lpstr>
      <vt:lpstr>Answering the problem question - 3</vt:lpstr>
      <vt:lpstr>Answering the problem question - 4</vt:lpstr>
      <vt:lpstr>Steps in discriminant analysis:  level of measurement and initial sample size</vt:lpstr>
      <vt:lpstr>Steps in discriminant analysis:  running the baseline model</vt:lpstr>
      <vt:lpstr>Steps in discriminant analysis:  picking discriminant model for interpretation</vt:lpstr>
      <vt:lpstr>Steps in discriminant analysis:  usable discriminant model</vt:lpstr>
      <vt:lpstr>Steps in discriminant analysis:  assumption of equal dispersion</vt:lpstr>
      <vt:lpstr>Steps in discriminant analysis:  relationships between IV's and DV</vt:lpstr>
      <vt:lpstr>Steps in discriminant analysis:  classification accuracy</vt:lpstr>
      <vt:lpstr>Steps in discriminant analysis:  adding cautions to solution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Frequency Distributions</dc:title>
  <dc:creator>Michael</dc:creator>
  <cp:lastModifiedBy>Michael</cp:lastModifiedBy>
  <cp:revision>392</cp:revision>
  <cp:lastPrinted>2000-09-01T15:46:21Z</cp:lastPrinted>
  <dcterms:created xsi:type="dcterms:W3CDTF">2000-09-01T15:46:21Z</dcterms:created>
  <dcterms:modified xsi:type="dcterms:W3CDTF">2012-04-15T14:23:09Z</dcterms:modified>
</cp:coreProperties>
</file>