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4" r:id="rId1"/>
  </p:sldMasterIdLst>
  <p:notesMasterIdLst>
    <p:notesMasterId r:id="rId9"/>
  </p:notesMasterIdLst>
  <p:handoutMasterIdLst>
    <p:handoutMasterId r:id="rId10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CC"/>
    <a:srgbClr val="000000"/>
    <a:srgbClr val="FFFF66"/>
    <a:srgbClr val="FFCC00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654" autoAdjust="0"/>
  </p:normalViewPr>
  <p:slideViewPr>
    <p:cSldViewPr snapToGrid="0">
      <p:cViewPr>
        <p:scale>
          <a:sx n="90" d="100"/>
          <a:sy n="90" d="100"/>
        </p:scale>
        <p:origin x="-1320" y="-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endParaRPr lang="en-US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r>
              <a:rPr lang="en-US"/>
              <a:t>Class 2</a:t>
            </a:r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2D011740-5259-4A3C-AF1D-98906680167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752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endParaRPr lang="en-US"/>
          </a:p>
        </p:txBody>
      </p:sp>
      <p:sp>
        <p:nvSpPr>
          <p:cNvPr id="17412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US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1A85E3D4-D0F1-40B0-82F9-203289A1264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67733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078CFC4-3242-4FE8-90EB-7E1C27B0DAFA}" type="slidenum">
              <a:rPr lang="en-US"/>
              <a:pPr/>
              <a:t>1</a:t>
            </a:fld>
            <a:endParaRPr lang="en-US"/>
          </a:p>
        </p:txBody>
      </p:sp>
      <p:sp>
        <p:nvSpPr>
          <p:cNvPr id="4301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05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029700" cy="6753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0595" name="Rectangle 3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</a:t>
            </a:r>
          </a:p>
        </p:txBody>
      </p:sp>
      <p:sp>
        <p:nvSpPr>
          <p:cNvPr id="11059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219200" y="1600200"/>
            <a:ext cx="7391400" cy="50292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110597" name="Rectangle 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0" y="301625"/>
            <a:ext cx="914400" cy="762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SW318</a:t>
            </a:r>
          </a:p>
          <a:p>
            <a:r>
              <a:rPr lang="en-US"/>
              <a:t>Social Work Statistics</a:t>
            </a:r>
          </a:p>
          <a:p>
            <a:r>
              <a:rPr lang="en-US"/>
              <a:t>Slide </a:t>
            </a:r>
            <a:fld id="{B705EBCD-A599-45C7-BFEF-341D6B9CD1C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SW318</a:t>
            </a:r>
          </a:p>
          <a:p>
            <a:r>
              <a:rPr lang="en-US"/>
              <a:t>Social Work Statistics</a:t>
            </a:r>
          </a:p>
          <a:p>
            <a:r>
              <a:rPr lang="en-US"/>
              <a:t>Slide </a:t>
            </a:r>
            <a:fld id="{529D8ABE-B859-4011-BB82-FE0F53D136E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508576"/>
      </p:ext>
    </p:extLst>
  </p:cSld>
  <p:clrMapOvr>
    <a:masterClrMapping/>
  </p:clrMapOvr>
  <p:transition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78650" y="304800"/>
            <a:ext cx="1970088" cy="6400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304800"/>
            <a:ext cx="5759450" cy="6400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SW318</a:t>
            </a:r>
          </a:p>
          <a:p>
            <a:r>
              <a:rPr lang="en-US"/>
              <a:t>Social Work Statistics</a:t>
            </a:r>
          </a:p>
          <a:p>
            <a:r>
              <a:rPr lang="en-US"/>
              <a:t>Slide </a:t>
            </a:r>
            <a:fld id="{B3261935-7877-4B11-85B8-F52CDA04FB6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3181431"/>
      </p:ext>
    </p:extLst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SW318</a:t>
            </a:r>
          </a:p>
          <a:p>
            <a:r>
              <a:rPr lang="en-US"/>
              <a:t>Social Work Statistics</a:t>
            </a:r>
          </a:p>
          <a:p>
            <a:r>
              <a:rPr lang="en-US"/>
              <a:t>Slide </a:t>
            </a:r>
            <a:fld id="{C8310E53-7354-4CE0-ACBF-69FE0476DA3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6670881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SW318</a:t>
            </a:r>
          </a:p>
          <a:p>
            <a:r>
              <a:rPr lang="en-US"/>
              <a:t>Social Work Statistics</a:t>
            </a:r>
          </a:p>
          <a:p>
            <a:r>
              <a:rPr lang="en-US"/>
              <a:t>Slide </a:t>
            </a:r>
            <a:fld id="{E43CF60A-1F94-4958-8CC7-0111B6C19A5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8835779"/>
      </p:ext>
    </p:extLst>
  </p:cSld>
  <p:clrMapOvr>
    <a:masterClrMapping/>
  </p:clrMapOvr>
  <p:transition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676400"/>
            <a:ext cx="3863975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3175" y="1676400"/>
            <a:ext cx="3865563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SW318</a:t>
            </a:r>
          </a:p>
          <a:p>
            <a:r>
              <a:rPr lang="en-US"/>
              <a:t>Social Work Statistics</a:t>
            </a:r>
          </a:p>
          <a:p>
            <a:r>
              <a:rPr lang="en-US"/>
              <a:t>Slide </a:t>
            </a:r>
            <a:fld id="{6BFDD6A0-6033-4AA9-8DF0-1FAECDBD41F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016337"/>
      </p:ext>
    </p:extLst>
  </p:cSld>
  <p:clrMapOvr>
    <a:masterClrMapping/>
  </p:clrMapOvr>
  <p:transition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SW318</a:t>
            </a:r>
          </a:p>
          <a:p>
            <a:r>
              <a:rPr lang="en-US"/>
              <a:t>Social Work Statistics</a:t>
            </a:r>
          </a:p>
          <a:p>
            <a:r>
              <a:rPr lang="en-US"/>
              <a:t>Slide </a:t>
            </a:r>
            <a:fld id="{17E3F45C-443E-4399-9827-28C723AEA8F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520164"/>
      </p:ext>
    </p:extLst>
  </p:cSld>
  <p:clrMapOvr>
    <a:masterClrMapping/>
  </p:clrMapOvr>
  <p:transition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SW318</a:t>
            </a:r>
          </a:p>
          <a:p>
            <a:r>
              <a:rPr lang="en-US"/>
              <a:t>Social Work Statistics</a:t>
            </a:r>
          </a:p>
          <a:p>
            <a:r>
              <a:rPr lang="en-US"/>
              <a:t>Slide </a:t>
            </a:r>
            <a:fld id="{1AF0863C-A919-40E4-BF37-796A936BE1F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490111"/>
      </p:ext>
    </p:extLst>
  </p:cSld>
  <p:clrMapOvr>
    <a:masterClrMapping/>
  </p:clrMapOvr>
  <p:transition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SW318</a:t>
            </a:r>
          </a:p>
          <a:p>
            <a:r>
              <a:rPr lang="en-US"/>
              <a:t>Social Work Statistics</a:t>
            </a:r>
          </a:p>
          <a:p>
            <a:r>
              <a:rPr lang="en-US"/>
              <a:t>Slide </a:t>
            </a:r>
            <a:fld id="{7291329B-87DC-4647-B949-836819D94DF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958963"/>
      </p:ext>
    </p:extLst>
  </p:cSld>
  <p:clrMapOvr>
    <a:masterClrMapping/>
  </p:clrMapOvr>
  <p:transition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SW318</a:t>
            </a:r>
          </a:p>
          <a:p>
            <a:r>
              <a:rPr lang="en-US"/>
              <a:t>Social Work Statistics</a:t>
            </a:r>
          </a:p>
          <a:p>
            <a:r>
              <a:rPr lang="en-US"/>
              <a:t>Slide </a:t>
            </a:r>
            <a:fld id="{C80392D8-8BD7-41D5-BEAA-6BE51D74504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1335027"/>
      </p:ext>
    </p:extLst>
  </p:cSld>
  <p:clrMapOvr>
    <a:masterClrMapping/>
  </p:clrMapOvr>
  <p:transition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SW318</a:t>
            </a:r>
          </a:p>
          <a:p>
            <a:r>
              <a:rPr lang="en-US"/>
              <a:t>Social Work Statistics</a:t>
            </a:r>
          </a:p>
          <a:p>
            <a:r>
              <a:rPr lang="en-US"/>
              <a:t>Slide </a:t>
            </a:r>
            <a:fld id="{02E8CC58-D1D0-4FF3-9803-4F949782167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250489"/>
      </p:ext>
    </p:extLst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9570" name="Picture 2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029700" cy="6753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676400"/>
            <a:ext cx="7881938" cy="502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9572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6200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3366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slide title</a:t>
            </a:r>
          </a:p>
        </p:txBody>
      </p:sp>
      <p:sp>
        <p:nvSpPr>
          <p:cNvPr id="109573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0" y="304800"/>
            <a:ext cx="9144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000">
                <a:latin typeface="+mn-lt"/>
              </a:defRPr>
            </a:lvl1pPr>
          </a:lstStyle>
          <a:p>
            <a:r>
              <a:rPr lang="en-US"/>
              <a:t>SW318</a:t>
            </a:r>
          </a:p>
          <a:p>
            <a:r>
              <a:rPr lang="en-US"/>
              <a:t>Social Work Statistics</a:t>
            </a:r>
          </a:p>
          <a:p>
            <a:r>
              <a:rPr lang="en-US"/>
              <a:t>Slide </a:t>
            </a:r>
            <a:fld id="{F42F0E18-5F76-4D44-B109-93ABE795856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  <p:sldLayoutId id="2147483659" r:id="rId5"/>
    <p:sldLayoutId id="2147483660" r:id="rId6"/>
    <p:sldLayoutId id="2147483661" r:id="rId7"/>
    <p:sldLayoutId id="2147483662" r:id="rId8"/>
    <p:sldLayoutId id="2147483663" r:id="rId9"/>
    <p:sldLayoutId id="2147483664" r:id="rId10"/>
    <p:sldLayoutId id="2147483665" r:id="rId11"/>
  </p:sldLayoutIdLst>
  <p:transition>
    <p:wipe dir="r"/>
  </p:transition>
  <p:timing>
    <p:tnLst>
      <p:par>
        <p:cTn id="1" dur="indefinite" restart="never" nodeType="tmRoot"/>
      </p:par>
    </p:tnLst>
  </p:timing>
  <p:hf hdr="0" ftr="0" dt="0"/>
  <p:txStyles>
    <p:titleStyle>
      <a:lvl1pPr algn="ctr" rtl="0" fontAlgn="base">
        <a:lnSpc>
          <a:spcPct val="85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lnSpc>
          <a:spcPct val="85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Trebuchet MS" pitchFamily="34" charset="0"/>
        </a:defRPr>
      </a:lvl2pPr>
      <a:lvl3pPr algn="ctr" rtl="0" fontAlgn="base">
        <a:lnSpc>
          <a:spcPct val="85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Trebuchet MS" pitchFamily="34" charset="0"/>
        </a:defRPr>
      </a:lvl3pPr>
      <a:lvl4pPr algn="ctr" rtl="0" fontAlgn="base">
        <a:lnSpc>
          <a:spcPct val="85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Trebuchet MS" pitchFamily="34" charset="0"/>
        </a:defRPr>
      </a:lvl4pPr>
      <a:lvl5pPr algn="ctr" rtl="0" fontAlgn="base">
        <a:lnSpc>
          <a:spcPct val="85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Trebuchet MS" pitchFamily="34" charset="0"/>
        </a:defRPr>
      </a:lvl5pPr>
      <a:lvl6pPr marL="457200" algn="ctr" rtl="0" fontAlgn="base">
        <a:lnSpc>
          <a:spcPct val="85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Trebuchet MS" pitchFamily="34" charset="0"/>
        </a:defRPr>
      </a:lvl6pPr>
      <a:lvl7pPr marL="914400" algn="ctr" rtl="0" fontAlgn="base">
        <a:lnSpc>
          <a:spcPct val="85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Trebuchet MS" pitchFamily="34" charset="0"/>
        </a:defRPr>
      </a:lvl7pPr>
      <a:lvl8pPr marL="1371600" algn="ctr" rtl="0" fontAlgn="base">
        <a:lnSpc>
          <a:spcPct val="85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Trebuchet MS" pitchFamily="34" charset="0"/>
        </a:defRPr>
      </a:lvl8pPr>
      <a:lvl9pPr marL="1828800" algn="ctr" rtl="0" fontAlgn="base">
        <a:lnSpc>
          <a:spcPct val="85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Trebuchet MS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Ø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Ø"/>
        <a:defRPr sz="2000">
          <a:solidFill>
            <a:schemeClr val="tx1"/>
          </a:solidFill>
          <a:latin typeface="+mn-lt"/>
        </a:defRPr>
      </a:lvl2pPr>
      <a:lvl3pPr marL="108585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Ø"/>
        <a:defRPr sz="1600">
          <a:solidFill>
            <a:schemeClr val="tx1"/>
          </a:solidFill>
          <a:latin typeface="+mn-lt"/>
        </a:defRPr>
      </a:lvl3pPr>
      <a:lvl4pPr marL="142875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Ø"/>
        <a:defRPr sz="1400">
          <a:solidFill>
            <a:schemeClr val="tx1"/>
          </a:solidFill>
          <a:latin typeface="+mn-lt"/>
        </a:defRPr>
      </a:lvl4pPr>
      <a:lvl5pPr marL="177165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Ø"/>
        <a:defRPr sz="1200">
          <a:solidFill>
            <a:schemeClr val="tx1"/>
          </a:solidFill>
          <a:latin typeface="+mn-lt"/>
        </a:defRPr>
      </a:lvl5pPr>
      <a:lvl6pPr marL="222885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Ø"/>
        <a:defRPr sz="1200">
          <a:solidFill>
            <a:schemeClr val="tx1"/>
          </a:solidFill>
          <a:latin typeface="+mn-lt"/>
        </a:defRPr>
      </a:lvl6pPr>
      <a:lvl7pPr marL="268605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Ø"/>
        <a:defRPr sz="1200">
          <a:solidFill>
            <a:schemeClr val="tx1"/>
          </a:solidFill>
          <a:latin typeface="+mn-lt"/>
        </a:defRPr>
      </a:lvl7pPr>
      <a:lvl8pPr marL="314325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Ø"/>
        <a:defRPr sz="1200">
          <a:solidFill>
            <a:schemeClr val="tx1"/>
          </a:solidFill>
          <a:latin typeface="+mn-lt"/>
        </a:defRPr>
      </a:lvl8pPr>
      <a:lvl9pPr marL="360045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Ø"/>
        <a:defRPr sz="1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/>
              <a:t>SW318</a:t>
            </a:r>
          </a:p>
          <a:p>
            <a:r>
              <a:rPr lang="en-US"/>
              <a:t>Social Work Statistics</a:t>
            </a:r>
          </a:p>
          <a:p>
            <a:r>
              <a:rPr lang="en-US"/>
              <a:t>Slide </a:t>
            </a:r>
            <a:fld id="{D11180C7-D56D-472D-B9D5-F914D5B04525}" type="slidenum">
              <a:rPr lang="en-US"/>
              <a:pPr/>
              <a:t>1</a:t>
            </a:fld>
            <a:endParaRPr lang="en-US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Logistic Regression and Odds Ratios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  <a:p>
            <a:endParaRPr lang="en-US"/>
          </a:p>
          <a:p>
            <a:r>
              <a:rPr lang="en-US"/>
              <a:t>Example of Odds Ratio </a:t>
            </a:r>
          </a:p>
          <a:p>
            <a:r>
              <a:rPr lang="en-US"/>
              <a:t>Using Relationship between </a:t>
            </a:r>
          </a:p>
          <a:p>
            <a:r>
              <a:rPr lang="en-US"/>
              <a:t>Death Penalty and Race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0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/>
              <a:t>SW318</a:t>
            </a:r>
          </a:p>
          <a:p>
            <a:r>
              <a:rPr lang="en-US"/>
              <a:t>Social Work Statistics</a:t>
            </a:r>
          </a:p>
          <a:p>
            <a:r>
              <a:rPr lang="en-US"/>
              <a:t>Slide </a:t>
            </a:r>
            <a:fld id="{3AD21FED-FD93-465C-92D4-4537DBE9BE6A}" type="slidenum">
              <a:rPr lang="en-US"/>
              <a:pPr/>
              <a:t>2</a:t>
            </a:fld>
            <a:endParaRPr lang="en-US"/>
          </a:p>
        </p:txBody>
      </p:sp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Probability and Odds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7913" y="1676400"/>
            <a:ext cx="7881937" cy="1135063"/>
          </a:xfrm>
        </p:spPr>
        <p:txBody>
          <a:bodyPr/>
          <a:lstStyle/>
          <a:p>
            <a:r>
              <a:rPr lang="en-US" sz="2000"/>
              <a:t>We begin with a frequency distribution for the variable “Death Penalty for Crime”</a:t>
            </a:r>
          </a:p>
        </p:txBody>
      </p:sp>
      <p:sp>
        <p:nvSpPr>
          <p:cNvPr id="101381" name="Rectangle 5"/>
          <p:cNvSpPr>
            <a:spLocks noChangeArrowheads="1"/>
          </p:cNvSpPr>
          <p:nvPr/>
        </p:nvSpPr>
        <p:spPr bwMode="auto">
          <a:xfrm>
            <a:off x="1066800" y="4316413"/>
            <a:ext cx="7504113" cy="172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Ø"/>
            </a:pPr>
            <a:r>
              <a:rPr lang="en-US" sz="2000">
                <a:latin typeface="Trebuchet MS" pitchFamily="34" charset="0"/>
              </a:rPr>
              <a:t>The probability of receiving a death sentence is 0.34 or 34% (50/147)</a:t>
            </a:r>
          </a:p>
          <a:p>
            <a:pPr marL="342900" indent="-3429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Ø"/>
            </a:pPr>
            <a:endParaRPr lang="en-US" sz="2000">
              <a:latin typeface="Trebuchet MS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Ø"/>
            </a:pPr>
            <a:r>
              <a:rPr lang="en-US" sz="2000">
                <a:latin typeface="Trebuchet MS" pitchFamily="34" charset="0"/>
              </a:rPr>
              <a:t>The odds of receiving a death sentence = death sentence/not death sentence = 50/97 = 0.5155</a:t>
            </a:r>
          </a:p>
        </p:txBody>
      </p:sp>
      <p:pic>
        <p:nvPicPr>
          <p:cNvPr id="101382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6488" y="3095625"/>
            <a:ext cx="4735512" cy="989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/>
              <a:t>SW318</a:t>
            </a:r>
          </a:p>
          <a:p>
            <a:r>
              <a:rPr lang="en-US"/>
              <a:t>Social Work Statistics</a:t>
            </a:r>
          </a:p>
          <a:p>
            <a:r>
              <a:rPr lang="en-US"/>
              <a:t>Slide </a:t>
            </a:r>
            <a:fld id="{C797CFF6-5215-4E49-BBA3-934ECDE34C03}" type="slidenum">
              <a:rPr lang="en-US"/>
              <a:pPr/>
              <a:t>3</a:t>
            </a:fld>
            <a:endParaRPr lang="en-US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Interpreting Odds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0075" y="1670050"/>
            <a:ext cx="8188325" cy="4310063"/>
          </a:xfrm>
        </p:spPr>
        <p:txBody>
          <a:bodyPr/>
          <a:lstStyle/>
          <a:p>
            <a:r>
              <a:rPr lang="en-US" sz="2000"/>
              <a:t>The odds of 0.5155 can be stated in different ways:</a:t>
            </a:r>
          </a:p>
          <a:p>
            <a:pPr lvl="1"/>
            <a:r>
              <a:rPr lang="en-US"/>
              <a:t>Defendants can expect to receive a death sentence instead of life imprisonment in about half of their trials</a:t>
            </a:r>
          </a:p>
          <a:p>
            <a:pPr lvl="1"/>
            <a:r>
              <a:rPr lang="en-US"/>
              <a:t>Receiving a death sentence is half as likely as receiving a sentence of life imprisonment</a:t>
            </a:r>
          </a:p>
          <a:p>
            <a:pPr lvl="1"/>
            <a:endParaRPr lang="en-US"/>
          </a:p>
          <a:p>
            <a:r>
              <a:rPr lang="en-US" sz="2000"/>
              <a:t>Or, inverting the odds,</a:t>
            </a:r>
          </a:p>
          <a:p>
            <a:pPr lvl="1"/>
            <a:r>
              <a:rPr lang="en-US"/>
              <a:t>Receiving a life imprisonment sentence is twice as likely as receiving the death penalty.</a:t>
            </a:r>
          </a:p>
          <a:p>
            <a:pPr>
              <a:buFont typeface="Wingdings" pitchFamily="2" charset="2"/>
              <a:buNone/>
            </a:pPr>
            <a:endParaRPr lang="en-US" sz="200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/>
              <a:t>SW318</a:t>
            </a:r>
          </a:p>
          <a:p>
            <a:r>
              <a:rPr lang="en-US"/>
              <a:t>Social Work Statistics</a:t>
            </a:r>
          </a:p>
          <a:p>
            <a:r>
              <a:rPr lang="en-US"/>
              <a:t>Slide </a:t>
            </a:r>
            <a:fld id="{3BB55C51-EC36-4B8A-9333-A2A32BA9C907}" type="slidenum">
              <a:rPr lang="en-US"/>
              <a:pPr/>
              <a:t>4</a:t>
            </a:fld>
            <a:endParaRPr lang="en-US"/>
          </a:p>
        </p:txBody>
      </p:sp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Impact of an Independent Variable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000"/>
              <a:t>If an independent variable impacts or has a relationship to a dependent variable, it will change the odds of being in the key dependent variable group, e.g. death sentence.</a:t>
            </a:r>
          </a:p>
          <a:p>
            <a:endParaRPr lang="en-US" sz="2000"/>
          </a:p>
          <a:p>
            <a:r>
              <a:rPr lang="en-US" sz="2000"/>
              <a:t>The following table shows the relationship between race and sentence:</a:t>
            </a:r>
          </a:p>
        </p:txBody>
      </p:sp>
      <p:pic>
        <p:nvPicPr>
          <p:cNvPr id="10240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5088" y="4351338"/>
            <a:ext cx="6764337" cy="1314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/>
              <a:t>SW318</a:t>
            </a:r>
          </a:p>
          <a:p>
            <a:r>
              <a:rPr lang="en-US"/>
              <a:t>Social Work Statistics</a:t>
            </a:r>
          </a:p>
          <a:p>
            <a:r>
              <a:rPr lang="en-US"/>
              <a:t>Slide </a:t>
            </a:r>
            <a:fld id="{0157A93A-DE0A-4891-A53A-EB5F8ACAB7F4}" type="slidenum">
              <a:rPr lang="en-US"/>
              <a:pPr/>
              <a:t>5</a:t>
            </a:fld>
            <a:endParaRPr lang="en-US"/>
          </a:p>
        </p:txBody>
      </p:sp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Odds for Independent Variable Groups</a:t>
            </a:r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0738" y="1784350"/>
            <a:ext cx="7947025" cy="4195763"/>
          </a:xfrm>
        </p:spPr>
        <p:txBody>
          <a:bodyPr/>
          <a:lstStyle/>
          <a:p>
            <a:r>
              <a:rPr lang="en-US" sz="2000"/>
              <a:t>We can compute the odds of receiving a death penalty for each of the groups:</a:t>
            </a:r>
          </a:p>
          <a:p>
            <a:endParaRPr lang="en-US" sz="2000"/>
          </a:p>
          <a:p>
            <a:endParaRPr lang="en-US" sz="2000"/>
          </a:p>
          <a:p>
            <a:endParaRPr lang="en-US" sz="2000"/>
          </a:p>
          <a:p>
            <a:endParaRPr lang="en-US" sz="2000"/>
          </a:p>
          <a:p>
            <a:endParaRPr lang="en-US" sz="2000"/>
          </a:p>
          <a:p>
            <a:r>
              <a:rPr lang="en-US" sz="2000"/>
              <a:t>The odds of receiving a death sentence if the defendant was Black = 28/45 = 0.6222</a:t>
            </a:r>
          </a:p>
          <a:p>
            <a:pPr fontAlgn="b"/>
            <a:r>
              <a:rPr lang="en-US" sz="2000"/>
              <a:t>The odds of receiving a death sentence if the defendant was not Black = 22/52 = 0.4231</a:t>
            </a:r>
          </a:p>
          <a:p>
            <a:endParaRPr lang="en-US" sz="2000"/>
          </a:p>
        </p:txBody>
      </p:sp>
      <p:pic>
        <p:nvPicPr>
          <p:cNvPr id="1034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5388" y="2747963"/>
            <a:ext cx="6764337" cy="1314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/>
              <a:t>SW318</a:t>
            </a:r>
          </a:p>
          <a:p>
            <a:r>
              <a:rPr lang="en-US"/>
              <a:t>Social Work Statistics</a:t>
            </a:r>
          </a:p>
          <a:p>
            <a:r>
              <a:rPr lang="en-US"/>
              <a:t>Slide </a:t>
            </a:r>
            <a:fld id="{DA7B22DE-9BB5-4721-B4D4-A877D1C0C4E6}" type="slidenum">
              <a:rPr lang="en-US"/>
              <a:pPr/>
              <a:t>6</a:t>
            </a:fld>
            <a:endParaRPr lang="en-US"/>
          </a:p>
        </p:txBody>
      </p:sp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Odds Ratio Measures the Effect</a:t>
            </a:r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1850" y="1409700"/>
            <a:ext cx="7958138" cy="5268913"/>
          </a:xfrm>
        </p:spPr>
        <p:txBody>
          <a:bodyPr/>
          <a:lstStyle/>
          <a:p>
            <a:pPr fontAlgn="b">
              <a:lnSpc>
                <a:spcPct val="90000"/>
              </a:lnSpc>
            </a:pPr>
            <a:r>
              <a:rPr lang="en-US" sz="1800"/>
              <a:t>The impact of being black on receiving a death penalty is measured by the odds ratio which equals:</a:t>
            </a:r>
          </a:p>
          <a:p>
            <a:pPr lvl="2" fontAlgn="b">
              <a:lnSpc>
                <a:spcPct val="90000"/>
              </a:lnSpc>
              <a:buFont typeface="Wingdings" pitchFamily="2" charset="2"/>
              <a:buNone/>
            </a:pPr>
            <a:r>
              <a:rPr lang="en-US" sz="1800"/>
              <a:t>= the odds if black ÷ the odds if not black  </a:t>
            </a:r>
          </a:p>
          <a:p>
            <a:pPr lvl="2" fontAlgn="b">
              <a:lnSpc>
                <a:spcPct val="90000"/>
              </a:lnSpc>
              <a:buFont typeface="Wingdings" pitchFamily="2" charset="2"/>
              <a:buNone/>
            </a:pPr>
            <a:r>
              <a:rPr lang="en-US" sz="1800"/>
              <a:t>= 0.6222 ÷ 0.4231  = 1.47 </a:t>
            </a:r>
          </a:p>
          <a:p>
            <a:pPr lvl="2" fontAlgn="b">
              <a:lnSpc>
                <a:spcPct val="90000"/>
              </a:lnSpc>
              <a:buFont typeface="Wingdings" pitchFamily="2" charset="2"/>
              <a:buNone/>
            </a:pPr>
            <a:endParaRPr lang="en-US" sz="1800"/>
          </a:p>
          <a:p>
            <a:pPr fontAlgn="b">
              <a:lnSpc>
                <a:spcPct val="90000"/>
              </a:lnSpc>
            </a:pPr>
            <a:r>
              <a:rPr lang="en-US" sz="2000"/>
              <a:t>Which we interpret as:</a:t>
            </a:r>
          </a:p>
          <a:p>
            <a:pPr lvl="2" fontAlgn="b">
              <a:lnSpc>
                <a:spcPct val="90000"/>
              </a:lnSpc>
            </a:pPr>
            <a:r>
              <a:rPr lang="en-US" sz="1800"/>
              <a:t>Blacks are 1.47 times more likely to receive a death sentence as non blacks</a:t>
            </a:r>
          </a:p>
          <a:p>
            <a:pPr lvl="2" fontAlgn="b">
              <a:lnSpc>
                <a:spcPct val="90000"/>
              </a:lnSpc>
            </a:pPr>
            <a:r>
              <a:rPr lang="en-US" sz="1800"/>
              <a:t>The risk of receiving a death sentence are 1.47 times greater for blacks than non blacks</a:t>
            </a:r>
          </a:p>
          <a:p>
            <a:pPr lvl="2" fontAlgn="b">
              <a:lnSpc>
                <a:spcPct val="90000"/>
              </a:lnSpc>
            </a:pPr>
            <a:r>
              <a:rPr lang="en-US" sz="1800"/>
              <a:t>The odds of a death sentence for blacks are 47%  higher than the odds of a death sentence for non blacks. (1.47 - 1.00)</a:t>
            </a:r>
          </a:p>
          <a:p>
            <a:pPr lvl="2" fontAlgn="b">
              <a:lnSpc>
                <a:spcPct val="90000"/>
              </a:lnSpc>
            </a:pPr>
            <a:r>
              <a:rPr lang="en-US" sz="1800"/>
              <a:t>The predicted odds for black defendants are 1.47 times the odds for non black defendants.</a:t>
            </a:r>
          </a:p>
          <a:p>
            <a:pPr lvl="2" fontAlgn="b">
              <a:lnSpc>
                <a:spcPct val="90000"/>
              </a:lnSpc>
            </a:pPr>
            <a:r>
              <a:rPr lang="en-US" sz="1800"/>
              <a:t>A one unit change in the independent variable race (nonblack to black) increases the odds of receiving a death penalty by a factor of 1.47.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/>
              <a:t>SW318</a:t>
            </a:r>
          </a:p>
          <a:p>
            <a:r>
              <a:rPr lang="en-US"/>
              <a:t>Social Work Statistics</a:t>
            </a:r>
          </a:p>
          <a:p>
            <a:r>
              <a:rPr lang="en-US"/>
              <a:t>Slide </a:t>
            </a:r>
            <a:fld id="{8F08E60F-1F08-4D8C-ADE9-6A2B6C3166EF}" type="slidenum">
              <a:rPr lang="en-US"/>
              <a:pPr/>
              <a:t>7</a:t>
            </a:fld>
            <a:endParaRPr lang="en-US"/>
          </a:p>
        </p:txBody>
      </p:sp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SPSS Output for this Relationship</a:t>
            </a:r>
            <a:r>
              <a:rPr lang="en-US" b="1">
                <a:latin typeface="System" charset="0"/>
              </a:rPr>
              <a:t/>
            </a:r>
            <a:br>
              <a:rPr lang="en-US" b="1">
                <a:latin typeface="System" charset="0"/>
              </a:rPr>
            </a:br>
            <a:endParaRPr lang="en-US" b="1">
              <a:latin typeface="System" charset="0"/>
            </a:endParaRPr>
          </a:p>
        </p:txBody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812925"/>
            <a:ext cx="7881938" cy="4892675"/>
          </a:xfrm>
        </p:spPr>
        <p:txBody>
          <a:bodyPr/>
          <a:lstStyle/>
          <a:p>
            <a:endParaRPr lang="en-US" b="1">
              <a:latin typeface="System" charset="0"/>
            </a:endParaRPr>
          </a:p>
          <a:p>
            <a:endParaRPr lang="en-US"/>
          </a:p>
        </p:txBody>
      </p:sp>
      <p:pic>
        <p:nvPicPr>
          <p:cNvPr id="10752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5288" y="3436938"/>
            <a:ext cx="7158037" cy="1617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7525" name="AutoShape 5"/>
          <p:cNvSpPr>
            <a:spLocks noChangeArrowheads="1"/>
          </p:cNvSpPr>
          <p:nvPr/>
        </p:nvSpPr>
        <p:spPr bwMode="auto">
          <a:xfrm>
            <a:off x="3165475" y="1644650"/>
            <a:ext cx="4849813" cy="1562100"/>
          </a:xfrm>
          <a:prstGeom prst="wedgeEllipseCallout">
            <a:avLst>
              <a:gd name="adj1" fmla="val 49051"/>
              <a:gd name="adj2" fmla="val 108843"/>
            </a:avLst>
          </a:prstGeom>
          <a:solidFill>
            <a:srgbClr val="FFFFCC"/>
          </a:solidFill>
          <a:ln w="31750">
            <a:solidFill>
              <a:srgbClr val="FF0000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sz="1400">
                <a:solidFill>
                  <a:srgbClr val="000000"/>
                </a:solidFill>
                <a:latin typeface="Tahoma" pitchFamily="34" charset="0"/>
              </a:rPr>
              <a:t>The Exp(B) output using SPSS is the change in the odds ratio.</a:t>
            </a:r>
          </a:p>
          <a:p>
            <a:endParaRPr lang="en-US" sz="1400">
              <a:solidFill>
                <a:srgbClr val="000000"/>
              </a:solidFill>
              <a:latin typeface="Tahoma" pitchFamily="34" charset="0"/>
            </a:endParaRPr>
          </a:p>
          <a:p>
            <a:r>
              <a:rPr lang="en-US" sz="1400">
                <a:solidFill>
                  <a:srgbClr val="000000"/>
                </a:solidFill>
                <a:latin typeface="Tahoma" pitchFamily="34" charset="0"/>
              </a:rPr>
              <a:t>The odds ratio is output in SPSS in the column labeled Exp(B).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_stat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E3E2C7"/>
      </a:lt2>
      <a:accent1>
        <a:srgbClr val="EAEAEA"/>
      </a:accent1>
      <a:accent2>
        <a:srgbClr val="003366"/>
      </a:accent2>
      <a:accent3>
        <a:srgbClr val="FFFFFF"/>
      </a:accent3>
      <a:accent4>
        <a:srgbClr val="000000"/>
      </a:accent4>
      <a:accent5>
        <a:srgbClr val="F3F3F3"/>
      </a:accent5>
      <a:accent6>
        <a:srgbClr val="002D5C"/>
      </a:accent6>
      <a:hlink>
        <a:srgbClr val="003366"/>
      </a:hlink>
      <a:folHlink>
        <a:srgbClr val="800000"/>
      </a:folHlink>
    </a:clrScheme>
    <a:fontScheme name="_statTemplate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_statTemplate 1">
        <a:dk1>
          <a:srgbClr val="008080"/>
        </a:dk1>
        <a:lt1>
          <a:srgbClr val="FFFFCC"/>
        </a:lt1>
        <a:dk2>
          <a:srgbClr val="009999"/>
        </a:dk2>
        <a:lt2>
          <a:srgbClr val="FFFF99"/>
        </a:lt2>
        <a:accent1>
          <a:srgbClr val="336699"/>
        </a:accent1>
        <a:accent2>
          <a:srgbClr val="FFFF99"/>
        </a:accent2>
        <a:accent3>
          <a:srgbClr val="AACACA"/>
        </a:accent3>
        <a:accent4>
          <a:srgbClr val="DADAAE"/>
        </a:accent4>
        <a:accent5>
          <a:srgbClr val="ADB8CA"/>
        </a:accent5>
        <a:accent6>
          <a:srgbClr val="E7E78A"/>
        </a:accent6>
        <a:hlink>
          <a:srgbClr val="FFFFCC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_statTemplate 2">
        <a:dk1>
          <a:srgbClr val="003366"/>
        </a:dk1>
        <a:lt1>
          <a:srgbClr val="FFFFFF"/>
        </a:lt1>
        <a:dk2>
          <a:srgbClr val="003366"/>
        </a:dk2>
        <a:lt2>
          <a:srgbClr val="E3E2C7"/>
        </a:lt2>
        <a:accent1>
          <a:srgbClr val="CCCC99"/>
        </a:accent1>
        <a:accent2>
          <a:srgbClr val="003366"/>
        </a:accent2>
        <a:accent3>
          <a:srgbClr val="FFFFFF"/>
        </a:accent3>
        <a:accent4>
          <a:srgbClr val="002A56"/>
        </a:accent4>
        <a:accent5>
          <a:srgbClr val="E2E2CA"/>
        </a:accent5>
        <a:accent6>
          <a:srgbClr val="002D5C"/>
        </a:accent6>
        <a:hlink>
          <a:srgbClr val="003366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_statTemplate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DDDDDD"/>
        </a:accent1>
        <a:accent2>
          <a:srgbClr val="333333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2D2D2D"/>
        </a:accent6>
        <a:hlink>
          <a:srgbClr val="80808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_statTemplate 4">
        <a:dk1>
          <a:srgbClr val="5F5F5F"/>
        </a:dk1>
        <a:lt1>
          <a:srgbClr val="FFFFFF"/>
        </a:lt1>
        <a:dk2>
          <a:srgbClr val="003366"/>
        </a:dk2>
        <a:lt2>
          <a:srgbClr val="FFFFFF"/>
        </a:lt2>
        <a:accent1>
          <a:srgbClr val="7E003F"/>
        </a:accent1>
        <a:accent2>
          <a:srgbClr val="DDDDDD"/>
        </a:accent2>
        <a:accent3>
          <a:srgbClr val="AAADB8"/>
        </a:accent3>
        <a:accent4>
          <a:srgbClr val="DADADA"/>
        </a:accent4>
        <a:accent5>
          <a:srgbClr val="C0AAAF"/>
        </a:accent5>
        <a:accent6>
          <a:srgbClr val="C8C8C8"/>
        </a:accent6>
        <a:hlink>
          <a:srgbClr val="969696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_statTemplate</Template>
  <TotalTime>1467</TotalTime>
  <Words>459</Words>
  <Application>Microsoft Office PowerPoint</Application>
  <PresentationFormat>On-screen Show (4:3)</PresentationFormat>
  <Paragraphs>68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Times New Roman</vt:lpstr>
      <vt:lpstr>Trebuchet MS</vt:lpstr>
      <vt:lpstr>Wingdings</vt:lpstr>
      <vt:lpstr>System</vt:lpstr>
      <vt:lpstr>Tahoma</vt:lpstr>
      <vt:lpstr>_statTemplate</vt:lpstr>
      <vt:lpstr>Logistic Regression and Odds Ratios</vt:lpstr>
      <vt:lpstr>Probability and Odds</vt:lpstr>
      <vt:lpstr>Interpreting Odds</vt:lpstr>
      <vt:lpstr>Impact of an Independent Variable</vt:lpstr>
      <vt:lpstr>Odds for Independent Variable Groups</vt:lpstr>
      <vt:lpstr>The Odds Ratio Measures the Effect</vt:lpstr>
      <vt:lpstr>SPSS Output for this Relationship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Central Tendency and Dispersion</dc:title>
  <dc:creator>Michael</dc:creator>
  <cp:lastModifiedBy>Michael</cp:lastModifiedBy>
  <cp:revision>89</cp:revision>
  <cp:lastPrinted>2000-09-01T15:46:21Z</cp:lastPrinted>
  <dcterms:created xsi:type="dcterms:W3CDTF">2000-09-01T15:46:21Z</dcterms:created>
  <dcterms:modified xsi:type="dcterms:W3CDTF">2012-04-15T14:23:41Z</dcterms:modified>
</cp:coreProperties>
</file>