
<file path=[Content_Types].xml><?xml version="1.0" encoding="utf-8"?>
<Types xmlns="http://schemas.openxmlformats.org/package/2006/content-types">
  <Default Extension="png" ContentType="image/pn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4" r:id="rId1"/>
  </p:sldMasterIdLst>
  <p:notesMasterIdLst>
    <p:notesMasterId r:id="rId92"/>
  </p:notesMasterIdLst>
  <p:handoutMasterIdLst>
    <p:handoutMasterId r:id="rId93"/>
  </p:handoutMasterIdLst>
  <p:sldIdLst>
    <p:sldId id="256" r:id="rId2"/>
    <p:sldId id="631" r:id="rId3"/>
    <p:sldId id="822" r:id="rId4"/>
    <p:sldId id="826" r:id="rId5"/>
    <p:sldId id="828" r:id="rId6"/>
    <p:sldId id="827" r:id="rId7"/>
    <p:sldId id="825" r:id="rId8"/>
    <p:sldId id="744" r:id="rId9"/>
    <p:sldId id="829" r:id="rId10"/>
    <p:sldId id="746" r:id="rId11"/>
    <p:sldId id="830" r:id="rId12"/>
    <p:sldId id="824" r:id="rId13"/>
    <p:sldId id="749" r:id="rId14"/>
    <p:sldId id="633" r:id="rId15"/>
    <p:sldId id="755" r:id="rId16"/>
    <p:sldId id="756" r:id="rId17"/>
    <p:sldId id="757" r:id="rId18"/>
    <p:sldId id="455" r:id="rId19"/>
    <p:sldId id="760" r:id="rId20"/>
    <p:sldId id="761" r:id="rId21"/>
    <p:sldId id="764" r:id="rId22"/>
    <p:sldId id="762" r:id="rId23"/>
    <p:sldId id="566" r:id="rId24"/>
    <p:sldId id="567" r:id="rId25"/>
    <p:sldId id="479" r:id="rId26"/>
    <p:sldId id="568" r:id="rId27"/>
    <p:sldId id="571" r:id="rId28"/>
    <p:sldId id="638" r:id="rId29"/>
    <p:sldId id="577" r:id="rId30"/>
    <p:sldId id="460" r:id="rId31"/>
    <p:sldId id="503" r:id="rId32"/>
    <p:sldId id="767" r:id="rId33"/>
    <p:sldId id="614" r:id="rId34"/>
    <p:sldId id="765" r:id="rId35"/>
    <p:sldId id="766" r:id="rId36"/>
    <p:sldId id="618" r:id="rId37"/>
    <p:sldId id="619" r:id="rId38"/>
    <p:sldId id="768" r:id="rId39"/>
    <p:sldId id="769" r:id="rId40"/>
    <p:sldId id="770" r:id="rId41"/>
    <p:sldId id="771" r:id="rId42"/>
    <p:sldId id="772" r:id="rId43"/>
    <p:sldId id="773" r:id="rId44"/>
    <p:sldId id="774" r:id="rId45"/>
    <p:sldId id="775" r:id="rId46"/>
    <p:sldId id="776" r:id="rId47"/>
    <p:sldId id="777" r:id="rId48"/>
    <p:sldId id="778" r:id="rId49"/>
    <p:sldId id="779" r:id="rId50"/>
    <p:sldId id="793" r:id="rId51"/>
    <p:sldId id="780" r:id="rId52"/>
    <p:sldId id="781" r:id="rId53"/>
    <p:sldId id="782" r:id="rId54"/>
    <p:sldId id="783" r:id="rId55"/>
    <p:sldId id="784" r:id="rId56"/>
    <p:sldId id="785" r:id="rId57"/>
    <p:sldId id="786" r:id="rId58"/>
    <p:sldId id="788" r:id="rId59"/>
    <p:sldId id="789" r:id="rId60"/>
    <p:sldId id="790" r:id="rId61"/>
    <p:sldId id="791" r:id="rId62"/>
    <p:sldId id="796" r:id="rId63"/>
    <p:sldId id="797" r:id="rId64"/>
    <p:sldId id="798" r:id="rId65"/>
    <p:sldId id="818" r:id="rId66"/>
    <p:sldId id="799" r:id="rId67"/>
    <p:sldId id="800" r:id="rId68"/>
    <p:sldId id="801" r:id="rId69"/>
    <p:sldId id="802" r:id="rId70"/>
    <p:sldId id="803" r:id="rId71"/>
    <p:sldId id="804" r:id="rId72"/>
    <p:sldId id="806" r:id="rId73"/>
    <p:sldId id="807" r:id="rId74"/>
    <p:sldId id="819" r:id="rId75"/>
    <p:sldId id="820" r:id="rId76"/>
    <p:sldId id="821" r:id="rId77"/>
    <p:sldId id="808" r:id="rId78"/>
    <p:sldId id="809" r:id="rId79"/>
    <p:sldId id="810" r:id="rId80"/>
    <p:sldId id="811" r:id="rId81"/>
    <p:sldId id="812" r:id="rId82"/>
    <p:sldId id="813" r:id="rId83"/>
    <p:sldId id="814" r:id="rId84"/>
    <p:sldId id="815" r:id="rId85"/>
    <p:sldId id="816" r:id="rId86"/>
    <p:sldId id="817" r:id="rId87"/>
    <p:sldId id="623" r:id="rId88"/>
    <p:sldId id="451" r:id="rId89"/>
    <p:sldId id="743" r:id="rId90"/>
    <p:sldId id="452" r:id="rId91"/>
  </p:sldIdLst>
  <p:sldSz cx="9144000" cy="6858000" type="screen4x3"/>
  <p:notesSz cx="6858000" cy="9144000"/>
  <p:defaultTextStyle>
    <a:defPPr>
      <a:defRPr lang="en-US"/>
    </a:defPPr>
    <a:lvl1pPr algn="ctr" rtl="0" fontAlgn="base">
      <a:lnSpc>
        <a:spcPct val="85000"/>
      </a:lnSpc>
      <a:spcBef>
        <a:spcPct val="0"/>
      </a:spcBef>
      <a:spcAft>
        <a:spcPct val="0"/>
      </a:spcAft>
      <a:defRPr sz="2400" kern="1200">
        <a:solidFill>
          <a:schemeClr val="tx1"/>
        </a:solidFill>
        <a:latin typeface="Trebuchet MS" pitchFamily="34" charset="0"/>
        <a:ea typeface="+mn-ea"/>
        <a:cs typeface="+mn-cs"/>
      </a:defRPr>
    </a:lvl1pPr>
    <a:lvl2pPr marL="457200" algn="ctr" rtl="0" fontAlgn="base">
      <a:lnSpc>
        <a:spcPct val="85000"/>
      </a:lnSpc>
      <a:spcBef>
        <a:spcPct val="0"/>
      </a:spcBef>
      <a:spcAft>
        <a:spcPct val="0"/>
      </a:spcAft>
      <a:defRPr sz="2400" kern="1200">
        <a:solidFill>
          <a:schemeClr val="tx1"/>
        </a:solidFill>
        <a:latin typeface="Trebuchet MS" pitchFamily="34" charset="0"/>
        <a:ea typeface="+mn-ea"/>
        <a:cs typeface="+mn-cs"/>
      </a:defRPr>
    </a:lvl2pPr>
    <a:lvl3pPr marL="914400" algn="ctr" rtl="0" fontAlgn="base">
      <a:lnSpc>
        <a:spcPct val="85000"/>
      </a:lnSpc>
      <a:spcBef>
        <a:spcPct val="0"/>
      </a:spcBef>
      <a:spcAft>
        <a:spcPct val="0"/>
      </a:spcAft>
      <a:defRPr sz="2400" kern="1200">
        <a:solidFill>
          <a:schemeClr val="tx1"/>
        </a:solidFill>
        <a:latin typeface="Trebuchet MS" pitchFamily="34" charset="0"/>
        <a:ea typeface="+mn-ea"/>
        <a:cs typeface="+mn-cs"/>
      </a:defRPr>
    </a:lvl3pPr>
    <a:lvl4pPr marL="1371600" algn="ctr" rtl="0" fontAlgn="base">
      <a:lnSpc>
        <a:spcPct val="85000"/>
      </a:lnSpc>
      <a:spcBef>
        <a:spcPct val="0"/>
      </a:spcBef>
      <a:spcAft>
        <a:spcPct val="0"/>
      </a:spcAft>
      <a:defRPr sz="2400" kern="1200">
        <a:solidFill>
          <a:schemeClr val="tx1"/>
        </a:solidFill>
        <a:latin typeface="Trebuchet MS" pitchFamily="34" charset="0"/>
        <a:ea typeface="+mn-ea"/>
        <a:cs typeface="+mn-cs"/>
      </a:defRPr>
    </a:lvl4pPr>
    <a:lvl5pPr marL="1828800" algn="ctr" rtl="0" fontAlgn="base">
      <a:lnSpc>
        <a:spcPct val="85000"/>
      </a:lnSpc>
      <a:spcBef>
        <a:spcPct val="0"/>
      </a:spcBef>
      <a:spcAft>
        <a:spcPct val="0"/>
      </a:spcAft>
      <a:defRPr sz="2400" kern="1200">
        <a:solidFill>
          <a:schemeClr val="tx1"/>
        </a:solidFill>
        <a:latin typeface="Trebuchet MS" pitchFamily="34" charset="0"/>
        <a:ea typeface="+mn-ea"/>
        <a:cs typeface="+mn-cs"/>
      </a:defRPr>
    </a:lvl5pPr>
    <a:lvl6pPr marL="2286000" algn="l" defTabSz="914400" rtl="0" eaLnBrk="1" latinLnBrk="0" hangingPunct="1">
      <a:defRPr sz="2400" kern="1200">
        <a:solidFill>
          <a:schemeClr val="tx1"/>
        </a:solidFill>
        <a:latin typeface="Trebuchet MS" pitchFamily="34" charset="0"/>
        <a:ea typeface="+mn-ea"/>
        <a:cs typeface="+mn-cs"/>
      </a:defRPr>
    </a:lvl6pPr>
    <a:lvl7pPr marL="2743200" algn="l" defTabSz="914400" rtl="0" eaLnBrk="1" latinLnBrk="0" hangingPunct="1">
      <a:defRPr sz="2400" kern="1200">
        <a:solidFill>
          <a:schemeClr val="tx1"/>
        </a:solidFill>
        <a:latin typeface="Trebuchet MS" pitchFamily="34" charset="0"/>
        <a:ea typeface="+mn-ea"/>
        <a:cs typeface="+mn-cs"/>
      </a:defRPr>
    </a:lvl7pPr>
    <a:lvl8pPr marL="3200400" algn="l" defTabSz="914400" rtl="0" eaLnBrk="1" latinLnBrk="0" hangingPunct="1">
      <a:defRPr sz="2400" kern="1200">
        <a:solidFill>
          <a:schemeClr val="tx1"/>
        </a:solidFill>
        <a:latin typeface="Trebuchet MS" pitchFamily="34" charset="0"/>
        <a:ea typeface="+mn-ea"/>
        <a:cs typeface="+mn-cs"/>
      </a:defRPr>
    </a:lvl8pPr>
    <a:lvl9pPr marL="3657600" algn="l" defTabSz="914400" rtl="0" eaLnBrk="1" latinLnBrk="0" hangingPunct="1">
      <a:defRPr sz="2400" kern="1200">
        <a:solidFill>
          <a:schemeClr val="tx1"/>
        </a:solidFill>
        <a:latin typeface="Trebuchet MS"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CC"/>
    <a:srgbClr val="000000"/>
    <a:srgbClr val="FFFF66"/>
    <a:srgbClr val="FFCC00"/>
    <a:srgbClr val="00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54" autoAdjust="0"/>
  </p:normalViewPr>
  <p:slideViewPr>
    <p:cSldViewPr>
      <p:cViewPr>
        <p:scale>
          <a:sx n="85" d="100"/>
          <a:sy n="85" d="100"/>
        </p:scale>
        <p:origin x="-1440" y="-72"/>
      </p:cViewPr>
      <p:guideLst>
        <p:guide orient="horz" pos="2160"/>
        <p:guide pos="2880"/>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 r:id="rId11" collapse="1"/>
      <p:sld r:id="rId12" collapse="1"/>
      <p:sld r:id="rId13" collapse="1"/>
      <p:sld r:id="rId14" collapse="1"/>
      <p:sld r:id="rId15" collapse="1"/>
      <p:sld r:id="rId16" collapse="1"/>
      <p:sld r:id="rId17" collapse="1"/>
      <p:sld r:id="rId18" collapse="1"/>
      <p:sld r:id="rId19" collapse="1"/>
      <p:sld r:id="rId20" collapse="1"/>
      <p:sld r:id="rId21" collapse="1"/>
      <p:sld r:id="rId22" collapse="1"/>
      <p:sld r:id="rId23" collapse="1"/>
      <p:sld r:id="rId24" collapse="1"/>
      <p:sld r:id="rId25" collapse="1"/>
      <p:sld r:id="rId26" collapse="1"/>
      <p:sld r:id="rId27" collapse="1"/>
      <p:sld r:id="rId28" collapse="1"/>
      <p:sld r:id="rId29" collapse="1"/>
      <p:sld r:id="rId30" collapse="1"/>
      <p:sld r:id="rId31" collapse="1"/>
      <p:sld r:id="rId32" collapse="1"/>
      <p:sld r:id="rId33" collapse="1"/>
      <p:sld r:id="rId34" collapse="1"/>
      <p:sld r:id="rId35" collapse="1"/>
      <p:sld r:id="rId36" collapse="1"/>
      <p:sld r:id="rId37" collapse="1"/>
    </p:sldLst>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slide" Target="slides/slide88.xml"/><Relationship Id="rId97"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handoutMaster" Target="handoutMasters/handout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_rels/viewProps.xml.rels><?xml version="1.0" encoding="UTF-8" standalone="yes"?>
<Relationships xmlns="http://schemas.openxmlformats.org/package/2006/relationships"><Relationship Id="rId8" Type="http://schemas.openxmlformats.org/officeDocument/2006/relationships/slide" Target="slides/slide16.xml"/><Relationship Id="rId13" Type="http://schemas.openxmlformats.org/officeDocument/2006/relationships/slide" Target="slides/slide21.xml"/><Relationship Id="rId18" Type="http://schemas.openxmlformats.org/officeDocument/2006/relationships/slide" Target="slides/slide39.xml"/><Relationship Id="rId26" Type="http://schemas.openxmlformats.org/officeDocument/2006/relationships/slide" Target="slides/slide60.xml"/><Relationship Id="rId3" Type="http://schemas.openxmlformats.org/officeDocument/2006/relationships/slide" Target="slides/slide8.xml"/><Relationship Id="rId21" Type="http://schemas.openxmlformats.org/officeDocument/2006/relationships/slide" Target="slides/slide42.xml"/><Relationship Id="rId34" Type="http://schemas.openxmlformats.org/officeDocument/2006/relationships/slide" Target="slides/slide68.xml"/><Relationship Id="rId7" Type="http://schemas.openxmlformats.org/officeDocument/2006/relationships/slide" Target="slides/slide15.xml"/><Relationship Id="rId12" Type="http://schemas.openxmlformats.org/officeDocument/2006/relationships/slide" Target="slides/slide20.xml"/><Relationship Id="rId17" Type="http://schemas.openxmlformats.org/officeDocument/2006/relationships/slide" Target="slides/slide38.xml"/><Relationship Id="rId25" Type="http://schemas.openxmlformats.org/officeDocument/2006/relationships/slide" Target="slides/slide46.xml"/><Relationship Id="rId33" Type="http://schemas.openxmlformats.org/officeDocument/2006/relationships/slide" Target="slides/slide67.xml"/><Relationship Id="rId2" Type="http://schemas.openxmlformats.org/officeDocument/2006/relationships/slide" Target="slides/slide2.xml"/><Relationship Id="rId16" Type="http://schemas.openxmlformats.org/officeDocument/2006/relationships/slide" Target="slides/slide24.xml"/><Relationship Id="rId20" Type="http://schemas.openxmlformats.org/officeDocument/2006/relationships/slide" Target="slides/slide41.xml"/><Relationship Id="rId29" Type="http://schemas.openxmlformats.org/officeDocument/2006/relationships/slide" Target="slides/slide63.xml"/><Relationship Id="rId1" Type="http://schemas.openxmlformats.org/officeDocument/2006/relationships/slide" Target="slides/slide1.xml"/><Relationship Id="rId6" Type="http://schemas.openxmlformats.org/officeDocument/2006/relationships/slide" Target="slides/slide14.xml"/><Relationship Id="rId11" Type="http://schemas.openxmlformats.org/officeDocument/2006/relationships/slide" Target="slides/slide19.xml"/><Relationship Id="rId24" Type="http://schemas.openxmlformats.org/officeDocument/2006/relationships/slide" Target="slides/slide45.xml"/><Relationship Id="rId32" Type="http://schemas.openxmlformats.org/officeDocument/2006/relationships/slide" Target="slides/slide66.xml"/><Relationship Id="rId37" Type="http://schemas.openxmlformats.org/officeDocument/2006/relationships/slide" Target="slides/slide86.xml"/><Relationship Id="rId5" Type="http://schemas.openxmlformats.org/officeDocument/2006/relationships/slide" Target="slides/slide13.xml"/><Relationship Id="rId15" Type="http://schemas.openxmlformats.org/officeDocument/2006/relationships/slide" Target="slides/slide23.xml"/><Relationship Id="rId23" Type="http://schemas.openxmlformats.org/officeDocument/2006/relationships/slide" Target="slides/slide44.xml"/><Relationship Id="rId28" Type="http://schemas.openxmlformats.org/officeDocument/2006/relationships/slide" Target="slides/slide62.xml"/><Relationship Id="rId36" Type="http://schemas.openxmlformats.org/officeDocument/2006/relationships/slide" Target="slides/slide85.xml"/><Relationship Id="rId10" Type="http://schemas.openxmlformats.org/officeDocument/2006/relationships/slide" Target="slides/slide18.xml"/><Relationship Id="rId19" Type="http://schemas.openxmlformats.org/officeDocument/2006/relationships/slide" Target="slides/slide40.xml"/><Relationship Id="rId31" Type="http://schemas.openxmlformats.org/officeDocument/2006/relationships/slide" Target="slides/slide65.xml"/><Relationship Id="rId4" Type="http://schemas.openxmlformats.org/officeDocument/2006/relationships/slide" Target="slides/slide10.xml"/><Relationship Id="rId9" Type="http://schemas.openxmlformats.org/officeDocument/2006/relationships/slide" Target="slides/slide17.xml"/><Relationship Id="rId14" Type="http://schemas.openxmlformats.org/officeDocument/2006/relationships/slide" Target="slides/slide22.xml"/><Relationship Id="rId22" Type="http://schemas.openxmlformats.org/officeDocument/2006/relationships/slide" Target="slides/slide43.xml"/><Relationship Id="rId27" Type="http://schemas.openxmlformats.org/officeDocument/2006/relationships/slide" Target="slides/slide61.xml"/><Relationship Id="rId30" Type="http://schemas.openxmlformats.org/officeDocument/2006/relationships/slide" Target="slides/slide64.xml"/><Relationship Id="rId35" Type="http://schemas.openxmlformats.org/officeDocument/2006/relationships/slide" Target="slides/slide6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eaLnBrk="0" hangingPunct="0">
              <a:lnSpc>
                <a:spcPct val="100000"/>
              </a:lnSpc>
              <a:defRPr sz="1200">
                <a:latin typeface="Times New Roman" pitchFamily="18" charset="0"/>
              </a:defRPr>
            </a:lvl1pPr>
          </a:lstStyle>
          <a:p>
            <a:endParaRPr lang="en-US"/>
          </a:p>
        </p:txBody>
      </p:sp>
      <p:sp>
        <p:nvSpPr>
          <p:cNvPr id="15363" name="Rectangle 3"/>
          <p:cNvSpPr>
            <a:spLocks noGrp="1" noChangeArrowheads="1"/>
          </p:cNvSpPr>
          <p:nvPr>
            <p:ph type="dt" sz="quarter"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lnSpc>
                <a:spcPct val="100000"/>
              </a:lnSpc>
              <a:defRPr sz="1200">
                <a:latin typeface="Times New Roman" pitchFamily="18" charset="0"/>
              </a:defRPr>
            </a:lvl1pPr>
          </a:lstStyle>
          <a:p>
            <a:endParaRPr lang="en-US"/>
          </a:p>
        </p:txBody>
      </p:sp>
      <p:sp>
        <p:nvSpPr>
          <p:cNvPr id="15364" name="Rectangle 4"/>
          <p:cNvSpPr>
            <a:spLocks noGrp="1" noChangeArrowheads="1"/>
          </p:cNvSpPr>
          <p:nvPr>
            <p:ph type="ftr" sz="quarter" idx="2"/>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eaLnBrk="0" hangingPunct="0">
              <a:lnSpc>
                <a:spcPct val="100000"/>
              </a:lnSpc>
              <a:defRPr sz="1200">
                <a:latin typeface="Times New Roman" pitchFamily="18" charset="0"/>
              </a:defRPr>
            </a:lvl1pPr>
          </a:lstStyle>
          <a:p>
            <a:r>
              <a:rPr lang="en-US"/>
              <a:t>Class 2</a:t>
            </a:r>
          </a:p>
        </p:txBody>
      </p:sp>
      <p:sp>
        <p:nvSpPr>
          <p:cNvPr id="15365" name="Rectangle 5"/>
          <p:cNvSpPr>
            <a:spLocks noGrp="1" noChangeArrowheads="1"/>
          </p:cNvSpPr>
          <p:nvPr>
            <p:ph type="sldNum" sz="quarter" idx="3"/>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0" hangingPunct="0">
              <a:lnSpc>
                <a:spcPct val="100000"/>
              </a:lnSpc>
              <a:defRPr sz="1200">
                <a:latin typeface="Times New Roman" pitchFamily="18" charset="0"/>
              </a:defRPr>
            </a:lvl1pPr>
          </a:lstStyle>
          <a:p>
            <a:fld id="{29A89CEC-E0BF-4A84-A689-13B0BB0E49C0}" type="slidenum">
              <a:rPr lang="en-US"/>
              <a:pPr/>
              <a:t>‹#›</a:t>
            </a:fld>
            <a:endParaRPr lang="en-US"/>
          </a:p>
        </p:txBody>
      </p:sp>
    </p:spTree>
    <p:extLst>
      <p:ext uri="{BB962C8B-B14F-4D97-AF65-F5344CB8AC3E}">
        <p14:creationId xmlns:p14="http://schemas.microsoft.com/office/powerpoint/2010/main" val="22161233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eaLnBrk="0" hangingPunct="0">
              <a:lnSpc>
                <a:spcPct val="100000"/>
              </a:lnSpc>
              <a:defRPr sz="1200">
                <a:latin typeface="Times New Roman" pitchFamily="18" charset="0"/>
              </a:defRPr>
            </a:lvl1pPr>
          </a:lstStyle>
          <a:p>
            <a:endParaRPr lang="en-US"/>
          </a:p>
        </p:txBody>
      </p:sp>
      <p:sp>
        <p:nvSpPr>
          <p:cNvPr id="17411" name="Rectangle 3"/>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lnSpc>
                <a:spcPct val="100000"/>
              </a:lnSpc>
              <a:defRPr sz="1200">
                <a:latin typeface="Times New Roman" pitchFamily="18" charset="0"/>
              </a:defRPr>
            </a:lvl1pPr>
          </a:lstStyle>
          <a:p>
            <a:endParaRPr lang="en-US"/>
          </a:p>
        </p:txBody>
      </p:sp>
      <p:sp>
        <p:nvSpPr>
          <p:cNvPr id="17412" name="Rectangle 4"/>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7413" name="Rectangle 5"/>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7414" name="Rectangle 6"/>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eaLnBrk="0" hangingPunct="0">
              <a:lnSpc>
                <a:spcPct val="100000"/>
              </a:lnSpc>
              <a:defRPr sz="1200">
                <a:latin typeface="Times New Roman" pitchFamily="18" charset="0"/>
              </a:defRPr>
            </a:lvl1pPr>
          </a:lstStyle>
          <a:p>
            <a:endParaRPr lang="en-US"/>
          </a:p>
        </p:txBody>
      </p:sp>
      <p:sp>
        <p:nvSpPr>
          <p:cNvPr id="17415" name="Rectangle 7"/>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0" hangingPunct="0">
              <a:lnSpc>
                <a:spcPct val="100000"/>
              </a:lnSpc>
              <a:defRPr sz="1200">
                <a:latin typeface="Times New Roman" pitchFamily="18" charset="0"/>
              </a:defRPr>
            </a:lvl1pPr>
          </a:lstStyle>
          <a:p>
            <a:fld id="{2F1CDB3C-0755-4440-ACCA-5577D21D251A}" type="slidenum">
              <a:rPr lang="en-US"/>
              <a:pPr/>
              <a:t>‹#›</a:t>
            </a:fld>
            <a:endParaRPr lang="en-US"/>
          </a:p>
        </p:txBody>
      </p:sp>
    </p:spTree>
    <p:extLst>
      <p:ext uri="{BB962C8B-B14F-4D97-AF65-F5344CB8AC3E}">
        <p14:creationId xmlns:p14="http://schemas.microsoft.com/office/powerpoint/2010/main" val="376669687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783910D-7404-4E3C-B288-38F08A44FB80}" type="slidenum">
              <a:rPr lang="en-US"/>
              <a:pPr/>
              <a:t>1</a:t>
            </a:fld>
            <a:endParaRPr lang="en-US"/>
          </a:p>
        </p:txBody>
      </p:sp>
      <p:sp>
        <p:nvSpPr>
          <p:cNvPr id="43010" name="Rectangle 2"/>
          <p:cNvSpPr>
            <a:spLocks noChangeArrowheads="1" noTextEdit="1"/>
          </p:cNvSpPr>
          <p:nvPr>
            <p:ph type="sldImg"/>
          </p:nvPr>
        </p:nvSpPr>
        <p:spPr>
          <a:ln/>
        </p:spPr>
      </p:sp>
      <p:sp>
        <p:nvSpPr>
          <p:cNvPr id="43011"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808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300" y="0"/>
            <a:ext cx="9029700" cy="6753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0899" name="Rectangle 3"/>
          <p:cNvSpPr>
            <a:spLocks noGrp="1" noChangeArrowheads="1"/>
          </p:cNvSpPr>
          <p:nvPr>
            <p:ph type="ctrTitle"/>
          </p:nvPr>
        </p:nvSpPr>
        <p:spPr>
          <a:xfrm>
            <a:off x="1143000" y="304800"/>
            <a:ext cx="7543800" cy="1012825"/>
          </a:xfrm>
        </p:spPr>
        <p:txBody>
          <a:bodyPr/>
          <a:lstStyle>
            <a:lvl1pPr>
              <a:defRPr/>
            </a:lvl1pPr>
          </a:lstStyle>
          <a:p>
            <a:pPr lvl="0"/>
            <a:r>
              <a:rPr lang="en-US" noProof="0" smtClean="0"/>
              <a:t>Click to edit Master title</a:t>
            </a:r>
          </a:p>
        </p:txBody>
      </p:sp>
      <p:sp>
        <p:nvSpPr>
          <p:cNvPr id="80900" name="Rectangle 4"/>
          <p:cNvSpPr>
            <a:spLocks noGrp="1" noChangeArrowheads="1"/>
          </p:cNvSpPr>
          <p:nvPr>
            <p:ph type="subTitle" idx="1"/>
          </p:nvPr>
        </p:nvSpPr>
        <p:spPr>
          <a:xfrm>
            <a:off x="1219200" y="1600200"/>
            <a:ext cx="7391400" cy="5029200"/>
          </a:xfrm>
        </p:spPr>
        <p:txBody>
          <a:bodyPr/>
          <a:lstStyle>
            <a:lvl1pPr marL="0" indent="0" algn="ctr">
              <a:buFont typeface="Wingdings" pitchFamily="2" charset="2"/>
              <a:buNone/>
              <a:defRPr sz="1800"/>
            </a:lvl1pPr>
          </a:lstStyle>
          <a:p>
            <a:pPr lvl="0"/>
            <a:r>
              <a:rPr lang="en-US" noProof="0" smtClean="0"/>
              <a:t>Click to edit Master subtitle style</a:t>
            </a:r>
          </a:p>
        </p:txBody>
      </p:sp>
      <p:sp>
        <p:nvSpPr>
          <p:cNvPr id="80913" name="Rectangle 17"/>
          <p:cNvSpPr>
            <a:spLocks noGrp="1" noChangeArrowheads="1"/>
          </p:cNvSpPr>
          <p:nvPr>
            <p:ph type="sldNum" sz="quarter" idx="4"/>
          </p:nvPr>
        </p:nvSpPr>
        <p:spPr/>
        <p:txBody>
          <a:bodyPr/>
          <a:lstStyle>
            <a:lvl1pPr>
              <a:defRPr/>
            </a:lvl1pPr>
          </a:lstStyle>
          <a:p>
            <a:r>
              <a:rPr lang="en-US"/>
              <a:t>SW388R7</a:t>
            </a:r>
          </a:p>
          <a:p>
            <a:r>
              <a:rPr lang="en-US"/>
              <a:t>Data Analysis &amp; Computers II</a:t>
            </a:r>
          </a:p>
          <a:p>
            <a:endParaRPr lang="en-US"/>
          </a:p>
          <a:p>
            <a:r>
              <a:rPr lang="en-US"/>
              <a:t>Slide </a:t>
            </a:r>
            <a:fld id="{92795B7A-D307-4C66-8693-8F97D280C681}" type="slidenum">
              <a:rPr lang="en-US"/>
              <a:pPr/>
              <a:t>‹#›</a:t>
            </a:fld>
            <a:endParaRPr lang="en-US"/>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r>
              <a:rPr lang="en-US"/>
              <a:t>SW388R7</a:t>
            </a:r>
          </a:p>
          <a:p>
            <a:r>
              <a:rPr lang="en-US"/>
              <a:t>Data Analysis &amp; Computers II</a:t>
            </a:r>
          </a:p>
          <a:p>
            <a:endParaRPr lang="en-US"/>
          </a:p>
          <a:p>
            <a:r>
              <a:rPr lang="en-US"/>
              <a:t>Slide </a:t>
            </a:r>
            <a:fld id="{4D587020-46B5-48E9-A2C0-BC6A2010A61E}" type="slidenum">
              <a:rPr lang="en-US"/>
              <a:pPr/>
              <a:t>‹#›</a:t>
            </a:fld>
            <a:endParaRPr lang="en-US"/>
          </a:p>
        </p:txBody>
      </p:sp>
    </p:spTree>
    <p:extLst>
      <p:ext uri="{BB962C8B-B14F-4D97-AF65-F5344CB8AC3E}">
        <p14:creationId xmlns:p14="http://schemas.microsoft.com/office/powerpoint/2010/main" val="3298921061"/>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78650" y="304800"/>
            <a:ext cx="1970088" cy="6400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66800" y="304800"/>
            <a:ext cx="5759450" cy="6400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r>
              <a:rPr lang="en-US"/>
              <a:t>SW388R7</a:t>
            </a:r>
          </a:p>
          <a:p>
            <a:r>
              <a:rPr lang="en-US"/>
              <a:t>Data Analysis &amp; Computers II</a:t>
            </a:r>
          </a:p>
          <a:p>
            <a:endParaRPr lang="en-US"/>
          </a:p>
          <a:p>
            <a:r>
              <a:rPr lang="en-US"/>
              <a:t>Slide </a:t>
            </a:r>
            <a:fld id="{1FEFE0D1-DA97-4730-A24C-0898A982D961}" type="slidenum">
              <a:rPr lang="en-US"/>
              <a:pPr/>
              <a:t>‹#›</a:t>
            </a:fld>
            <a:endParaRPr lang="en-US"/>
          </a:p>
        </p:txBody>
      </p:sp>
    </p:spTree>
    <p:extLst>
      <p:ext uri="{BB962C8B-B14F-4D97-AF65-F5344CB8AC3E}">
        <p14:creationId xmlns:p14="http://schemas.microsoft.com/office/powerpoint/2010/main" val="320482557"/>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143000" y="304800"/>
            <a:ext cx="7543800" cy="9144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066800" y="1676400"/>
            <a:ext cx="3863975" cy="5029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083175" y="1676400"/>
            <a:ext cx="3865563" cy="5029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4"/>
          <p:cNvSpPr>
            <a:spLocks noGrp="1"/>
          </p:cNvSpPr>
          <p:nvPr>
            <p:ph type="sldNum" sz="quarter" idx="10"/>
          </p:nvPr>
        </p:nvSpPr>
        <p:spPr>
          <a:xfrm>
            <a:off x="0" y="304800"/>
            <a:ext cx="1143000" cy="914400"/>
          </a:xfrm>
        </p:spPr>
        <p:txBody>
          <a:bodyPr/>
          <a:lstStyle>
            <a:lvl1pPr>
              <a:defRPr/>
            </a:lvl1pPr>
          </a:lstStyle>
          <a:p>
            <a:r>
              <a:rPr lang="en-US"/>
              <a:t>SW388R7</a:t>
            </a:r>
          </a:p>
          <a:p>
            <a:r>
              <a:rPr lang="en-US"/>
              <a:t>Data Analysis &amp; Computers II</a:t>
            </a:r>
          </a:p>
          <a:p>
            <a:endParaRPr lang="en-US"/>
          </a:p>
          <a:p>
            <a:r>
              <a:rPr lang="en-US"/>
              <a:t>Slide </a:t>
            </a:r>
            <a:fld id="{F431BF58-3136-4A09-9E60-85AA894B0F5F}" type="slidenum">
              <a:rPr lang="en-US"/>
              <a:pPr/>
              <a:t>‹#›</a:t>
            </a:fld>
            <a:endParaRPr lang="en-US"/>
          </a:p>
        </p:txBody>
      </p:sp>
    </p:spTree>
    <p:extLst>
      <p:ext uri="{BB962C8B-B14F-4D97-AF65-F5344CB8AC3E}">
        <p14:creationId xmlns:p14="http://schemas.microsoft.com/office/powerpoint/2010/main" val="1051853059"/>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r>
              <a:rPr lang="en-US"/>
              <a:t>SW388R7</a:t>
            </a:r>
          </a:p>
          <a:p>
            <a:r>
              <a:rPr lang="en-US"/>
              <a:t>Data Analysis &amp; Computers II</a:t>
            </a:r>
          </a:p>
          <a:p>
            <a:endParaRPr lang="en-US"/>
          </a:p>
          <a:p>
            <a:r>
              <a:rPr lang="en-US"/>
              <a:t>Slide </a:t>
            </a:r>
            <a:fld id="{57C0FCCD-F566-4F68-ADC7-EE5C484C8ADE}" type="slidenum">
              <a:rPr lang="en-US"/>
              <a:pPr/>
              <a:t>‹#›</a:t>
            </a:fld>
            <a:endParaRPr lang="en-US"/>
          </a:p>
        </p:txBody>
      </p:sp>
    </p:spTree>
    <p:extLst>
      <p:ext uri="{BB962C8B-B14F-4D97-AF65-F5344CB8AC3E}">
        <p14:creationId xmlns:p14="http://schemas.microsoft.com/office/powerpoint/2010/main" val="2550275625"/>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3"/>
          <p:cNvSpPr>
            <a:spLocks noGrp="1"/>
          </p:cNvSpPr>
          <p:nvPr>
            <p:ph type="sldNum" sz="quarter" idx="10"/>
          </p:nvPr>
        </p:nvSpPr>
        <p:spPr/>
        <p:txBody>
          <a:bodyPr/>
          <a:lstStyle>
            <a:lvl1pPr>
              <a:defRPr/>
            </a:lvl1pPr>
          </a:lstStyle>
          <a:p>
            <a:r>
              <a:rPr lang="en-US"/>
              <a:t>SW388R7</a:t>
            </a:r>
          </a:p>
          <a:p>
            <a:r>
              <a:rPr lang="en-US"/>
              <a:t>Data Analysis &amp; Computers II</a:t>
            </a:r>
          </a:p>
          <a:p>
            <a:endParaRPr lang="en-US"/>
          </a:p>
          <a:p>
            <a:r>
              <a:rPr lang="en-US"/>
              <a:t>Slide </a:t>
            </a:r>
            <a:fld id="{F31AEAF4-E36F-461E-A42C-37005435705A}" type="slidenum">
              <a:rPr lang="en-US"/>
              <a:pPr/>
              <a:t>‹#›</a:t>
            </a:fld>
            <a:endParaRPr lang="en-US"/>
          </a:p>
        </p:txBody>
      </p:sp>
    </p:spTree>
    <p:extLst>
      <p:ext uri="{BB962C8B-B14F-4D97-AF65-F5344CB8AC3E}">
        <p14:creationId xmlns:p14="http://schemas.microsoft.com/office/powerpoint/2010/main" val="2898135131"/>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066800" y="1676400"/>
            <a:ext cx="3863975" cy="5029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083175" y="1676400"/>
            <a:ext cx="3865563" cy="5029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4"/>
          <p:cNvSpPr>
            <a:spLocks noGrp="1"/>
          </p:cNvSpPr>
          <p:nvPr>
            <p:ph type="sldNum" sz="quarter" idx="10"/>
          </p:nvPr>
        </p:nvSpPr>
        <p:spPr/>
        <p:txBody>
          <a:bodyPr/>
          <a:lstStyle>
            <a:lvl1pPr>
              <a:defRPr/>
            </a:lvl1pPr>
          </a:lstStyle>
          <a:p>
            <a:r>
              <a:rPr lang="en-US"/>
              <a:t>SW388R7</a:t>
            </a:r>
          </a:p>
          <a:p>
            <a:r>
              <a:rPr lang="en-US"/>
              <a:t>Data Analysis &amp; Computers II</a:t>
            </a:r>
          </a:p>
          <a:p>
            <a:endParaRPr lang="en-US"/>
          </a:p>
          <a:p>
            <a:r>
              <a:rPr lang="en-US"/>
              <a:t>Slide </a:t>
            </a:r>
            <a:fld id="{7678B4A7-8CB3-4ED3-A166-FD40DB4A4676}" type="slidenum">
              <a:rPr lang="en-US"/>
              <a:pPr/>
              <a:t>‹#›</a:t>
            </a:fld>
            <a:endParaRPr lang="en-US"/>
          </a:p>
        </p:txBody>
      </p:sp>
    </p:spTree>
    <p:extLst>
      <p:ext uri="{BB962C8B-B14F-4D97-AF65-F5344CB8AC3E}">
        <p14:creationId xmlns:p14="http://schemas.microsoft.com/office/powerpoint/2010/main" val="518993074"/>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0"/>
          </p:nvPr>
        </p:nvSpPr>
        <p:spPr/>
        <p:txBody>
          <a:bodyPr/>
          <a:lstStyle>
            <a:lvl1pPr>
              <a:defRPr/>
            </a:lvl1pPr>
          </a:lstStyle>
          <a:p>
            <a:r>
              <a:rPr lang="en-US"/>
              <a:t>SW388R7</a:t>
            </a:r>
          </a:p>
          <a:p>
            <a:r>
              <a:rPr lang="en-US"/>
              <a:t>Data Analysis &amp; Computers II</a:t>
            </a:r>
          </a:p>
          <a:p>
            <a:endParaRPr lang="en-US"/>
          </a:p>
          <a:p>
            <a:r>
              <a:rPr lang="en-US"/>
              <a:t>Slide </a:t>
            </a:r>
            <a:fld id="{70373A35-2410-4DE7-9B14-E1176F0C80E2}" type="slidenum">
              <a:rPr lang="en-US"/>
              <a:pPr/>
              <a:t>‹#›</a:t>
            </a:fld>
            <a:endParaRPr lang="en-US"/>
          </a:p>
        </p:txBody>
      </p:sp>
    </p:spTree>
    <p:extLst>
      <p:ext uri="{BB962C8B-B14F-4D97-AF65-F5344CB8AC3E}">
        <p14:creationId xmlns:p14="http://schemas.microsoft.com/office/powerpoint/2010/main" val="3865062663"/>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lvl1pPr>
              <a:defRPr/>
            </a:lvl1pPr>
          </a:lstStyle>
          <a:p>
            <a:r>
              <a:rPr lang="en-US"/>
              <a:t>SW388R7</a:t>
            </a:r>
          </a:p>
          <a:p>
            <a:r>
              <a:rPr lang="en-US"/>
              <a:t>Data Analysis &amp; Computers II</a:t>
            </a:r>
          </a:p>
          <a:p>
            <a:endParaRPr lang="en-US"/>
          </a:p>
          <a:p>
            <a:r>
              <a:rPr lang="en-US"/>
              <a:t>Slide </a:t>
            </a:r>
            <a:fld id="{9FD4D5C7-A387-41A0-AF16-A15BB5ED35DB}" type="slidenum">
              <a:rPr lang="en-US"/>
              <a:pPr/>
              <a:t>‹#›</a:t>
            </a:fld>
            <a:endParaRPr lang="en-US"/>
          </a:p>
        </p:txBody>
      </p:sp>
    </p:spTree>
    <p:extLst>
      <p:ext uri="{BB962C8B-B14F-4D97-AF65-F5344CB8AC3E}">
        <p14:creationId xmlns:p14="http://schemas.microsoft.com/office/powerpoint/2010/main" val="2196415370"/>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r>
              <a:rPr lang="en-US"/>
              <a:t>SW388R7</a:t>
            </a:r>
          </a:p>
          <a:p>
            <a:r>
              <a:rPr lang="en-US"/>
              <a:t>Data Analysis &amp; Computers II</a:t>
            </a:r>
          </a:p>
          <a:p>
            <a:endParaRPr lang="en-US"/>
          </a:p>
          <a:p>
            <a:r>
              <a:rPr lang="en-US"/>
              <a:t>Slide </a:t>
            </a:r>
            <a:fld id="{0C4776AD-227A-443C-AC95-0BF65BD80191}" type="slidenum">
              <a:rPr lang="en-US"/>
              <a:pPr/>
              <a:t>‹#›</a:t>
            </a:fld>
            <a:endParaRPr lang="en-US"/>
          </a:p>
        </p:txBody>
      </p:sp>
    </p:spTree>
    <p:extLst>
      <p:ext uri="{BB962C8B-B14F-4D97-AF65-F5344CB8AC3E}">
        <p14:creationId xmlns:p14="http://schemas.microsoft.com/office/powerpoint/2010/main" val="3962186598"/>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r>
              <a:rPr lang="en-US"/>
              <a:t>SW388R7</a:t>
            </a:r>
          </a:p>
          <a:p>
            <a:r>
              <a:rPr lang="en-US"/>
              <a:t>Data Analysis &amp; Computers II</a:t>
            </a:r>
          </a:p>
          <a:p>
            <a:endParaRPr lang="en-US"/>
          </a:p>
          <a:p>
            <a:r>
              <a:rPr lang="en-US"/>
              <a:t>Slide </a:t>
            </a:r>
            <a:fld id="{D68BC31C-3D12-4E67-BB70-51E6932DA3FE}" type="slidenum">
              <a:rPr lang="en-US"/>
              <a:pPr/>
              <a:t>‹#›</a:t>
            </a:fld>
            <a:endParaRPr lang="en-US"/>
          </a:p>
        </p:txBody>
      </p:sp>
    </p:spTree>
    <p:extLst>
      <p:ext uri="{BB962C8B-B14F-4D97-AF65-F5344CB8AC3E}">
        <p14:creationId xmlns:p14="http://schemas.microsoft.com/office/powerpoint/2010/main" val="575678723"/>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r>
              <a:rPr lang="en-US"/>
              <a:t>SW388R7</a:t>
            </a:r>
          </a:p>
          <a:p>
            <a:r>
              <a:rPr lang="en-US"/>
              <a:t>Data Analysis &amp; Computers II</a:t>
            </a:r>
          </a:p>
          <a:p>
            <a:endParaRPr lang="en-US"/>
          </a:p>
          <a:p>
            <a:r>
              <a:rPr lang="en-US"/>
              <a:t>Slide </a:t>
            </a:r>
            <a:fld id="{D5A52A34-001F-4524-A424-0A5F11A5B3B7}" type="slidenum">
              <a:rPr lang="en-US"/>
              <a:pPr/>
              <a:t>‹#›</a:t>
            </a:fld>
            <a:endParaRPr lang="en-US"/>
          </a:p>
        </p:txBody>
      </p:sp>
    </p:spTree>
    <p:extLst>
      <p:ext uri="{BB962C8B-B14F-4D97-AF65-F5344CB8AC3E}">
        <p14:creationId xmlns:p14="http://schemas.microsoft.com/office/powerpoint/2010/main" val="1566220326"/>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9874" name="Picture 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14300" y="0"/>
            <a:ext cx="9029700" cy="6753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9875" name="Rectangle 3"/>
          <p:cNvSpPr>
            <a:spLocks noGrp="1" noChangeArrowheads="1"/>
          </p:cNvSpPr>
          <p:nvPr>
            <p:ph type="body" idx="1"/>
          </p:nvPr>
        </p:nvSpPr>
        <p:spPr bwMode="auto">
          <a:xfrm>
            <a:off x="1066800" y="1676400"/>
            <a:ext cx="7881938" cy="502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9876" name="Rectangle 4"/>
          <p:cNvSpPr>
            <a:spLocks noGrp="1" noChangeArrowheads="1"/>
          </p:cNvSpPr>
          <p:nvPr>
            <p:ph type="title"/>
          </p:nvPr>
        </p:nvSpPr>
        <p:spPr bwMode="auto">
          <a:xfrm>
            <a:off x="1143000" y="304800"/>
            <a:ext cx="7543800" cy="914400"/>
          </a:xfrm>
          <a:prstGeom prst="rect">
            <a:avLst/>
          </a:prstGeom>
          <a:noFill/>
          <a:ln>
            <a:noFill/>
          </a:ln>
          <a:effectLst/>
          <a:extLst>
            <a:ext uri="{909E8E84-426E-40DD-AFC4-6F175D3DCCD1}">
              <a14:hiddenFill xmlns:a14="http://schemas.microsoft.com/office/drawing/2010/main">
                <a:solidFill>
                  <a:srgbClr val="003366"/>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slide title</a:t>
            </a:r>
          </a:p>
        </p:txBody>
      </p:sp>
      <p:sp>
        <p:nvSpPr>
          <p:cNvPr id="79882" name="Rectangle 10"/>
          <p:cNvSpPr>
            <a:spLocks noGrp="1" noChangeArrowheads="1"/>
          </p:cNvSpPr>
          <p:nvPr>
            <p:ph type="sldNum" sz="quarter" idx="4"/>
          </p:nvPr>
        </p:nvSpPr>
        <p:spPr bwMode="auto">
          <a:xfrm>
            <a:off x="0" y="304800"/>
            <a:ext cx="11430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nSpc>
                <a:spcPct val="100000"/>
              </a:lnSpc>
              <a:defRPr sz="1000"/>
            </a:lvl1pPr>
          </a:lstStyle>
          <a:p>
            <a:r>
              <a:rPr lang="en-US"/>
              <a:t>SW388R7</a:t>
            </a:r>
          </a:p>
          <a:p>
            <a:r>
              <a:rPr lang="en-US"/>
              <a:t>Data Analysis &amp; Computers II</a:t>
            </a:r>
          </a:p>
          <a:p>
            <a:endParaRPr lang="en-US"/>
          </a:p>
          <a:p>
            <a:r>
              <a:rPr lang="en-US"/>
              <a:t>Slide </a:t>
            </a:r>
            <a:fld id="{B0367190-86C9-40A4-988D-EB70384FE249}"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55" r:id="rId1"/>
    <p:sldLayoutId id="2147483656" r:id="rId2"/>
    <p:sldLayoutId id="2147483657" r:id="rId3"/>
    <p:sldLayoutId id="2147483658" r:id="rId4"/>
    <p:sldLayoutId id="2147483659" r:id="rId5"/>
    <p:sldLayoutId id="2147483660" r:id="rId6"/>
    <p:sldLayoutId id="2147483661" r:id="rId7"/>
    <p:sldLayoutId id="2147483662" r:id="rId8"/>
    <p:sldLayoutId id="2147483663" r:id="rId9"/>
    <p:sldLayoutId id="2147483664" r:id="rId10"/>
    <p:sldLayoutId id="2147483665" r:id="rId11"/>
    <p:sldLayoutId id="2147483666" r:id="rId12"/>
  </p:sldLayoutIdLst>
  <p:transition/>
  <p:hf hdr="0" ftr="0" dt="0"/>
  <p:txStyles>
    <p:titleStyle>
      <a:lvl1pPr algn="ctr" rtl="0" fontAlgn="base">
        <a:lnSpc>
          <a:spcPct val="85000"/>
        </a:lnSpc>
        <a:spcBef>
          <a:spcPct val="0"/>
        </a:spcBef>
        <a:spcAft>
          <a:spcPct val="0"/>
        </a:spcAft>
        <a:defRPr sz="2800">
          <a:solidFill>
            <a:schemeClr val="tx2"/>
          </a:solidFill>
          <a:latin typeface="+mj-lt"/>
          <a:ea typeface="+mj-ea"/>
          <a:cs typeface="+mj-cs"/>
        </a:defRPr>
      </a:lvl1pPr>
      <a:lvl2pPr algn="ctr" rtl="0" fontAlgn="base">
        <a:lnSpc>
          <a:spcPct val="85000"/>
        </a:lnSpc>
        <a:spcBef>
          <a:spcPct val="0"/>
        </a:spcBef>
        <a:spcAft>
          <a:spcPct val="0"/>
        </a:spcAft>
        <a:defRPr sz="2800">
          <a:solidFill>
            <a:schemeClr val="tx2"/>
          </a:solidFill>
          <a:latin typeface="Trebuchet MS" pitchFamily="34" charset="0"/>
        </a:defRPr>
      </a:lvl2pPr>
      <a:lvl3pPr algn="ctr" rtl="0" fontAlgn="base">
        <a:lnSpc>
          <a:spcPct val="85000"/>
        </a:lnSpc>
        <a:spcBef>
          <a:spcPct val="0"/>
        </a:spcBef>
        <a:spcAft>
          <a:spcPct val="0"/>
        </a:spcAft>
        <a:defRPr sz="2800">
          <a:solidFill>
            <a:schemeClr val="tx2"/>
          </a:solidFill>
          <a:latin typeface="Trebuchet MS" pitchFamily="34" charset="0"/>
        </a:defRPr>
      </a:lvl3pPr>
      <a:lvl4pPr algn="ctr" rtl="0" fontAlgn="base">
        <a:lnSpc>
          <a:spcPct val="85000"/>
        </a:lnSpc>
        <a:spcBef>
          <a:spcPct val="0"/>
        </a:spcBef>
        <a:spcAft>
          <a:spcPct val="0"/>
        </a:spcAft>
        <a:defRPr sz="2800">
          <a:solidFill>
            <a:schemeClr val="tx2"/>
          </a:solidFill>
          <a:latin typeface="Trebuchet MS" pitchFamily="34" charset="0"/>
        </a:defRPr>
      </a:lvl4pPr>
      <a:lvl5pPr algn="ctr" rtl="0" fontAlgn="base">
        <a:lnSpc>
          <a:spcPct val="85000"/>
        </a:lnSpc>
        <a:spcBef>
          <a:spcPct val="0"/>
        </a:spcBef>
        <a:spcAft>
          <a:spcPct val="0"/>
        </a:spcAft>
        <a:defRPr sz="2800">
          <a:solidFill>
            <a:schemeClr val="tx2"/>
          </a:solidFill>
          <a:latin typeface="Trebuchet MS" pitchFamily="34" charset="0"/>
        </a:defRPr>
      </a:lvl5pPr>
      <a:lvl6pPr marL="457200" algn="ctr" rtl="0" fontAlgn="base">
        <a:lnSpc>
          <a:spcPct val="85000"/>
        </a:lnSpc>
        <a:spcBef>
          <a:spcPct val="0"/>
        </a:spcBef>
        <a:spcAft>
          <a:spcPct val="0"/>
        </a:spcAft>
        <a:defRPr sz="2800">
          <a:solidFill>
            <a:schemeClr val="tx2"/>
          </a:solidFill>
          <a:latin typeface="Trebuchet MS" pitchFamily="34" charset="0"/>
        </a:defRPr>
      </a:lvl6pPr>
      <a:lvl7pPr marL="914400" algn="ctr" rtl="0" fontAlgn="base">
        <a:lnSpc>
          <a:spcPct val="85000"/>
        </a:lnSpc>
        <a:spcBef>
          <a:spcPct val="0"/>
        </a:spcBef>
        <a:spcAft>
          <a:spcPct val="0"/>
        </a:spcAft>
        <a:defRPr sz="2800">
          <a:solidFill>
            <a:schemeClr val="tx2"/>
          </a:solidFill>
          <a:latin typeface="Trebuchet MS" pitchFamily="34" charset="0"/>
        </a:defRPr>
      </a:lvl7pPr>
      <a:lvl8pPr marL="1371600" algn="ctr" rtl="0" fontAlgn="base">
        <a:lnSpc>
          <a:spcPct val="85000"/>
        </a:lnSpc>
        <a:spcBef>
          <a:spcPct val="0"/>
        </a:spcBef>
        <a:spcAft>
          <a:spcPct val="0"/>
        </a:spcAft>
        <a:defRPr sz="2800">
          <a:solidFill>
            <a:schemeClr val="tx2"/>
          </a:solidFill>
          <a:latin typeface="Trebuchet MS" pitchFamily="34" charset="0"/>
        </a:defRPr>
      </a:lvl8pPr>
      <a:lvl9pPr marL="1828800" algn="ctr" rtl="0" fontAlgn="base">
        <a:lnSpc>
          <a:spcPct val="85000"/>
        </a:lnSpc>
        <a:spcBef>
          <a:spcPct val="0"/>
        </a:spcBef>
        <a:spcAft>
          <a:spcPct val="0"/>
        </a:spcAft>
        <a:defRPr sz="2800">
          <a:solidFill>
            <a:schemeClr val="tx2"/>
          </a:solidFill>
          <a:latin typeface="Trebuchet MS" pitchFamily="34" charset="0"/>
        </a:defRPr>
      </a:lvl9pPr>
    </p:titleStyle>
    <p:bodyStyle>
      <a:lvl1pPr marL="342900" indent="-342900" algn="l" rtl="0" fontAlgn="base">
        <a:spcBef>
          <a:spcPct val="20000"/>
        </a:spcBef>
        <a:spcAft>
          <a:spcPct val="0"/>
        </a:spcAft>
        <a:buClr>
          <a:schemeClr val="tx1"/>
        </a:buClr>
        <a:buSzPct val="65000"/>
        <a:buFont typeface="Wingdings" pitchFamily="2" charset="2"/>
        <a:buChar char="Ø"/>
        <a:defRPr sz="2000">
          <a:solidFill>
            <a:schemeClr val="tx1"/>
          </a:solidFill>
          <a:latin typeface="+mn-lt"/>
          <a:ea typeface="+mn-ea"/>
          <a:cs typeface="+mn-cs"/>
        </a:defRPr>
      </a:lvl1pPr>
      <a:lvl2pPr marL="742950" indent="-285750" algn="l" rtl="0" fontAlgn="base">
        <a:spcBef>
          <a:spcPct val="20000"/>
        </a:spcBef>
        <a:spcAft>
          <a:spcPct val="0"/>
        </a:spcAft>
        <a:buClr>
          <a:schemeClr val="tx1"/>
        </a:buClr>
        <a:buSzPct val="65000"/>
        <a:buFont typeface="Wingdings" pitchFamily="2" charset="2"/>
        <a:buChar char="Ø"/>
        <a:defRPr>
          <a:solidFill>
            <a:schemeClr val="tx1"/>
          </a:solidFill>
          <a:latin typeface="+mn-lt"/>
        </a:defRPr>
      </a:lvl2pPr>
      <a:lvl3pPr marL="1085850" indent="-228600" algn="l" rtl="0" fontAlgn="base">
        <a:spcBef>
          <a:spcPct val="20000"/>
        </a:spcBef>
        <a:spcAft>
          <a:spcPct val="0"/>
        </a:spcAft>
        <a:buClr>
          <a:schemeClr val="tx1"/>
        </a:buClr>
        <a:buSzPct val="65000"/>
        <a:buFont typeface="Wingdings" pitchFamily="2" charset="2"/>
        <a:buChar char="Ø"/>
        <a:defRPr sz="1600">
          <a:solidFill>
            <a:schemeClr val="tx1"/>
          </a:solidFill>
          <a:latin typeface="+mn-lt"/>
        </a:defRPr>
      </a:lvl3pPr>
      <a:lvl4pPr marL="1428750" indent="-228600" algn="l" rtl="0" fontAlgn="base">
        <a:spcBef>
          <a:spcPct val="20000"/>
        </a:spcBef>
        <a:spcAft>
          <a:spcPct val="0"/>
        </a:spcAft>
        <a:buClr>
          <a:schemeClr val="tx1"/>
        </a:buClr>
        <a:buSzPct val="65000"/>
        <a:buFont typeface="Wingdings" pitchFamily="2" charset="2"/>
        <a:buChar char="Ø"/>
        <a:defRPr sz="1400">
          <a:solidFill>
            <a:schemeClr val="tx1"/>
          </a:solidFill>
          <a:latin typeface="+mn-lt"/>
        </a:defRPr>
      </a:lvl4pPr>
      <a:lvl5pPr marL="1771650" indent="-228600" algn="l" rtl="0" fontAlgn="base">
        <a:spcBef>
          <a:spcPct val="20000"/>
        </a:spcBef>
        <a:spcAft>
          <a:spcPct val="0"/>
        </a:spcAft>
        <a:buClr>
          <a:schemeClr val="tx1"/>
        </a:buClr>
        <a:buSzPct val="65000"/>
        <a:buFont typeface="Wingdings" pitchFamily="2" charset="2"/>
        <a:buChar char="Ø"/>
        <a:defRPr sz="1200">
          <a:solidFill>
            <a:schemeClr val="tx1"/>
          </a:solidFill>
          <a:latin typeface="+mn-lt"/>
        </a:defRPr>
      </a:lvl5pPr>
      <a:lvl6pPr marL="2228850" indent="-228600" algn="l" rtl="0" fontAlgn="base">
        <a:spcBef>
          <a:spcPct val="20000"/>
        </a:spcBef>
        <a:spcAft>
          <a:spcPct val="0"/>
        </a:spcAft>
        <a:buClr>
          <a:schemeClr val="tx1"/>
        </a:buClr>
        <a:buSzPct val="65000"/>
        <a:buFont typeface="Wingdings" pitchFamily="2" charset="2"/>
        <a:buChar char="Ø"/>
        <a:defRPr sz="1200">
          <a:solidFill>
            <a:schemeClr val="tx1"/>
          </a:solidFill>
          <a:latin typeface="+mn-lt"/>
        </a:defRPr>
      </a:lvl6pPr>
      <a:lvl7pPr marL="2686050" indent="-228600" algn="l" rtl="0" fontAlgn="base">
        <a:spcBef>
          <a:spcPct val="20000"/>
        </a:spcBef>
        <a:spcAft>
          <a:spcPct val="0"/>
        </a:spcAft>
        <a:buClr>
          <a:schemeClr val="tx1"/>
        </a:buClr>
        <a:buSzPct val="65000"/>
        <a:buFont typeface="Wingdings" pitchFamily="2" charset="2"/>
        <a:buChar char="Ø"/>
        <a:defRPr sz="1200">
          <a:solidFill>
            <a:schemeClr val="tx1"/>
          </a:solidFill>
          <a:latin typeface="+mn-lt"/>
        </a:defRPr>
      </a:lvl7pPr>
      <a:lvl8pPr marL="3143250" indent="-228600" algn="l" rtl="0" fontAlgn="base">
        <a:spcBef>
          <a:spcPct val="20000"/>
        </a:spcBef>
        <a:spcAft>
          <a:spcPct val="0"/>
        </a:spcAft>
        <a:buClr>
          <a:schemeClr val="tx1"/>
        </a:buClr>
        <a:buSzPct val="65000"/>
        <a:buFont typeface="Wingdings" pitchFamily="2" charset="2"/>
        <a:buChar char="Ø"/>
        <a:defRPr sz="1200">
          <a:solidFill>
            <a:schemeClr val="tx1"/>
          </a:solidFill>
          <a:latin typeface="+mn-lt"/>
        </a:defRPr>
      </a:lvl8pPr>
      <a:lvl9pPr marL="3600450" indent="-228600" algn="l" rtl="0" fontAlgn="base">
        <a:spcBef>
          <a:spcPct val="20000"/>
        </a:spcBef>
        <a:spcAft>
          <a:spcPct val="0"/>
        </a:spcAft>
        <a:buClr>
          <a:schemeClr val="tx1"/>
        </a:buClr>
        <a:buSzPct val="65000"/>
        <a:buFont typeface="Wingdings" pitchFamily="2" charset="2"/>
        <a:buChar char="Ø"/>
        <a:defRPr sz="12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3.wmf"/><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image" Target="../media/image13.wmf"/><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3.wmf"/><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3.wmf"/><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5.wmf"/><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20.wmf"/><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22.wmf"/><Relationship Id="rId1" Type="http://schemas.openxmlformats.org/officeDocument/2006/relationships/slideLayout" Target="../slideLayouts/slideLayout4.xml"/></Relationships>
</file>

<file path=ppt/slides/_rels/slide56.xml.rels><?xml version="1.0" encoding="UTF-8" standalone="yes"?>
<Relationships xmlns="http://schemas.openxmlformats.org/package/2006/relationships"><Relationship Id="rId2" Type="http://schemas.openxmlformats.org/officeDocument/2006/relationships/image" Target="../media/image23.wmf"/><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23.wmf"/><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image" Target="../media/image24.wmf"/><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25.w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image" Target="../media/image32.wmf"/><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image" Target="../media/image3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image" Target="../media/image34.wmf"/><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image" Target="../media/image35.wmf"/><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image" Target="../media/image36.wmf"/><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image" Target="../media/image37.wmf"/><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7"/>
          <p:cNvSpPr>
            <a:spLocks noGrp="1" noChangeArrowheads="1"/>
          </p:cNvSpPr>
          <p:nvPr>
            <p:ph type="sldNum" sz="quarter" idx="4"/>
          </p:nvPr>
        </p:nvSpPr>
        <p:spPr/>
        <p:txBody>
          <a:bodyPr/>
          <a:lstStyle/>
          <a:p>
            <a:r>
              <a:rPr lang="en-US"/>
              <a:t>SW388R7</a:t>
            </a:r>
          </a:p>
          <a:p>
            <a:r>
              <a:rPr lang="en-US"/>
              <a:t>Data Analysis &amp; Computers II</a:t>
            </a:r>
          </a:p>
          <a:p>
            <a:endParaRPr lang="en-US"/>
          </a:p>
          <a:p>
            <a:r>
              <a:rPr lang="en-US"/>
              <a:t>Slide </a:t>
            </a:r>
            <a:fld id="{240085DD-9956-4D15-86BE-279ACD83CC18}" type="slidenum">
              <a:rPr lang="en-US"/>
              <a:pPr/>
              <a:t>1</a:t>
            </a:fld>
            <a:endParaRPr lang="en-US"/>
          </a:p>
        </p:txBody>
      </p:sp>
      <p:sp>
        <p:nvSpPr>
          <p:cNvPr id="4100" name="Rectangle 4"/>
          <p:cNvSpPr>
            <a:spLocks noGrp="1" noChangeArrowheads="1"/>
          </p:cNvSpPr>
          <p:nvPr>
            <p:ph type="ctrTitle"/>
          </p:nvPr>
        </p:nvSpPr>
        <p:spPr>
          <a:xfrm>
            <a:off x="1219200" y="304800"/>
            <a:ext cx="7467600" cy="914400"/>
          </a:xfrm>
        </p:spPr>
        <p:txBody>
          <a:bodyPr/>
          <a:lstStyle/>
          <a:p>
            <a:r>
              <a:rPr lang="en-US"/>
              <a:t>Logistic Regression – Basic Relationships</a:t>
            </a:r>
          </a:p>
        </p:txBody>
      </p:sp>
      <p:sp>
        <p:nvSpPr>
          <p:cNvPr id="4101" name="Rectangle 5"/>
          <p:cNvSpPr>
            <a:spLocks noGrp="1" noChangeArrowheads="1"/>
          </p:cNvSpPr>
          <p:nvPr>
            <p:ph type="subTitle" idx="1"/>
          </p:nvPr>
        </p:nvSpPr>
        <p:spPr/>
        <p:txBody>
          <a:bodyPr/>
          <a:lstStyle/>
          <a:p>
            <a:endParaRPr lang="en-US" sz="2000"/>
          </a:p>
          <a:p>
            <a:r>
              <a:rPr lang="en-US" sz="2400"/>
              <a:t>Logistic Regression</a:t>
            </a:r>
          </a:p>
          <a:p>
            <a:endParaRPr lang="en-US" sz="2400"/>
          </a:p>
          <a:p>
            <a:r>
              <a:rPr lang="en-US" sz="2400"/>
              <a:t>Describing Relationships</a:t>
            </a:r>
          </a:p>
          <a:p>
            <a:endParaRPr lang="en-US" sz="2400"/>
          </a:p>
          <a:p>
            <a:r>
              <a:rPr lang="en-US" sz="2400"/>
              <a:t>Classification Accuracy</a:t>
            </a:r>
          </a:p>
          <a:p>
            <a:endParaRPr lang="en-US" sz="2400"/>
          </a:p>
          <a:p>
            <a:r>
              <a:rPr lang="en-US" sz="2400"/>
              <a:t>Sample Problems</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4"/>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A4171397-7941-49E7-9D07-FDFA659E75A9}" type="slidenum">
              <a:rPr lang="en-US"/>
              <a:pPr/>
              <a:t>10</a:t>
            </a:fld>
            <a:endParaRPr lang="en-US"/>
          </a:p>
        </p:txBody>
      </p:sp>
      <p:pic>
        <p:nvPicPr>
          <p:cNvPr id="690180" name="Picture 4"/>
          <p:cNvPicPr>
            <a:picLocks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4929188" y="1808163"/>
            <a:ext cx="4062412" cy="3449637"/>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690178" name="Rectangle 2"/>
          <p:cNvSpPr>
            <a:spLocks noGrp="1" noChangeArrowheads="1"/>
          </p:cNvSpPr>
          <p:nvPr>
            <p:ph type="title"/>
          </p:nvPr>
        </p:nvSpPr>
        <p:spPr/>
        <p:txBody>
          <a:bodyPr/>
          <a:lstStyle/>
          <a:p>
            <a:r>
              <a:rPr lang="en-US"/>
              <a:t>Beginning logistic regression model</a:t>
            </a:r>
          </a:p>
        </p:txBody>
      </p:sp>
      <p:sp>
        <p:nvSpPr>
          <p:cNvPr id="690179" name="Rectangle 3"/>
          <p:cNvSpPr>
            <a:spLocks noGrp="1" noChangeArrowheads="1"/>
          </p:cNvSpPr>
          <p:nvPr>
            <p:ph type="body" sz="half" idx="1"/>
          </p:nvPr>
        </p:nvSpPr>
        <p:spPr/>
        <p:txBody>
          <a:bodyPr/>
          <a:lstStyle/>
          <a:p>
            <a:r>
              <a:rPr lang="en-US" sz="1800"/>
              <a:t>The SPSS output for logistic regression begins with output for a model that contains no independent variables.  It labels this output "Block 0: Beginning Block" and (if we request the optional iteration history) reports the initial -2 Log Likelihood, which we can think of as a measure of the error associated trying to predict the dependent variable without using any information from the independent variables.</a:t>
            </a:r>
          </a:p>
        </p:txBody>
      </p:sp>
      <p:sp>
        <p:nvSpPr>
          <p:cNvPr id="690182" name="AutoShape 6"/>
          <p:cNvSpPr>
            <a:spLocks noChangeArrowheads="1"/>
          </p:cNvSpPr>
          <p:nvPr/>
        </p:nvSpPr>
        <p:spPr bwMode="auto">
          <a:xfrm>
            <a:off x="6248400" y="4495800"/>
            <a:ext cx="2667000" cy="647700"/>
          </a:xfrm>
          <a:prstGeom prst="wedgeEllipseCallout">
            <a:avLst>
              <a:gd name="adj1" fmla="val -18394"/>
              <a:gd name="adj2" fmla="val -83625"/>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The initial -2 log likelihood is 213.891.</a:t>
            </a:r>
          </a:p>
        </p:txBody>
      </p:sp>
      <p:sp>
        <p:nvSpPr>
          <p:cNvPr id="690183" name="AutoShape 7"/>
          <p:cNvSpPr>
            <a:spLocks noChangeArrowheads="1"/>
          </p:cNvSpPr>
          <p:nvPr/>
        </p:nvSpPr>
        <p:spPr bwMode="auto">
          <a:xfrm>
            <a:off x="5181600" y="5562600"/>
            <a:ext cx="3429000" cy="1165225"/>
          </a:xfrm>
          <a:prstGeom prst="wedgeEllipseCallout">
            <a:avLst>
              <a:gd name="adj1" fmla="val -16944"/>
              <a:gd name="adj2" fmla="val -11852"/>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We will not routinely request the iteration history because it does not usually yield us additional useful information.</a:t>
            </a: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4"/>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03A40186-11B0-41F7-ABE9-594681C59C22}" type="slidenum">
              <a:rPr lang="en-US"/>
              <a:pPr/>
              <a:t>11</a:t>
            </a:fld>
            <a:endParaRPr lang="en-US"/>
          </a:p>
        </p:txBody>
      </p:sp>
      <p:pic>
        <p:nvPicPr>
          <p:cNvPr id="787464" name="Picture 8"/>
          <p:cNvPicPr>
            <a:picLocks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4876800" y="1616075"/>
            <a:ext cx="4159250" cy="4784725"/>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787459" name="Rectangle 3"/>
          <p:cNvSpPr>
            <a:spLocks noGrp="1" noChangeArrowheads="1"/>
          </p:cNvSpPr>
          <p:nvPr>
            <p:ph type="title"/>
          </p:nvPr>
        </p:nvSpPr>
        <p:spPr/>
        <p:txBody>
          <a:bodyPr/>
          <a:lstStyle/>
          <a:p>
            <a:r>
              <a:rPr lang="en-US"/>
              <a:t>Ending logistic regression model</a:t>
            </a:r>
          </a:p>
        </p:txBody>
      </p:sp>
      <p:sp>
        <p:nvSpPr>
          <p:cNvPr id="787460" name="Rectangle 4"/>
          <p:cNvSpPr>
            <a:spLocks noGrp="1" noChangeArrowheads="1"/>
          </p:cNvSpPr>
          <p:nvPr>
            <p:ph type="body" sz="half" idx="1"/>
          </p:nvPr>
        </p:nvSpPr>
        <p:spPr/>
        <p:txBody>
          <a:bodyPr/>
          <a:lstStyle/>
          <a:p>
            <a:r>
              <a:rPr lang="en-US"/>
              <a:t>After the independent variables are entered in Block 1, the -2 log likelihood is again measured (180.267 in this problem). </a:t>
            </a:r>
          </a:p>
          <a:p>
            <a:r>
              <a:rPr lang="en-US"/>
              <a:t>The difference between ending and beginning -2 log likelihood is the model chi-square that is used in the test of overall statistical significance.</a:t>
            </a:r>
          </a:p>
          <a:p>
            <a:r>
              <a:rPr lang="en-US"/>
              <a:t>In this problem, the model chi-square is 33.625 (213.891 – 180.267), which is statistically significant at p&lt;0.001.</a:t>
            </a:r>
          </a:p>
        </p:txBody>
      </p:sp>
      <p:sp>
        <p:nvSpPr>
          <p:cNvPr id="787461" name="AutoShape 5"/>
          <p:cNvSpPr>
            <a:spLocks noChangeArrowheads="1"/>
          </p:cNvSpPr>
          <p:nvPr/>
        </p:nvSpPr>
        <p:spPr bwMode="auto">
          <a:xfrm>
            <a:off x="6248400" y="4724400"/>
            <a:ext cx="2667000" cy="906463"/>
          </a:xfrm>
          <a:prstGeom prst="wedgeEllipseCallout">
            <a:avLst>
              <a:gd name="adj1" fmla="val -28870"/>
              <a:gd name="adj2" fmla="val 120579"/>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Model chi-square is 33.625, significant at p &lt; 0.001.</a:t>
            </a: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13D902C2-FF90-4606-B01E-BCE578602004}" type="slidenum">
              <a:rPr lang="en-US"/>
              <a:pPr/>
              <a:t>12</a:t>
            </a:fld>
            <a:endParaRPr lang="en-US"/>
          </a:p>
        </p:txBody>
      </p:sp>
      <p:sp>
        <p:nvSpPr>
          <p:cNvPr id="780290" name="Rectangle 2"/>
          <p:cNvSpPr>
            <a:spLocks noGrp="1" noChangeArrowheads="1"/>
          </p:cNvSpPr>
          <p:nvPr>
            <p:ph type="title"/>
          </p:nvPr>
        </p:nvSpPr>
        <p:spPr/>
        <p:txBody>
          <a:bodyPr/>
          <a:lstStyle/>
          <a:p>
            <a:r>
              <a:rPr lang="en-US"/>
              <a:t>Relationship of Individual Independent Variables and Dependent Variable</a:t>
            </a:r>
          </a:p>
        </p:txBody>
      </p:sp>
      <p:sp>
        <p:nvSpPr>
          <p:cNvPr id="780291" name="Rectangle 3"/>
          <p:cNvSpPr>
            <a:spLocks noGrp="1" noChangeArrowheads="1"/>
          </p:cNvSpPr>
          <p:nvPr>
            <p:ph type="body" idx="1"/>
          </p:nvPr>
        </p:nvSpPr>
        <p:spPr>
          <a:xfrm>
            <a:off x="1066800" y="1524000"/>
            <a:ext cx="7881938" cy="5181600"/>
          </a:xfrm>
        </p:spPr>
        <p:txBody>
          <a:bodyPr/>
          <a:lstStyle/>
          <a:p>
            <a:r>
              <a:rPr lang="en-US" sz="1800"/>
              <a:t>There is a test of significance for the relationship between an individual independent variable and the dependent variable, a significance test of the Wald statistic .</a:t>
            </a:r>
          </a:p>
          <a:p>
            <a:endParaRPr lang="en-US" sz="900"/>
          </a:p>
          <a:p>
            <a:r>
              <a:rPr lang="en-US" sz="1800"/>
              <a:t>The individual coefficients represent change in the probability of being a member of the modeled category.  Individual coefficients are expressed in log units and are not directly interpretable. However, if the b coefficient is used as the power to which the base of the natural logarithm (2.71828) is raised, the result represents the change in the odds of the modeled event associated with a one-unit change in the independent variable.</a:t>
            </a:r>
          </a:p>
          <a:p>
            <a:endParaRPr lang="en-US" sz="700"/>
          </a:p>
          <a:p>
            <a:r>
              <a:rPr lang="en-US" sz="1800"/>
              <a:t>If a coefficient is positive, its transformed log value will be greater than one, meaning that the modeled event is more likely to occur. If a coefficient is negative, its transformed log value will be less than one, and the odds of the event occurring decrease. A coefficient of zero (0) has a transformed log value of 1.0, meaning that this coefficient does not change the odds of the event one way or the other.</a:t>
            </a: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14338D40-52F7-451B-92EB-5980FFFA7FEB}" type="slidenum">
              <a:rPr lang="en-US"/>
              <a:pPr/>
              <a:t>13</a:t>
            </a:fld>
            <a:endParaRPr lang="en-US"/>
          </a:p>
        </p:txBody>
      </p:sp>
      <p:sp>
        <p:nvSpPr>
          <p:cNvPr id="693250" name="Rectangle 2"/>
          <p:cNvSpPr>
            <a:spLocks noGrp="1" noChangeArrowheads="1"/>
          </p:cNvSpPr>
          <p:nvPr>
            <p:ph type="title"/>
          </p:nvPr>
        </p:nvSpPr>
        <p:spPr/>
        <p:txBody>
          <a:bodyPr/>
          <a:lstStyle/>
          <a:p>
            <a:r>
              <a:rPr lang="en-US"/>
              <a:t>Numerical problems</a:t>
            </a:r>
          </a:p>
        </p:txBody>
      </p:sp>
      <p:sp>
        <p:nvSpPr>
          <p:cNvPr id="693251" name="Rectangle 3"/>
          <p:cNvSpPr>
            <a:spLocks noGrp="1" noChangeArrowheads="1"/>
          </p:cNvSpPr>
          <p:nvPr>
            <p:ph type="body" idx="1"/>
          </p:nvPr>
        </p:nvSpPr>
        <p:spPr/>
        <p:txBody>
          <a:bodyPr/>
          <a:lstStyle/>
          <a:p>
            <a:pPr>
              <a:lnSpc>
                <a:spcPct val="90000"/>
              </a:lnSpc>
            </a:pPr>
            <a:r>
              <a:rPr lang="en-US"/>
              <a:t>The maximum likelihood method used to calculate logistic regression is an iterative fitting process that attempts to cycle through repetitions to find an answer.  </a:t>
            </a:r>
          </a:p>
          <a:p>
            <a:pPr>
              <a:lnSpc>
                <a:spcPct val="90000"/>
              </a:lnSpc>
            </a:pPr>
            <a:r>
              <a:rPr lang="en-US"/>
              <a:t>Sometimes, the method will break down and not be able to converge or find an answer.</a:t>
            </a:r>
          </a:p>
          <a:p>
            <a:pPr>
              <a:lnSpc>
                <a:spcPct val="90000"/>
              </a:lnSpc>
            </a:pPr>
            <a:r>
              <a:rPr lang="en-US"/>
              <a:t>Sometimes the method will produce wildly improbable results, reporting that a one-unit change in an independent variable increases the odds of the modeled event by hundreds of thousands or millions.  These implausible results can be produced by multicollinearity, categories of predictors having no cases or zero cells, and complete separation whereby the two groups are perfectly separated by the scores on one or more independent variables.</a:t>
            </a:r>
          </a:p>
          <a:p>
            <a:pPr>
              <a:lnSpc>
                <a:spcPct val="90000"/>
              </a:lnSpc>
            </a:pPr>
            <a:r>
              <a:rPr lang="en-US"/>
              <a:t>The clue that we have numerical problems and should not interpret the results are standard errors for some independent variables that are larger than 2.0.</a:t>
            </a: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7BE37930-0E9D-48BF-BE5F-BBA525EBA19F}" type="slidenum">
              <a:rPr lang="en-US"/>
              <a:pPr/>
              <a:t>14</a:t>
            </a:fld>
            <a:endParaRPr lang="en-US"/>
          </a:p>
        </p:txBody>
      </p:sp>
      <p:sp>
        <p:nvSpPr>
          <p:cNvPr id="571394" name="Rectangle 2"/>
          <p:cNvSpPr>
            <a:spLocks noGrp="1" noChangeArrowheads="1"/>
          </p:cNvSpPr>
          <p:nvPr>
            <p:ph type="title"/>
          </p:nvPr>
        </p:nvSpPr>
        <p:spPr/>
        <p:txBody>
          <a:bodyPr/>
          <a:lstStyle/>
          <a:p>
            <a:r>
              <a:rPr lang="en-US"/>
              <a:t>Strength of logistic regression relationship</a:t>
            </a:r>
          </a:p>
        </p:txBody>
      </p:sp>
      <p:sp>
        <p:nvSpPr>
          <p:cNvPr id="571395" name="Rectangle 3"/>
          <p:cNvSpPr>
            <a:spLocks noGrp="1" noChangeArrowheads="1"/>
          </p:cNvSpPr>
          <p:nvPr>
            <p:ph type="body" idx="1"/>
          </p:nvPr>
        </p:nvSpPr>
        <p:spPr>
          <a:xfrm>
            <a:off x="1066800" y="1524000"/>
            <a:ext cx="7881938" cy="5181600"/>
          </a:xfrm>
        </p:spPr>
        <p:txBody>
          <a:bodyPr/>
          <a:lstStyle/>
          <a:p>
            <a:pPr>
              <a:lnSpc>
                <a:spcPct val="90000"/>
              </a:lnSpc>
            </a:pPr>
            <a:r>
              <a:rPr lang="en-US"/>
              <a:t>While logistic regression does compute correlation measures to estimate the strength of the relationship (pseudo R square measures, such as Nagelkerke's R²), these correlations measures do not really tell us much about the accuracy or errors associated with the model.</a:t>
            </a:r>
          </a:p>
          <a:p>
            <a:pPr>
              <a:lnSpc>
                <a:spcPct val="90000"/>
              </a:lnSpc>
            </a:pPr>
            <a:endParaRPr lang="en-US"/>
          </a:p>
          <a:p>
            <a:pPr>
              <a:lnSpc>
                <a:spcPct val="90000"/>
              </a:lnSpc>
            </a:pPr>
            <a:r>
              <a:rPr lang="en-US"/>
              <a:t>A more useful measure to assess the utility of a logistic regression model is classification accuracy, which compares predicted group membership based on the logistic model to the actual, known group membership, which is the value for the dependent variable.</a:t>
            </a:r>
          </a:p>
          <a:p>
            <a:pPr>
              <a:lnSpc>
                <a:spcPct val="90000"/>
              </a:lnSpc>
            </a:pPr>
            <a:endParaRPr lang="en-US"/>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3715D271-C21C-49C6-9728-1378884C0ED9}" type="slidenum">
              <a:rPr lang="en-US"/>
              <a:pPr/>
              <a:t>15</a:t>
            </a:fld>
            <a:endParaRPr lang="en-US"/>
          </a:p>
        </p:txBody>
      </p:sp>
      <p:sp>
        <p:nvSpPr>
          <p:cNvPr id="699394" name="Rectangle 2"/>
          <p:cNvSpPr>
            <a:spLocks noGrp="1" noChangeArrowheads="1"/>
          </p:cNvSpPr>
          <p:nvPr>
            <p:ph type="title"/>
          </p:nvPr>
        </p:nvSpPr>
        <p:spPr/>
        <p:txBody>
          <a:bodyPr/>
          <a:lstStyle/>
          <a:p>
            <a:r>
              <a:rPr lang="en-US"/>
              <a:t>Evaluating usefulness for logistic models</a:t>
            </a:r>
          </a:p>
        </p:txBody>
      </p:sp>
      <p:sp>
        <p:nvSpPr>
          <p:cNvPr id="699395" name="Rectangle 3"/>
          <p:cNvSpPr>
            <a:spLocks noGrp="1" noChangeArrowheads="1"/>
          </p:cNvSpPr>
          <p:nvPr>
            <p:ph type="body" idx="1"/>
          </p:nvPr>
        </p:nvSpPr>
        <p:spPr/>
        <p:txBody>
          <a:bodyPr/>
          <a:lstStyle/>
          <a:p>
            <a:r>
              <a:rPr lang="en-US"/>
              <a:t>The benchmark that we will use to characterize a logistic regression model as useful is a 25% improvement over the rate of accuracy achievable by chance alone.</a:t>
            </a:r>
          </a:p>
          <a:p>
            <a:endParaRPr lang="en-US"/>
          </a:p>
          <a:p>
            <a:r>
              <a:rPr lang="en-US"/>
              <a:t>Even if the independent variables had no relationship to the groups defined by the dependent variable, we would still expect to be correct in our predictions of group membership some percentage of the time.  This is referred to as by chance accuracy.</a:t>
            </a:r>
          </a:p>
          <a:p>
            <a:endParaRPr lang="en-US"/>
          </a:p>
          <a:p>
            <a:r>
              <a:rPr lang="en-US"/>
              <a:t>The estimate of by chance accuracy that we will use is the proportional by chance accuracy rate, computed by summing the squared percentage of cases in each group.</a:t>
            </a:r>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4"/>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CB9BC2EC-B88E-4F3C-A663-78C6E065E4BB}" type="slidenum">
              <a:rPr lang="en-US"/>
              <a:pPr/>
              <a:t>16</a:t>
            </a:fld>
            <a:endParaRPr lang="en-US"/>
          </a:p>
        </p:txBody>
      </p:sp>
      <p:sp>
        <p:nvSpPr>
          <p:cNvPr id="700418" name="Rectangle 2"/>
          <p:cNvSpPr>
            <a:spLocks noGrp="1" noChangeArrowheads="1"/>
          </p:cNvSpPr>
          <p:nvPr>
            <p:ph type="title"/>
          </p:nvPr>
        </p:nvSpPr>
        <p:spPr/>
        <p:txBody>
          <a:bodyPr/>
          <a:lstStyle/>
          <a:p>
            <a:r>
              <a:rPr lang="en-US"/>
              <a:t>Comparing accuracy rates</a:t>
            </a:r>
          </a:p>
        </p:txBody>
      </p:sp>
      <p:sp>
        <p:nvSpPr>
          <p:cNvPr id="700419" name="Rectangle 3"/>
          <p:cNvSpPr>
            <a:spLocks noGrp="1" noChangeArrowheads="1"/>
          </p:cNvSpPr>
          <p:nvPr>
            <p:ph type="body" sz="half" idx="1"/>
          </p:nvPr>
        </p:nvSpPr>
        <p:spPr>
          <a:xfrm>
            <a:off x="1066800" y="1676400"/>
            <a:ext cx="7772400" cy="1752600"/>
          </a:xfrm>
        </p:spPr>
        <p:txBody>
          <a:bodyPr/>
          <a:lstStyle/>
          <a:p>
            <a:r>
              <a:rPr lang="en-US" sz="1800"/>
              <a:t>To characterize our model as useful, we compare the overall percentage accuracy rate produced by SPSS at the last step in which variables are entered to 25% more than the proportional by chance accuracy. (Note: SPSS does not compute a cross-validated accuracy rate for logistic regression.)</a:t>
            </a:r>
          </a:p>
        </p:txBody>
      </p:sp>
      <p:pic>
        <p:nvPicPr>
          <p:cNvPr id="700422" name="Picture 6"/>
          <p:cNvPicPr>
            <a:picLocks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1501775" y="3200400"/>
            <a:ext cx="6727825" cy="2359025"/>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700424" name="AutoShape 8"/>
          <p:cNvSpPr>
            <a:spLocks noChangeArrowheads="1"/>
          </p:cNvSpPr>
          <p:nvPr/>
        </p:nvSpPr>
        <p:spPr bwMode="auto">
          <a:xfrm>
            <a:off x="2971800" y="5486400"/>
            <a:ext cx="4800600" cy="1012825"/>
          </a:xfrm>
          <a:prstGeom prst="wedgeEllipseCallout">
            <a:avLst>
              <a:gd name="adj1" fmla="val 41995"/>
              <a:gd name="adj2" fmla="val -86366"/>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SPSS reports the overall accuracy rate in the footnotes to the table "Classification Table." The overall accuracy rate computed by SPSS was 67.6%.</a:t>
            </a: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4"/>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11C71B60-CF43-4E10-AC8A-3C9BBADDC8AB}" type="slidenum">
              <a:rPr lang="en-US"/>
              <a:pPr/>
              <a:t>17</a:t>
            </a:fld>
            <a:endParaRPr lang="en-US"/>
          </a:p>
        </p:txBody>
      </p:sp>
      <p:sp>
        <p:nvSpPr>
          <p:cNvPr id="701442" name="Rectangle 2"/>
          <p:cNvSpPr>
            <a:spLocks noGrp="1" noChangeArrowheads="1"/>
          </p:cNvSpPr>
          <p:nvPr>
            <p:ph type="title"/>
          </p:nvPr>
        </p:nvSpPr>
        <p:spPr/>
        <p:txBody>
          <a:bodyPr/>
          <a:lstStyle/>
          <a:p>
            <a:r>
              <a:rPr lang="en-US"/>
              <a:t>Computing by chance accuracy</a:t>
            </a:r>
          </a:p>
        </p:txBody>
      </p:sp>
      <p:sp>
        <p:nvSpPr>
          <p:cNvPr id="701443" name="Rectangle 3"/>
          <p:cNvSpPr>
            <a:spLocks noGrp="1" noChangeArrowheads="1"/>
          </p:cNvSpPr>
          <p:nvPr>
            <p:ph type="body" sz="half" idx="1"/>
          </p:nvPr>
        </p:nvSpPr>
        <p:spPr>
          <a:xfrm>
            <a:off x="1066800" y="1371600"/>
            <a:ext cx="7696200" cy="1524000"/>
          </a:xfrm>
        </p:spPr>
        <p:txBody>
          <a:bodyPr/>
          <a:lstStyle/>
          <a:p>
            <a:pPr marL="0" indent="3175">
              <a:buFont typeface="Wingdings" pitchFamily="2" charset="2"/>
              <a:buNone/>
            </a:pPr>
            <a:r>
              <a:rPr lang="en-US" sz="1800"/>
              <a:t>The number of cases in each group is found in the Classification Table at Step 0 (before any independent variables are included).  The proportion of cases in the largest group is equal to the overall percentage (60.3%). </a:t>
            </a:r>
          </a:p>
        </p:txBody>
      </p:sp>
      <p:pic>
        <p:nvPicPr>
          <p:cNvPr id="701446" name="Picture 6"/>
          <p:cNvPicPr>
            <a:picLocks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1447800" y="2422525"/>
            <a:ext cx="6737350" cy="2606675"/>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701445" name="AutoShape 5"/>
          <p:cNvSpPr>
            <a:spLocks noChangeArrowheads="1"/>
          </p:cNvSpPr>
          <p:nvPr/>
        </p:nvSpPr>
        <p:spPr bwMode="auto">
          <a:xfrm>
            <a:off x="914400" y="4737100"/>
            <a:ext cx="7385050" cy="1892300"/>
          </a:xfrm>
          <a:prstGeom prst="wedgeEllipseCallout">
            <a:avLst>
              <a:gd name="adj1" fmla="val 8532"/>
              <a:gd name="adj2" fmla="val -44394"/>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The proportional by chance accuracy rate was computed by calculating the proportion of cases for each group based on the number of cases in each group in the classification table at Step 0, and then squaring and summing the proportion of cases in each group  (0.397² + 0.603² = 0.521). </a:t>
            </a:r>
          </a:p>
          <a:p>
            <a:pPr algn="l"/>
            <a:endParaRPr lang="en-US" sz="1200">
              <a:latin typeface="Verdana" pitchFamily="34" charset="0"/>
            </a:endParaRPr>
          </a:p>
          <a:p>
            <a:pPr algn="l"/>
            <a:r>
              <a:rPr lang="en-US" sz="1200">
                <a:latin typeface="Verdana" pitchFamily="34" charset="0"/>
              </a:rPr>
              <a:t>The proportional by chance accuracy criteria is 65.2% (1.25 x 52.1% = 65.2%). </a:t>
            </a:r>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9B10058A-BA2B-4851-9D06-AB77B5B11E02}" type="slidenum">
              <a:rPr lang="en-US"/>
              <a:pPr/>
              <a:t>18</a:t>
            </a:fld>
            <a:endParaRPr lang="en-US"/>
          </a:p>
        </p:txBody>
      </p:sp>
      <p:sp>
        <p:nvSpPr>
          <p:cNvPr id="333826" name="Rectangle 2"/>
          <p:cNvSpPr>
            <a:spLocks noGrp="1" noChangeArrowheads="1"/>
          </p:cNvSpPr>
          <p:nvPr>
            <p:ph type="title"/>
          </p:nvPr>
        </p:nvSpPr>
        <p:spPr/>
        <p:txBody>
          <a:bodyPr/>
          <a:lstStyle/>
          <a:p>
            <a:r>
              <a:rPr lang="en-US"/>
              <a:t>Problem 1</a:t>
            </a:r>
          </a:p>
        </p:txBody>
      </p:sp>
      <p:sp>
        <p:nvSpPr>
          <p:cNvPr id="333827" name="Rectangle 3"/>
          <p:cNvSpPr>
            <a:spLocks noGrp="1" noChangeArrowheads="1"/>
          </p:cNvSpPr>
          <p:nvPr>
            <p:ph type="body" idx="1"/>
          </p:nvPr>
        </p:nvSpPr>
        <p:spPr>
          <a:xfrm>
            <a:off x="1066800" y="1371600"/>
            <a:ext cx="7881938" cy="5257800"/>
          </a:xfrm>
        </p:spPr>
        <p:txBody>
          <a:bodyPr/>
          <a:lstStyle/>
          <a:p>
            <a:pPr marL="0" indent="0">
              <a:buFont typeface="Wingdings" pitchFamily="2" charset="2"/>
              <a:buNone/>
            </a:pPr>
            <a:r>
              <a:rPr lang="en-US" sz="1400"/>
              <a:t>In the dataset GSS2000.sav, is the following statement true, false, or an incorrect application of a statistic? Assume that there is no problem with missing data, outliers, or influential cases, and that the validation analysis will confirm the generalizability of the results. Use a level of significance of 0.05 for evaluating the statistical relationship. </a:t>
            </a:r>
          </a:p>
          <a:p>
            <a:pPr marL="0" indent="0">
              <a:buFont typeface="Wingdings" pitchFamily="2" charset="2"/>
              <a:buNone/>
            </a:pPr>
            <a:endParaRPr lang="en-US" sz="1400"/>
          </a:p>
          <a:p>
            <a:pPr marL="0" indent="0">
              <a:buFont typeface="Wingdings" pitchFamily="2" charset="2"/>
              <a:buNone/>
            </a:pPr>
            <a:r>
              <a:rPr lang="en-US" sz="1400"/>
              <a:t>The variables "age" [age], "sex" [sex], and "liberal or conservative political views" [polviews] were useful predictors for distinguishing between groups based on responses to "seen x-rated movie in last year" [xmovie]. These predictors differentiate survey respondents who have not seen an x-rated movie from survey respondents who have seen an x-rated movie. </a:t>
            </a:r>
          </a:p>
          <a:p>
            <a:pPr marL="0" indent="0">
              <a:buFont typeface="Wingdings" pitchFamily="2" charset="2"/>
              <a:buNone/>
            </a:pPr>
            <a:endParaRPr lang="en-US" sz="1400"/>
          </a:p>
          <a:p>
            <a:pPr marL="0" indent="0">
              <a:buFont typeface="Wingdings" pitchFamily="2" charset="2"/>
              <a:buNone/>
            </a:pPr>
            <a:r>
              <a:rPr lang="en-US" sz="1400"/>
              <a:t>Survey respondents who were older were more likely to have not seen an x-rated movie. A one unit increase in age increased the odds that survey respondents have not seen an x-rated movie by 3.9%. Survey respondents who were female were approximately six and three quarters times more likely to have not seen an x-rated movie. Survey respondents who were more conservative were more likely to have not seen an x-rated movie. A one unit increase in liberal or conservative political views increased the odds that survey respondents have not seen an x-rated movie by approximately one and a quarter times. </a:t>
            </a:r>
          </a:p>
          <a:p>
            <a:pPr marL="0" indent="0">
              <a:buFont typeface="Wingdings" pitchFamily="2" charset="2"/>
              <a:buNone/>
            </a:pPr>
            <a:endParaRPr lang="en-US" sz="1400"/>
          </a:p>
          <a:p>
            <a:pPr marL="0" indent="0">
              <a:buFont typeface="Wingdings" pitchFamily="2" charset="2"/>
              <a:buNone/>
            </a:pPr>
            <a:r>
              <a:rPr lang="en-US" sz="1400"/>
              <a:t>1.   True</a:t>
            </a:r>
          </a:p>
          <a:p>
            <a:pPr marL="0" indent="0">
              <a:buFont typeface="Wingdings" pitchFamily="2" charset="2"/>
              <a:buNone/>
            </a:pPr>
            <a:r>
              <a:rPr lang="en-US" sz="1400"/>
              <a:t>2.   True with caution</a:t>
            </a:r>
          </a:p>
          <a:p>
            <a:pPr marL="0" indent="0">
              <a:buFont typeface="Wingdings" pitchFamily="2" charset="2"/>
              <a:buNone/>
            </a:pPr>
            <a:r>
              <a:rPr lang="en-US" sz="1400"/>
              <a:t>3.   False</a:t>
            </a:r>
          </a:p>
          <a:p>
            <a:pPr marL="0" indent="0">
              <a:buFont typeface="Wingdings" pitchFamily="2" charset="2"/>
              <a:buNone/>
            </a:pPr>
            <a:r>
              <a:rPr lang="en-US" sz="1400"/>
              <a:t>4.   Inappropriate application of a statistic</a:t>
            </a:r>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F7AD0B06-BA89-4C2A-A4F7-60083E47D7C4}" type="slidenum">
              <a:rPr lang="en-US"/>
              <a:pPr/>
              <a:t>19</a:t>
            </a:fld>
            <a:endParaRPr lang="en-US"/>
          </a:p>
        </p:txBody>
      </p:sp>
      <p:sp>
        <p:nvSpPr>
          <p:cNvPr id="704514" name="Rectangle 2"/>
          <p:cNvSpPr>
            <a:spLocks noGrp="1" noChangeArrowheads="1"/>
          </p:cNvSpPr>
          <p:nvPr>
            <p:ph type="title"/>
          </p:nvPr>
        </p:nvSpPr>
        <p:spPr/>
        <p:txBody>
          <a:bodyPr/>
          <a:lstStyle/>
          <a:p>
            <a:r>
              <a:rPr lang="en-US"/>
              <a:t>Dissecting problem 1 - 1</a:t>
            </a:r>
          </a:p>
        </p:txBody>
      </p:sp>
      <p:sp>
        <p:nvSpPr>
          <p:cNvPr id="704515" name="Rectangle 3"/>
          <p:cNvSpPr>
            <a:spLocks noGrp="1" noChangeArrowheads="1"/>
          </p:cNvSpPr>
          <p:nvPr>
            <p:ph type="body" idx="1"/>
          </p:nvPr>
        </p:nvSpPr>
        <p:spPr>
          <a:xfrm>
            <a:off x="1066800" y="1371600"/>
            <a:ext cx="7881938" cy="5257800"/>
          </a:xfrm>
        </p:spPr>
        <p:txBody>
          <a:bodyPr/>
          <a:lstStyle/>
          <a:p>
            <a:pPr marL="0" indent="0">
              <a:buFont typeface="Wingdings" pitchFamily="2" charset="2"/>
              <a:buNone/>
            </a:pPr>
            <a:r>
              <a:rPr lang="en-US" sz="1400"/>
              <a:t>In the dataset GSS2000.sav, is the following statement true, false, or an incorrect application of a statistic? </a:t>
            </a:r>
            <a:r>
              <a:rPr lang="en-US" sz="1400" b="1"/>
              <a:t>Assume that there is no problem with missing data, outliers, or influential cases, and that the validation analysis will confirm the generalizability of the results. Use a level of significance of 0.05 for evaluating the statistical relationship.</a:t>
            </a:r>
            <a:r>
              <a:rPr lang="en-US" sz="1400"/>
              <a:t> </a:t>
            </a:r>
          </a:p>
          <a:p>
            <a:pPr marL="0" indent="0">
              <a:buFont typeface="Wingdings" pitchFamily="2" charset="2"/>
              <a:buNone/>
            </a:pPr>
            <a:endParaRPr lang="en-US" sz="1400"/>
          </a:p>
          <a:p>
            <a:pPr marL="0" indent="0">
              <a:buFont typeface="Wingdings" pitchFamily="2" charset="2"/>
              <a:buNone/>
            </a:pPr>
            <a:r>
              <a:rPr lang="en-US" sz="1400"/>
              <a:t>The variables "age" [age], "sex" [sex], and "liberal or conservative political views" [polviews] were useful predictors for distinguishing between groups based on responses to "seen x-rated movie in last year" [xmovie]. These predictors differentiate survey respondents who have not seen an x-rated movie from survey respondents who have seen an x-rated movie. </a:t>
            </a:r>
          </a:p>
          <a:p>
            <a:pPr marL="0" indent="0">
              <a:buFont typeface="Wingdings" pitchFamily="2" charset="2"/>
              <a:buNone/>
            </a:pPr>
            <a:endParaRPr lang="en-US" sz="1400"/>
          </a:p>
          <a:p>
            <a:pPr marL="0" indent="0">
              <a:buFont typeface="Wingdings" pitchFamily="2" charset="2"/>
              <a:buNone/>
            </a:pPr>
            <a:r>
              <a:rPr lang="en-US" sz="1400"/>
              <a:t>Survey respondents who were older were more likely to have not seen an x-rated movie. A one unit increase in age increased the odds that survey respondents have not seen an x-rated movie by 3.9%. Survey respondents who were female were approximately six and three quarters times more likely to have not seen an x-rated movie. Survey respondents who were more conservative were more likely to have not seen an x-rated movie. A one unit increase in liberal or conservative political views increased the odds that survey respondents have not seen an x-rated movie by approximately one and a quarter times. </a:t>
            </a:r>
          </a:p>
          <a:p>
            <a:pPr marL="0" indent="0">
              <a:buFont typeface="Wingdings" pitchFamily="2" charset="2"/>
              <a:buNone/>
            </a:pPr>
            <a:endParaRPr lang="en-US" sz="1400"/>
          </a:p>
          <a:p>
            <a:pPr marL="0" indent="0">
              <a:buFont typeface="Wingdings" pitchFamily="2" charset="2"/>
              <a:buNone/>
            </a:pPr>
            <a:r>
              <a:rPr lang="en-US" sz="1400"/>
              <a:t>1.   True</a:t>
            </a:r>
          </a:p>
          <a:p>
            <a:pPr marL="0" indent="0">
              <a:buFont typeface="Wingdings" pitchFamily="2" charset="2"/>
              <a:buNone/>
            </a:pPr>
            <a:r>
              <a:rPr lang="en-US" sz="1400"/>
              <a:t>2.   True with caution</a:t>
            </a:r>
          </a:p>
          <a:p>
            <a:pPr marL="0" indent="0">
              <a:buFont typeface="Wingdings" pitchFamily="2" charset="2"/>
              <a:buNone/>
            </a:pPr>
            <a:r>
              <a:rPr lang="en-US" sz="1400"/>
              <a:t>3.   False</a:t>
            </a:r>
          </a:p>
          <a:p>
            <a:pPr marL="0" indent="0">
              <a:buFont typeface="Wingdings" pitchFamily="2" charset="2"/>
              <a:buNone/>
            </a:pPr>
            <a:r>
              <a:rPr lang="en-US" sz="1400"/>
              <a:t>4.   Inappropriate application of a statistic</a:t>
            </a:r>
          </a:p>
        </p:txBody>
      </p:sp>
      <p:sp>
        <p:nvSpPr>
          <p:cNvPr id="704516" name="AutoShape 4"/>
          <p:cNvSpPr>
            <a:spLocks noChangeArrowheads="1"/>
          </p:cNvSpPr>
          <p:nvPr/>
        </p:nvSpPr>
        <p:spPr bwMode="auto">
          <a:xfrm>
            <a:off x="3506788" y="2362200"/>
            <a:ext cx="3808412" cy="2714625"/>
          </a:xfrm>
          <a:prstGeom prst="wedgeEllipseCallout">
            <a:avLst>
              <a:gd name="adj1" fmla="val -52250"/>
              <a:gd name="adj2" fmla="val -53394"/>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For these problems, we will assume that there is no problem with missing data, outliers, or influential cases, and that the validation analysis will confirm the generalizability of the results</a:t>
            </a:r>
          </a:p>
          <a:p>
            <a:pPr algn="l">
              <a:lnSpc>
                <a:spcPct val="100000"/>
              </a:lnSpc>
            </a:pPr>
            <a:endParaRPr lang="en-US" sz="1200">
              <a:latin typeface="Verdana" pitchFamily="34" charset="0"/>
            </a:endParaRPr>
          </a:p>
          <a:p>
            <a:pPr algn="l">
              <a:lnSpc>
                <a:spcPct val="100000"/>
              </a:lnSpc>
            </a:pPr>
            <a:r>
              <a:rPr lang="en-US" sz="1200">
                <a:latin typeface="Verdana" pitchFamily="34" charset="0"/>
              </a:rPr>
              <a:t>In this problem, we are told to use 0.05 as alpha for the logistic regression.</a:t>
            </a: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FB815AD7-E6C3-4D2C-ACBA-B260077C878B}" type="slidenum">
              <a:rPr lang="en-US"/>
              <a:pPr/>
              <a:t>2</a:t>
            </a:fld>
            <a:endParaRPr lang="en-US"/>
          </a:p>
        </p:txBody>
      </p:sp>
      <p:sp>
        <p:nvSpPr>
          <p:cNvPr id="569346" name="Rectangle 2"/>
          <p:cNvSpPr>
            <a:spLocks noGrp="1" noChangeArrowheads="1"/>
          </p:cNvSpPr>
          <p:nvPr>
            <p:ph type="title"/>
          </p:nvPr>
        </p:nvSpPr>
        <p:spPr/>
        <p:txBody>
          <a:bodyPr/>
          <a:lstStyle/>
          <a:p>
            <a:r>
              <a:rPr lang="en-US"/>
              <a:t>Logistic regression</a:t>
            </a:r>
          </a:p>
        </p:txBody>
      </p:sp>
      <p:sp>
        <p:nvSpPr>
          <p:cNvPr id="569347" name="Rectangle 3"/>
          <p:cNvSpPr>
            <a:spLocks noGrp="1" noChangeArrowheads="1"/>
          </p:cNvSpPr>
          <p:nvPr>
            <p:ph type="body" idx="1"/>
          </p:nvPr>
        </p:nvSpPr>
        <p:spPr>
          <a:xfrm>
            <a:off x="1066800" y="1371600"/>
            <a:ext cx="7881938" cy="5410200"/>
          </a:xfrm>
        </p:spPr>
        <p:txBody>
          <a:bodyPr/>
          <a:lstStyle/>
          <a:p>
            <a:pPr>
              <a:lnSpc>
                <a:spcPct val="90000"/>
              </a:lnSpc>
            </a:pPr>
            <a:r>
              <a:rPr lang="en-US"/>
              <a:t>Logistic regression is used to analyze relationships between a dichotomous dependent variable and metric or dichotomous independent variables.  (SPSS now supports Multinomial Logistic Regression that can be used with more than two groups, but our focus here is on binary logistic regression for two groups.)</a:t>
            </a:r>
          </a:p>
          <a:p>
            <a:pPr>
              <a:lnSpc>
                <a:spcPct val="90000"/>
              </a:lnSpc>
            </a:pPr>
            <a:endParaRPr lang="en-US" sz="1200"/>
          </a:p>
          <a:p>
            <a:pPr>
              <a:lnSpc>
                <a:spcPct val="90000"/>
              </a:lnSpc>
            </a:pPr>
            <a:r>
              <a:rPr lang="en-US"/>
              <a:t>Logistic regression combines the independent variables to estimate the probability that a particular event will occur,  i.e. a subject will be a member of one of the groups defined by the dichotomous dependent variable. In SPSS, the model is always constructed to predict the group with higher numeric code.  If responses are coded 1 for Yes and 2 for No, SPSS will predict membership in the No category. If responses are coded 1 for No and 2 for Yes, SPSS will predict membership in the Yes category. We will refer to the predicted event for a particular analysis as the modeled event.</a:t>
            </a:r>
          </a:p>
          <a:p>
            <a:pPr>
              <a:lnSpc>
                <a:spcPct val="90000"/>
              </a:lnSpc>
            </a:pPr>
            <a:endParaRPr lang="en-US" sz="1400"/>
          </a:p>
          <a:p>
            <a:pPr>
              <a:lnSpc>
                <a:spcPct val="90000"/>
              </a:lnSpc>
            </a:pPr>
            <a:r>
              <a:rPr lang="en-US"/>
              <a:t>This will create some awkward wording in our problems. Our only option for changing this is to recode the variable.</a:t>
            </a: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BF162C57-6CC0-4F52-A238-E2D18B84C186}" type="slidenum">
              <a:rPr lang="en-US"/>
              <a:pPr/>
              <a:t>20</a:t>
            </a:fld>
            <a:endParaRPr lang="en-US"/>
          </a:p>
        </p:txBody>
      </p:sp>
      <p:sp>
        <p:nvSpPr>
          <p:cNvPr id="705538" name="Rectangle 2"/>
          <p:cNvSpPr>
            <a:spLocks noGrp="1" noChangeArrowheads="1"/>
          </p:cNvSpPr>
          <p:nvPr>
            <p:ph type="title"/>
          </p:nvPr>
        </p:nvSpPr>
        <p:spPr/>
        <p:txBody>
          <a:bodyPr/>
          <a:lstStyle/>
          <a:p>
            <a:r>
              <a:rPr lang="en-US"/>
              <a:t>Dissecting problem 1 - 2</a:t>
            </a:r>
          </a:p>
        </p:txBody>
      </p:sp>
      <p:sp>
        <p:nvSpPr>
          <p:cNvPr id="705539" name="Rectangle 3"/>
          <p:cNvSpPr>
            <a:spLocks noGrp="1" noChangeArrowheads="1"/>
          </p:cNvSpPr>
          <p:nvPr>
            <p:ph type="body" idx="1"/>
          </p:nvPr>
        </p:nvSpPr>
        <p:spPr>
          <a:xfrm>
            <a:off x="1066800" y="1828800"/>
            <a:ext cx="7881938" cy="4572000"/>
          </a:xfrm>
        </p:spPr>
        <p:txBody>
          <a:bodyPr/>
          <a:lstStyle/>
          <a:p>
            <a:pPr marL="0" indent="0">
              <a:buFont typeface="Wingdings" pitchFamily="2" charset="2"/>
              <a:buNone/>
            </a:pPr>
            <a:r>
              <a:rPr lang="en-US" sz="1400"/>
              <a:t>In the dataset GSS2000.sav, is the following statement true, false, or an incorrect application of a statistic? Assume that there is no problem with missing data, outliers, or influential cases, and that the validation analysis will confirm the generalizability of the results. Use a level of significance of 0.05 for evaluating the statistical relationship. </a:t>
            </a:r>
          </a:p>
          <a:p>
            <a:pPr marL="0" indent="0">
              <a:buFont typeface="Wingdings" pitchFamily="2" charset="2"/>
              <a:buNone/>
            </a:pPr>
            <a:endParaRPr lang="en-US" sz="1400"/>
          </a:p>
          <a:p>
            <a:pPr marL="0" indent="0">
              <a:buFont typeface="Wingdings" pitchFamily="2" charset="2"/>
              <a:buNone/>
            </a:pPr>
            <a:r>
              <a:rPr lang="en-US" sz="1400" b="1"/>
              <a:t>The variables "age" [age], "sex" [sex], and "liberal or conservative political views" [polviews] were useful predictors for distinguishing between groups based on responses to "seen x-rated movie in last year" [xmovie]. </a:t>
            </a:r>
            <a:r>
              <a:rPr lang="en-US" sz="1400"/>
              <a:t>These predictors differentiate survey respondents who have not seen an x-rated movie from survey respondents who have seen an x-rated movie. </a:t>
            </a:r>
          </a:p>
          <a:p>
            <a:pPr marL="0" indent="0">
              <a:buFont typeface="Wingdings" pitchFamily="2" charset="2"/>
              <a:buNone/>
            </a:pPr>
            <a:endParaRPr lang="en-US" sz="1400"/>
          </a:p>
          <a:p>
            <a:pPr marL="0" indent="0">
              <a:buFont typeface="Wingdings" pitchFamily="2" charset="2"/>
              <a:buNone/>
            </a:pPr>
            <a:r>
              <a:rPr lang="en-US" sz="1400"/>
              <a:t>Survey respondents who were older were more likely to have not seen an x-rated movie. A one unit increase in age increased the odds that survey respondents have not seen an x-rated movie by 3.9%. Survey respondents who were female were approximately six and three quarters times more likely to have not seen an x-rated movie. Survey respondents who were more conservative were more likely to have not seen an x-rated movie. A one unit increase in liberal or conservative political views increased the odds that survey respondents have not seen an x-rated movie by approximately one and a quarter times. </a:t>
            </a:r>
          </a:p>
        </p:txBody>
      </p:sp>
      <p:sp>
        <p:nvSpPr>
          <p:cNvPr id="705540" name="AutoShape 4"/>
          <p:cNvSpPr>
            <a:spLocks noChangeArrowheads="1"/>
          </p:cNvSpPr>
          <p:nvPr/>
        </p:nvSpPr>
        <p:spPr bwMode="auto">
          <a:xfrm>
            <a:off x="4572000" y="4614863"/>
            <a:ext cx="4341813" cy="1938337"/>
          </a:xfrm>
          <a:prstGeom prst="wedgeEllipseCallout">
            <a:avLst>
              <a:gd name="adj1" fmla="val 14315"/>
              <a:gd name="adj2" fmla="val 19005"/>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When a problem states that a list of independent variables can distinguish among groups and does not identify control variable or an order of importance for the variables, we do a logistic regression entering all of the variables simultaneously.</a:t>
            </a:r>
          </a:p>
        </p:txBody>
      </p:sp>
      <p:sp>
        <p:nvSpPr>
          <p:cNvPr id="705541" name="AutoShape 5"/>
          <p:cNvSpPr>
            <a:spLocks noChangeArrowheads="1"/>
          </p:cNvSpPr>
          <p:nvPr/>
        </p:nvSpPr>
        <p:spPr bwMode="auto">
          <a:xfrm>
            <a:off x="685800" y="1654175"/>
            <a:ext cx="5029200" cy="1165225"/>
          </a:xfrm>
          <a:prstGeom prst="wedgeEllipseCallout">
            <a:avLst>
              <a:gd name="adj1" fmla="val 18718"/>
              <a:gd name="adj2" fmla="val 68528"/>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The variables listed first in the problem statement are the independent variables (IVs): "age" [age], "sex" [sex], and "liberal or conservative political views" [polviews].</a:t>
            </a:r>
          </a:p>
        </p:txBody>
      </p:sp>
      <p:sp>
        <p:nvSpPr>
          <p:cNvPr id="705542" name="AutoShape 6"/>
          <p:cNvSpPr>
            <a:spLocks noChangeArrowheads="1"/>
          </p:cNvSpPr>
          <p:nvPr/>
        </p:nvSpPr>
        <p:spPr bwMode="auto">
          <a:xfrm>
            <a:off x="685800" y="3962400"/>
            <a:ext cx="3657600" cy="1165225"/>
          </a:xfrm>
          <a:prstGeom prst="wedgeEllipseCallout">
            <a:avLst>
              <a:gd name="adj1" fmla="val 14236"/>
              <a:gd name="adj2" fmla="val -74389"/>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The variable used to define groups is the dependent variable (DV): "seen x-rated movie in last year" [xmovie]. </a:t>
            </a:r>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856C7FB5-85B8-4D97-B9E9-E357D7139156}" type="slidenum">
              <a:rPr lang="en-US"/>
              <a:pPr/>
              <a:t>21</a:t>
            </a:fld>
            <a:endParaRPr lang="en-US"/>
          </a:p>
        </p:txBody>
      </p:sp>
      <p:sp>
        <p:nvSpPr>
          <p:cNvPr id="709634" name="Rectangle 2"/>
          <p:cNvSpPr>
            <a:spLocks noGrp="1" noChangeArrowheads="1"/>
          </p:cNvSpPr>
          <p:nvPr>
            <p:ph type="title"/>
          </p:nvPr>
        </p:nvSpPr>
        <p:spPr/>
        <p:txBody>
          <a:bodyPr/>
          <a:lstStyle/>
          <a:p>
            <a:r>
              <a:rPr lang="en-US"/>
              <a:t>Dissecting problem 1 - 3</a:t>
            </a:r>
          </a:p>
        </p:txBody>
      </p:sp>
      <p:sp>
        <p:nvSpPr>
          <p:cNvPr id="709635" name="Rectangle 3"/>
          <p:cNvSpPr>
            <a:spLocks noGrp="1" noChangeArrowheads="1"/>
          </p:cNvSpPr>
          <p:nvPr>
            <p:ph type="body" idx="1"/>
          </p:nvPr>
        </p:nvSpPr>
        <p:spPr>
          <a:xfrm>
            <a:off x="1066800" y="2438400"/>
            <a:ext cx="7881938" cy="4038600"/>
          </a:xfrm>
        </p:spPr>
        <p:txBody>
          <a:bodyPr/>
          <a:lstStyle/>
          <a:p>
            <a:pPr marL="0" indent="0">
              <a:buFont typeface="Wingdings" pitchFamily="2" charset="2"/>
              <a:buNone/>
            </a:pPr>
            <a:r>
              <a:rPr lang="en-US" sz="1400"/>
              <a:t>In the dataset GSS2000.sav, is the following statement true, false, or an incorrect application of a statistic? Assume that there is no problem with missing data, outliers, or influential cases, and that the validation analysis will confirm the generalizability of the results. Use a level of significance of 0.05 for evaluating the statistical relationship. </a:t>
            </a:r>
          </a:p>
          <a:p>
            <a:pPr marL="0" indent="0">
              <a:buFont typeface="Wingdings" pitchFamily="2" charset="2"/>
              <a:buNone/>
            </a:pPr>
            <a:endParaRPr lang="en-US" sz="1400"/>
          </a:p>
          <a:p>
            <a:pPr marL="0" indent="0">
              <a:buFont typeface="Wingdings" pitchFamily="2" charset="2"/>
              <a:buNone/>
            </a:pPr>
            <a:r>
              <a:rPr lang="en-US" sz="1400"/>
              <a:t>The variables "age" [age], "sex" [sex], and "liberal or conservative political views" [polviews] were useful predictors for distinguishing between groups based on responses to "seen x-rated movie in last year" [xmovie].</a:t>
            </a:r>
            <a:r>
              <a:rPr lang="en-US" sz="1400" b="1"/>
              <a:t> These predictors differentiate survey respondents who have </a:t>
            </a:r>
            <a:r>
              <a:rPr lang="en-US" sz="1400" b="1" u="sng"/>
              <a:t>not</a:t>
            </a:r>
            <a:r>
              <a:rPr lang="en-US" sz="1400" b="1"/>
              <a:t> seen an x-rated movie from survey respondents who have seen an x-rated movie. </a:t>
            </a:r>
          </a:p>
          <a:p>
            <a:pPr marL="0" indent="0">
              <a:buFont typeface="Wingdings" pitchFamily="2" charset="2"/>
              <a:buNone/>
            </a:pPr>
            <a:endParaRPr lang="en-US" sz="1400" b="1"/>
          </a:p>
          <a:p>
            <a:pPr marL="0" indent="0">
              <a:buFont typeface="Wingdings" pitchFamily="2" charset="2"/>
              <a:buNone/>
            </a:pPr>
            <a:r>
              <a:rPr lang="en-US" sz="1400" b="1"/>
              <a:t>Survey respondents who were older were more likely to have </a:t>
            </a:r>
            <a:r>
              <a:rPr lang="en-US" sz="1400" b="1" u="sng"/>
              <a:t>not</a:t>
            </a:r>
            <a:r>
              <a:rPr lang="en-US" sz="1400" b="1"/>
              <a:t> seen an x-rated movie. A one unit increase in age increased the odds that survey respondents have </a:t>
            </a:r>
            <a:r>
              <a:rPr lang="en-US" sz="1400" b="1" u="sng"/>
              <a:t>not</a:t>
            </a:r>
            <a:r>
              <a:rPr lang="en-US" sz="1400" b="1"/>
              <a:t> seen an x-rated movie by 3.9%. Survey respondents who were female were approximately six and three quarters times more likely to have </a:t>
            </a:r>
            <a:r>
              <a:rPr lang="en-US" sz="1400" b="1" u="sng"/>
              <a:t>not</a:t>
            </a:r>
            <a:r>
              <a:rPr lang="en-US" sz="1400" b="1"/>
              <a:t> seen an x-rated movie. Survey respondents who were more conservative were more likely to have </a:t>
            </a:r>
            <a:r>
              <a:rPr lang="en-US" sz="1400" b="1" u="sng"/>
              <a:t>not</a:t>
            </a:r>
            <a:r>
              <a:rPr lang="en-US" sz="1400" b="1"/>
              <a:t> seen an x-rated movie. A one unit increase in liberal or conservative political views increased the odds that survey respondents have not seen an x-rated movie by approximately one and a quarter times. </a:t>
            </a:r>
          </a:p>
        </p:txBody>
      </p:sp>
      <p:sp>
        <p:nvSpPr>
          <p:cNvPr id="709638" name="AutoShape 6"/>
          <p:cNvSpPr>
            <a:spLocks noChangeArrowheads="1"/>
          </p:cNvSpPr>
          <p:nvPr/>
        </p:nvSpPr>
        <p:spPr bwMode="auto">
          <a:xfrm>
            <a:off x="1068388" y="1354138"/>
            <a:ext cx="7083425" cy="2455862"/>
          </a:xfrm>
          <a:prstGeom prst="wedgeEllipseCallout">
            <a:avLst>
              <a:gd name="adj1" fmla="val 28755"/>
              <a:gd name="adj2" fmla="val 60019"/>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SPSS logistic regression models the relationship by computing the changes in the likelihood of falling in the category of the dependent variable which had the highest numerical code.</a:t>
            </a:r>
          </a:p>
          <a:p>
            <a:pPr algn="l">
              <a:lnSpc>
                <a:spcPct val="100000"/>
              </a:lnSpc>
            </a:pPr>
            <a:endParaRPr lang="en-US" sz="1200">
              <a:latin typeface="Verdana" pitchFamily="34" charset="0"/>
            </a:endParaRPr>
          </a:p>
          <a:p>
            <a:pPr algn="l">
              <a:lnSpc>
                <a:spcPct val="100000"/>
              </a:lnSpc>
            </a:pPr>
            <a:r>
              <a:rPr lang="en-US" sz="1200">
                <a:latin typeface="Verdana" pitchFamily="34" charset="0"/>
              </a:rPr>
              <a:t>The responses to seeing an x-rated movie were coded:  </a:t>
            </a:r>
          </a:p>
          <a:p>
            <a:pPr algn="l">
              <a:lnSpc>
                <a:spcPct val="100000"/>
              </a:lnSpc>
            </a:pPr>
            <a:r>
              <a:rPr lang="en-US" sz="1200">
                <a:latin typeface="Verdana" pitchFamily="34" charset="0"/>
              </a:rPr>
              <a:t>1= Yes and 2 = No.</a:t>
            </a:r>
          </a:p>
          <a:p>
            <a:pPr algn="l">
              <a:lnSpc>
                <a:spcPct val="100000"/>
              </a:lnSpc>
            </a:pPr>
            <a:endParaRPr lang="en-US" sz="1200">
              <a:latin typeface="Verdana" pitchFamily="34" charset="0"/>
            </a:endParaRPr>
          </a:p>
          <a:p>
            <a:pPr algn="l">
              <a:lnSpc>
                <a:spcPct val="100000"/>
              </a:lnSpc>
            </a:pPr>
            <a:r>
              <a:rPr lang="en-US" sz="1200">
                <a:latin typeface="Verdana" pitchFamily="34" charset="0"/>
              </a:rPr>
              <a:t>The SPSS output will model the changes in the likelihood of </a:t>
            </a:r>
            <a:r>
              <a:rPr lang="en-US" sz="1200" b="1" u="sng">
                <a:latin typeface="Verdana" pitchFamily="34" charset="0"/>
              </a:rPr>
              <a:t>not</a:t>
            </a:r>
            <a:r>
              <a:rPr lang="en-US" sz="1200">
                <a:latin typeface="Verdana" pitchFamily="34" charset="0"/>
              </a:rPr>
              <a:t> seeing an x-rated movie because the code for No is 2.</a:t>
            </a:r>
          </a:p>
        </p:txBody>
      </p:sp>
      <p:sp>
        <p:nvSpPr>
          <p:cNvPr id="709639" name="AutoShape 7"/>
          <p:cNvSpPr>
            <a:spLocks noChangeArrowheads="1"/>
          </p:cNvSpPr>
          <p:nvPr/>
        </p:nvSpPr>
        <p:spPr bwMode="auto">
          <a:xfrm>
            <a:off x="2514600" y="5334000"/>
            <a:ext cx="5100638" cy="1165225"/>
          </a:xfrm>
          <a:prstGeom prst="wedgeEllipseCallout">
            <a:avLst>
              <a:gd name="adj1" fmla="val 27745"/>
              <a:gd name="adj2" fmla="val -79019"/>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The statements of the specific relationships between independent variables and the dependent variable are all phrased in terms of impact on </a:t>
            </a:r>
            <a:r>
              <a:rPr lang="en-US" sz="1200" b="1" u="sng">
                <a:latin typeface="Verdana" pitchFamily="34" charset="0"/>
              </a:rPr>
              <a:t>not</a:t>
            </a:r>
            <a:r>
              <a:rPr lang="en-US" sz="1200">
                <a:latin typeface="Verdana" pitchFamily="34" charset="0"/>
              </a:rPr>
              <a:t> seeing an x-rated movie.</a:t>
            </a:r>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D5DD47D9-8190-4E2C-ABF6-638C968E964E}" type="slidenum">
              <a:rPr lang="en-US"/>
              <a:pPr/>
              <a:t>22</a:t>
            </a:fld>
            <a:endParaRPr lang="en-US"/>
          </a:p>
        </p:txBody>
      </p:sp>
      <p:sp>
        <p:nvSpPr>
          <p:cNvPr id="706562" name="Rectangle 2"/>
          <p:cNvSpPr>
            <a:spLocks noGrp="1" noChangeArrowheads="1"/>
          </p:cNvSpPr>
          <p:nvPr>
            <p:ph type="title"/>
          </p:nvPr>
        </p:nvSpPr>
        <p:spPr/>
        <p:txBody>
          <a:bodyPr/>
          <a:lstStyle/>
          <a:p>
            <a:r>
              <a:rPr lang="en-US"/>
              <a:t>Dissecting problem 1 - 4</a:t>
            </a:r>
          </a:p>
        </p:txBody>
      </p:sp>
      <p:sp>
        <p:nvSpPr>
          <p:cNvPr id="706563" name="Rectangle 3"/>
          <p:cNvSpPr>
            <a:spLocks noGrp="1" noChangeArrowheads="1"/>
          </p:cNvSpPr>
          <p:nvPr>
            <p:ph type="body" idx="1"/>
          </p:nvPr>
        </p:nvSpPr>
        <p:spPr>
          <a:xfrm>
            <a:off x="1066800" y="1371600"/>
            <a:ext cx="7881938" cy="5257800"/>
          </a:xfrm>
        </p:spPr>
        <p:txBody>
          <a:bodyPr/>
          <a:lstStyle/>
          <a:p>
            <a:pPr marL="0" indent="0">
              <a:lnSpc>
                <a:spcPct val="90000"/>
              </a:lnSpc>
              <a:buFont typeface="Wingdings" pitchFamily="2" charset="2"/>
              <a:buNone/>
            </a:pPr>
            <a:r>
              <a:rPr lang="en-US" sz="1400"/>
              <a:t>In the dataset GSS2000.sav, is the following statement true, false, or an incorrect application of a statistic? Assume that there is no problem with missing data, outliers, or influential cases, and that the validation analysis will confirm the generalizability of the results. Use a level of significance of 0.05 for evaluating the statistical relationship. </a:t>
            </a:r>
          </a:p>
          <a:p>
            <a:pPr marL="0" indent="0">
              <a:lnSpc>
                <a:spcPct val="90000"/>
              </a:lnSpc>
              <a:buFont typeface="Wingdings" pitchFamily="2" charset="2"/>
              <a:buNone/>
            </a:pPr>
            <a:endParaRPr lang="en-US" sz="1400"/>
          </a:p>
          <a:p>
            <a:pPr marL="0" indent="0">
              <a:lnSpc>
                <a:spcPct val="90000"/>
              </a:lnSpc>
              <a:buFont typeface="Wingdings" pitchFamily="2" charset="2"/>
              <a:buNone/>
            </a:pPr>
            <a:r>
              <a:rPr lang="en-US" sz="1400"/>
              <a:t>The variables "age" [age], "sex" [sex], and "liberal or conservative political views" [polviews] were useful predictors for distinguishing between groups based on responses to "seen x-rated movie in last year" [xmovie]. These predictors differentiate survey respondents who have not seen an x-rated movie from survey respondents who have seen an x-rated movie. </a:t>
            </a:r>
          </a:p>
          <a:p>
            <a:pPr marL="0" indent="0">
              <a:lnSpc>
                <a:spcPct val="90000"/>
              </a:lnSpc>
              <a:buFont typeface="Wingdings" pitchFamily="2" charset="2"/>
              <a:buNone/>
            </a:pPr>
            <a:endParaRPr lang="en-US" sz="1400"/>
          </a:p>
          <a:p>
            <a:pPr marL="0" indent="0">
              <a:lnSpc>
                <a:spcPct val="90000"/>
              </a:lnSpc>
              <a:buFont typeface="Wingdings" pitchFamily="2" charset="2"/>
              <a:buNone/>
            </a:pPr>
            <a:r>
              <a:rPr lang="en-US" sz="1400" b="1"/>
              <a:t>Survey respondents who were older were more likely to have not seen an x-rated movie. A one unit increase in age increased the odds that survey respondents have not seen an x-rated movie by 3.9%. Survey respondents who were female were approximately six and three quarters times more likely to have not seen an x-rated movie. Survey respondents who were more conservative were more likely to have not seen an x-rated movie. A one unit increase in liberal or conservative political views increased the odds that survey respondents have not seen an x-rated movie by approximately one and a quarter times. </a:t>
            </a:r>
          </a:p>
          <a:p>
            <a:pPr marL="0" indent="0">
              <a:lnSpc>
                <a:spcPct val="90000"/>
              </a:lnSpc>
              <a:buFont typeface="Wingdings" pitchFamily="2" charset="2"/>
              <a:buNone/>
            </a:pPr>
            <a:endParaRPr lang="en-US" sz="1400" b="1"/>
          </a:p>
          <a:p>
            <a:pPr marL="0" indent="0">
              <a:lnSpc>
                <a:spcPct val="90000"/>
              </a:lnSpc>
              <a:buFont typeface="Wingdings" pitchFamily="2" charset="2"/>
              <a:buNone/>
            </a:pPr>
            <a:r>
              <a:rPr lang="en-US" sz="1400"/>
              <a:t>1.   True</a:t>
            </a:r>
          </a:p>
          <a:p>
            <a:pPr marL="0" indent="0">
              <a:lnSpc>
                <a:spcPct val="90000"/>
              </a:lnSpc>
              <a:buFont typeface="Wingdings" pitchFamily="2" charset="2"/>
              <a:buNone/>
            </a:pPr>
            <a:r>
              <a:rPr lang="en-US" sz="1400"/>
              <a:t>2.   True with caution</a:t>
            </a:r>
          </a:p>
          <a:p>
            <a:pPr marL="0" indent="0">
              <a:lnSpc>
                <a:spcPct val="90000"/>
              </a:lnSpc>
              <a:buFont typeface="Wingdings" pitchFamily="2" charset="2"/>
              <a:buNone/>
            </a:pPr>
            <a:r>
              <a:rPr lang="en-US" sz="1400"/>
              <a:t>3.   False</a:t>
            </a:r>
          </a:p>
          <a:p>
            <a:pPr marL="0" indent="0">
              <a:lnSpc>
                <a:spcPct val="90000"/>
              </a:lnSpc>
              <a:buFont typeface="Wingdings" pitchFamily="2" charset="2"/>
              <a:buNone/>
            </a:pPr>
            <a:r>
              <a:rPr lang="en-US" sz="1400"/>
              <a:t>4.   Inappropriate application of a statistic</a:t>
            </a:r>
          </a:p>
        </p:txBody>
      </p:sp>
      <p:sp>
        <p:nvSpPr>
          <p:cNvPr id="706564" name="AutoShape 4"/>
          <p:cNvSpPr>
            <a:spLocks noChangeArrowheads="1"/>
          </p:cNvSpPr>
          <p:nvPr/>
        </p:nvSpPr>
        <p:spPr bwMode="auto">
          <a:xfrm>
            <a:off x="2820988" y="1577975"/>
            <a:ext cx="5932487" cy="1679575"/>
          </a:xfrm>
          <a:prstGeom prst="wedgeEllipseCallout">
            <a:avLst>
              <a:gd name="adj1" fmla="val -6731"/>
              <a:gd name="adj2" fmla="val 65028"/>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The specific relationships for the independent variables listed in the problem indicate the direction of the relationship, increasing or decreasing the likelihood of falling in the modeled group, and the amount of change in the odds associated with a one-unit change in the independent variable.</a:t>
            </a:r>
          </a:p>
        </p:txBody>
      </p:sp>
      <p:sp>
        <p:nvSpPr>
          <p:cNvPr id="706565" name="AutoShape 5"/>
          <p:cNvSpPr>
            <a:spLocks noChangeArrowheads="1"/>
          </p:cNvSpPr>
          <p:nvPr/>
        </p:nvSpPr>
        <p:spPr bwMode="auto">
          <a:xfrm>
            <a:off x="3276600" y="4800600"/>
            <a:ext cx="5715000" cy="1938338"/>
          </a:xfrm>
          <a:prstGeom prst="wedgeEllipseCallout">
            <a:avLst>
              <a:gd name="adj1" fmla="val 2778"/>
              <a:gd name="adj2" fmla="val -37389"/>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In order for the logistic regression question to be true, the overall relationship must be statistically significant, there must be no evidence of a flawed numerical analysis, the classification accuracy rate must be substantially better than could be obtained by chance alone, and each significant relationship must be interpreted correctly.</a:t>
            </a:r>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E7B1B435-C8F9-4F10-8E52-F8AD4928EAE8}" type="slidenum">
              <a:rPr lang="en-US"/>
              <a:pPr/>
              <a:t>23</a:t>
            </a:fld>
            <a:endParaRPr lang="en-US"/>
          </a:p>
        </p:txBody>
      </p:sp>
      <p:sp>
        <p:nvSpPr>
          <p:cNvPr id="477186" name="Rectangle 2"/>
          <p:cNvSpPr>
            <a:spLocks noGrp="1" noChangeArrowheads="1"/>
          </p:cNvSpPr>
          <p:nvPr>
            <p:ph type="title"/>
          </p:nvPr>
        </p:nvSpPr>
        <p:spPr/>
        <p:txBody>
          <a:bodyPr/>
          <a:lstStyle/>
          <a:p>
            <a:r>
              <a:rPr lang="en-US"/>
              <a:t>LEVEL OF MEASUREMENT - 1</a:t>
            </a:r>
          </a:p>
        </p:txBody>
      </p:sp>
      <p:sp>
        <p:nvSpPr>
          <p:cNvPr id="477187" name="Rectangle 3"/>
          <p:cNvSpPr>
            <a:spLocks noGrp="1" noChangeArrowheads="1"/>
          </p:cNvSpPr>
          <p:nvPr>
            <p:ph type="body" idx="1"/>
          </p:nvPr>
        </p:nvSpPr>
        <p:spPr>
          <a:xfrm>
            <a:off x="1066800" y="1447800"/>
            <a:ext cx="7881938" cy="5181600"/>
          </a:xfrm>
        </p:spPr>
        <p:txBody>
          <a:bodyPr/>
          <a:lstStyle/>
          <a:p>
            <a:pPr marL="0" indent="0">
              <a:lnSpc>
                <a:spcPct val="90000"/>
              </a:lnSpc>
              <a:buFont typeface="Wingdings" pitchFamily="2" charset="2"/>
              <a:buNone/>
            </a:pPr>
            <a:r>
              <a:rPr lang="en-US" sz="1400"/>
              <a:t>In the dataset GSS2000.sav, is the following statement true, false, or an incorrect application of a statistic? Assume that there is no problem with missing data, outliers, or influential cases, and that the validation analysis will confirm the generalizability of the results. Use a level of significance of 0.05 for evaluating the statistical relationship. </a:t>
            </a:r>
          </a:p>
          <a:p>
            <a:pPr marL="0" indent="0">
              <a:lnSpc>
                <a:spcPct val="90000"/>
              </a:lnSpc>
              <a:buFont typeface="Wingdings" pitchFamily="2" charset="2"/>
              <a:buNone/>
            </a:pPr>
            <a:endParaRPr lang="en-US" sz="1400"/>
          </a:p>
          <a:p>
            <a:pPr marL="0" indent="0">
              <a:lnSpc>
                <a:spcPct val="90000"/>
              </a:lnSpc>
              <a:buFont typeface="Wingdings" pitchFamily="2" charset="2"/>
              <a:buNone/>
            </a:pPr>
            <a:r>
              <a:rPr lang="en-US" sz="1400"/>
              <a:t>The variables "age" [age], "sex" [sex], and "liberal or conservative political views" [polviews] were useful predictors for distinguishing between groups based on responses to "seen x-rated movie in last year" [xmovie]. These predictors differentiate survey respondents who have not seen an x-rated movie from survey respondents who have seen an x-rated movie. </a:t>
            </a:r>
          </a:p>
          <a:p>
            <a:pPr marL="0" indent="0">
              <a:lnSpc>
                <a:spcPct val="90000"/>
              </a:lnSpc>
              <a:buFont typeface="Wingdings" pitchFamily="2" charset="2"/>
              <a:buNone/>
            </a:pPr>
            <a:endParaRPr lang="en-US" sz="1400"/>
          </a:p>
          <a:p>
            <a:pPr marL="0" indent="0">
              <a:lnSpc>
                <a:spcPct val="90000"/>
              </a:lnSpc>
              <a:buFont typeface="Wingdings" pitchFamily="2" charset="2"/>
              <a:buNone/>
            </a:pPr>
            <a:r>
              <a:rPr lang="en-US" sz="1400"/>
              <a:t>Survey respondents who were older were more likely to have not seen an x-rated movie. A one unit increase in age increased the odds that survey respondents have not seen an x-rated movie by 3.9%. Survey respondents who were female were approximately six and three quarters times more likely to have not seen an x-rated movie. Survey respondents who were more conservative were more likely to have not seen an x-rated movie. A one unit increase in liberal or conservative political views increased the odds that survey respondents have not seen an x-rated movie by approximately one and a quarter times. </a:t>
            </a:r>
          </a:p>
          <a:p>
            <a:pPr marL="0" indent="0">
              <a:lnSpc>
                <a:spcPct val="90000"/>
              </a:lnSpc>
              <a:buFont typeface="Wingdings" pitchFamily="2" charset="2"/>
              <a:buNone/>
            </a:pPr>
            <a:endParaRPr lang="en-US" sz="1400"/>
          </a:p>
          <a:p>
            <a:pPr marL="0" indent="0">
              <a:lnSpc>
                <a:spcPct val="90000"/>
              </a:lnSpc>
              <a:buFont typeface="Wingdings" pitchFamily="2" charset="2"/>
              <a:buNone/>
            </a:pPr>
            <a:r>
              <a:rPr lang="en-US" sz="1400"/>
              <a:t>1.   True</a:t>
            </a:r>
          </a:p>
          <a:p>
            <a:pPr marL="0" indent="0">
              <a:lnSpc>
                <a:spcPct val="90000"/>
              </a:lnSpc>
              <a:buFont typeface="Wingdings" pitchFamily="2" charset="2"/>
              <a:buNone/>
            </a:pPr>
            <a:r>
              <a:rPr lang="en-US" sz="1400"/>
              <a:t>2.   True with caution</a:t>
            </a:r>
          </a:p>
          <a:p>
            <a:pPr marL="0" indent="0">
              <a:lnSpc>
                <a:spcPct val="90000"/>
              </a:lnSpc>
              <a:buFont typeface="Wingdings" pitchFamily="2" charset="2"/>
              <a:buNone/>
            </a:pPr>
            <a:r>
              <a:rPr lang="en-US" sz="1400"/>
              <a:t>3.   False</a:t>
            </a:r>
          </a:p>
          <a:p>
            <a:pPr marL="0" indent="0">
              <a:lnSpc>
                <a:spcPct val="90000"/>
              </a:lnSpc>
              <a:buFont typeface="Wingdings" pitchFamily="2" charset="2"/>
              <a:buNone/>
            </a:pPr>
            <a:r>
              <a:rPr lang="en-US" sz="1400"/>
              <a:t>4.   Inappropriate application of a statistic</a:t>
            </a:r>
          </a:p>
        </p:txBody>
      </p:sp>
      <p:sp>
        <p:nvSpPr>
          <p:cNvPr id="477189" name="AutoShape 5"/>
          <p:cNvSpPr>
            <a:spLocks noChangeArrowheads="1"/>
          </p:cNvSpPr>
          <p:nvPr/>
        </p:nvSpPr>
        <p:spPr bwMode="auto">
          <a:xfrm>
            <a:off x="1752600" y="3429000"/>
            <a:ext cx="5638800" cy="2552700"/>
          </a:xfrm>
          <a:prstGeom prst="wedgeEllipseCallout">
            <a:avLst>
              <a:gd name="adj1" fmla="val 21648"/>
              <a:gd name="adj2" fmla="val -35384"/>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Logistic regression requires that the dependent variable be non-metric and the independent variables be metric or dichotomous. "seen x-rated movie in last year" [xmovie] is an dichotomous variable, which satisfies the level of measurement requirement. </a:t>
            </a:r>
          </a:p>
          <a:p>
            <a:pPr algn="l"/>
            <a:endParaRPr lang="en-US" sz="1200">
              <a:latin typeface="Verdana" pitchFamily="34" charset="0"/>
            </a:endParaRPr>
          </a:p>
          <a:p>
            <a:pPr algn="l"/>
            <a:r>
              <a:rPr lang="en-US" sz="1200">
                <a:latin typeface="Verdana" pitchFamily="34" charset="0"/>
              </a:rPr>
              <a:t>It contains two categories: survey respondents who had seen an x-rated movie in the last year and survey respondents who had not seen an x-rated movie in the last year.</a:t>
            </a:r>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120D4930-6824-4E6D-BC0F-64FEB8D45C46}" type="slidenum">
              <a:rPr lang="en-US"/>
              <a:pPr/>
              <a:t>24</a:t>
            </a:fld>
            <a:endParaRPr lang="en-US"/>
          </a:p>
        </p:txBody>
      </p:sp>
      <p:sp>
        <p:nvSpPr>
          <p:cNvPr id="478210" name="Rectangle 2"/>
          <p:cNvSpPr>
            <a:spLocks noGrp="1" noChangeArrowheads="1"/>
          </p:cNvSpPr>
          <p:nvPr>
            <p:ph type="title"/>
          </p:nvPr>
        </p:nvSpPr>
        <p:spPr/>
        <p:txBody>
          <a:bodyPr/>
          <a:lstStyle/>
          <a:p>
            <a:r>
              <a:rPr lang="en-US"/>
              <a:t>LEVEL OF MEASUREMENT - 2</a:t>
            </a:r>
          </a:p>
        </p:txBody>
      </p:sp>
      <p:sp>
        <p:nvSpPr>
          <p:cNvPr id="478211" name="Rectangle 3"/>
          <p:cNvSpPr>
            <a:spLocks noGrp="1" noChangeArrowheads="1"/>
          </p:cNvSpPr>
          <p:nvPr>
            <p:ph type="body" idx="1"/>
          </p:nvPr>
        </p:nvSpPr>
        <p:spPr>
          <a:xfrm>
            <a:off x="1066800" y="1828800"/>
            <a:ext cx="7881938" cy="4495800"/>
          </a:xfrm>
        </p:spPr>
        <p:txBody>
          <a:bodyPr/>
          <a:lstStyle/>
          <a:p>
            <a:pPr marL="0" indent="0">
              <a:lnSpc>
                <a:spcPct val="80000"/>
              </a:lnSpc>
              <a:buFont typeface="Wingdings" pitchFamily="2" charset="2"/>
              <a:buNone/>
            </a:pPr>
            <a:r>
              <a:rPr lang="en-US" sz="1400"/>
              <a:t>In the dataset GSS2000.sav, is the following statement true, false, or an incorrect application of a statistic? Assume that there is no problem with missing data, outliers, or influential cases, and that the validation analysis will confirm the generalizability of the results. Use a level of significance of 0.05 for evaluating the statistical relationship. </a:t>
            </a:r>
          </a:p>
          <a:p>
            <a:pPr marL="0" indent="0">
              <a:lnSpc>
                <a:spcPct val="80000"/>
              </a:lnSpc>
              <a:buFont typeface="Wingdings" pitchFamily="2" charset="2"/>
              <a:buNone/>
            </a:pPr>
            <a:endParaRPr lang="en-US" sz="1400"/>
          </a:p>
          <a:p>
            <a:pPr marL="0" indent="0">
              <a:lnSpc>
                <a:spcPct val="80000"/>
              </a:lnSpc>
              <a:buFont typeface="Wingdings" pitchFamily="2" charset="2"/>
              <a:buNone/>
            </a:pPr>
            <a:r>
              <a:rPr lang="en-US" sz="1400"/>
              <a:t>The variables "age" [age], "sex" [sex], and "liberal or conservative political views" [polviews] were useful predictors for distinguishing between groups based on responses to "seen x-rated movie in last year" [xmovie]. These predictors differentiate survey respondents who have not seen an x-rated movie from survey respondents who have seen an x-rated movie. </a:t>
            </a:r>
          </a:p>
          <a:p>
            <a:pPr marL="0" indent="0">
              <a:lnSpc>
                <a:spcPct val="80000"/>
              </a:lnSpc>
              <a:buFont typeface="Wingdings" pitchFamily="2" charset="2"/>
              <a:buNone/>
            </a:pPr>
            <a:endParaRPr lang="en-US" sz="1400"/>
          </a:p>
          <a:p>
            <a:pPr marL="0" indent="0">
              <a:lnSpc>
                <a:spcPct val="80000"/>
              </a:lnSpc>
              <a:buFont typeface="Wingdings" pitchFamily="2" charset="2"/>
              <a:buNone/>
            </a:pPr>
            <a:r>
              <a:rPr lang="en-US" sz="1400"/>
              <a:t>Survey respondents who were older were more likely to have not seen an x-rated movie. A one unit increase in age increased the odds that survey respondents have not seen an x-rated movie by 3.9%. Survey respondents who were female were approximately six and three quarters times more likely to have not seen an x-rated movie. Survey respondents who were more conservative were more likely to have not seen an x-rated movie. A one unit increase in liberal or conservative political views increased the odds that survey respondents have not seen an x-rated movie by approximately one and a quarter times. </a:t>
            </a:r>
          </a:p>
          <a:p>
            <a:pPr marL="0" indent="0">
              <a:lnSpc>
                <a:spcPct val="80000"/>
              </a:lnSpc>
              <a:buFont typeface="Wingdings" pitchFamily="2" charset="2"/>
              <a:buNone/>
            </a:pPr>
            <a:endParaRPr lang="en-US" sz="1400"/>
          </a:p>
          <a:p>
            <a:pPr marL="0" indent="0">
              <a:lnSpc>
                <a:spcPct val="80000"/>
              </a:lnSpc>
              <a:buFont typeface="Wingdings" pitchFamily="2" charset="2"/>
              <a:buNone/>
            </a:pPr>
            <a:r>
              <a:rPr lang="en-US" sz="1400"/>
              <a:t>1.   True</a:t>
            </a:r>
          </a:p>
          <a:p>
            <a:pPr marL="0" indent="0">
              <a:lnSpc>
                <a:spcPct val="80000"/>
              </a:lnSpc>
              <a:buFont typeface="Wingdings" pitchFamily="2" charset="2"/>
              <a:buNone/>
            </a:pPr>
            <a:r>
              <a:rPr lang="en-US" sz="1400"/>
              <a:t>2.   True with caution</a:t>
            </a:r>
          </a:p>
          <a:p>
            <a:pPr marL="0" indent="0">
              <a:lnSpc>
                <a:spcPct val="80000"/>
              </a:lnSpc>
              <a:buFont typeface="Wingdings" pitchFamily="2" charset="2"/>
              <a:buNone/>
            </a:pPr>
            <a:r>
              <a:rPr lang="en-US" sz="1400"/>
              <a:t>3.   False</a:t>
            </a:r>
          </a:p>
          <a:p>
            <a:pPr marL="0" indent="0">
              <a:lnSpc>
                <a:spcPct val="80000"/>
              </a:lnSpc>
              <a:buFont typeface="Wingdings" pitchFamily="2" charset="2"/>
              <a:buNone/>
            </a:pPr>
            <a:r>
              <a:rPr lang="en-US" sz="1400"/>
              <a:t>4.   Inappropriate application of a statistic</a:t>
            </a:r>
          </a:p>
        </p:txBody>
      </p:sp>
      <p:sp>
        <p:nvSpPr>
          <p:cNvPr id="478212" name="AutoShape 4"/>
          <p:cNvSpPr>
            <a:spLocks noChangeArrowheads="1"/>
          </p:cNvSpPr>
          <p:nvPr/>
        </p:nvSpPr>
        <p:spPr bwMode="auto">
          <a:xfrm>
            <a:off x="4038600" y="3581400"/>
            <a:ext cx="4645025" cy="2330450"/>
          </a:xfrm>
          <a:prstGeom prst="wedgeEllipseCallout">
            <a:avLst>
              <a:gd name="adj1" fmla="val 30005"/>
              <a:gd name="adj2" fmla="val -74523"/>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"Liberal or conservative political views" [polviews] is an ordinal level variable. If we follow the convention of treating ordinal level variables as metric variables, the level of measurement requirement for logistic regression analysis is satisfied. Since some data analysts do not agree with this convention, a note of caution should be included in our interpretation.</a:t>
            </a:r>
          </a:p>
        </p:txBody>
      </p:sp>
      <p:sp>
        <p:nvSpPr>
          <p:cNvPr id="478214" name="AutoShape 6"/>
          <p:cNvSpPr>
            <a:spLocks noChangeArrowheads="1"/>
          </p:cNvSpPr>
          <p:nvPr/>
        </p:nvSpPr>
        <p:spPr bwMode="auto">
          <a:xfrm>
            <a:off x="304800" y="1501775"/>
            <a:ext cx="4037013" cy="1012825"/>
          </a:xfrm>
          <a:prstGeom prst="wedgeEllipseCallout">
            <a:avLst>
              <a:gd name="adj1" fmla="val 12644"/>
              <a:gd name="adj2" fmla="val 76958"/>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"Age" [age] is an interval level variable, which satisfies the level of measurement requirements for logistic regression analysis. </a:t>
            </a:r>
          </a:p>
        </p:txBody>
      </p:sp>
      <p:sp>
        <p:nvSpPr>
          <p:cNvPr id="478215" name="AutoShape 7"/>
          <p:cNvSpPr>
            <a:spLocks noChangeArrowheads="1"/>
          </p:cNvSpPr>
          <p:nvPr/>
        </p:nvSpPr>
        <p:spPr bwMode="auto">
          <a:xfrm>
            <a:off x="4953000" y="1524000"/>
            <a:ext cx="3578225" cy="1012825"/>
          </a:xfrm>
          <a:prstGeom prst="wedgeEllipseCallout">
            <a:avLst>
              <a:gd name="adj1" fmla="val -72537"/>
              <a:gd name="adj2" fmla="val 77273"/>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"Sex" [sex] is a dichotomous or dummy-coded nominal variable which may be included in logistic regression. </a:t>
            </a:r>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0907687D-094E-482A-B618-455D9ACCD22B}" type="slidenum">
              <a:rPr lang="en-US"/>
              <a:pPr/>
              <a:t>25</a:t>
            </a:fld>
            <a:endParaRPr lang="en-US"/>
          </a:p>
        </p:txBody>
      </p:sp>
      <p:pic>
        <p:nvPicPr>
          <p:cNvPr id="358410" name="Picture 10"/>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524000" y="1524000"/>
            <a:ext cx="7024688" cy="5110163"/>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358403" name="Rectangle 3"/>
          <p:cNvSpPr>
            <a:spLocks noGrp="1" noChangeArrowheads="1"/>
          </p:cNvSpPr>
          <p:nvPr>
            <p:ph type="title"/>
          </p:nvPr>
        </p:nvSpPr>
        <p:spPr>
          <a:xfrm>
            <a:off x="1143000" y="304800"/>
            <a:ext cx="7772400" cy="914400"/>
          </a:xfrm>
        </p:spPr>
        <p:txBody>
          <a:bodyPr/>
          <a:lstStyle/>
          <a:p>
            <a:r>
              <a:rPr lang="en-US"/>
              <a:t>Request simultaneous logistic regression</a:t>
            </a:r>
          </a:p>
        </p:txBody>
      </p:sp>
      <p:sp>
        <p:nvSpPr>
          <p:cNvPr id="358405" name="AutoShape 5"/>
          <p:cNvSpPr>
            <a:spLocks noChangeArrowheads="1"/>
          </p:cNvSpPr>
          <p:nvPr/>
        </p:nvSpPr>
        <p:spPr bwMode="auto">
          <a:xfrm>
            <a:off x="5867400" y="4267200"/>
            <a:ext cx="3124200" cy="906463"/>
          </a:xfrm>
          <a:prstGeom prst="wedgeEllipseCallout">
            <a:avLst>
              <a:gd name="adj1" fmla="val -27898"/>
              <a:gd name="adj2" fmla="val -83926"/>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Select the</a:t>
            </a:r>
            <a:r>
              <a:rPr lang="en-US" sz="1200" i="1">
                <a:latin typeface="Verdana" pitchFamily="34" charset="0"/>
              </a:rPr>
              <a:t> Regression | Binary Logistic… </a:t>
            </a:r>
            <a:r>
              <a:rPr lang="en-US" sz="1200">
                <a:latin typeface="Verdana" pitchFamily="34" charset="0"/>
              </a:rPr>
              <a:t>command from the</a:t>
            </a:r>
            <a:r>
              <a:rPr lang="en-US" sz="1200" i="1">
                <a:latin typeface="Verdana" pitchFamily="34" charset="0"/>
              </a:rPr>
              <a:t> Analyze </a:t>
            </a:r>
            <a:r>
              <a:rPr lang="en-US" sz="1200">
                <a:latin typeface="Verdana" pitchFamily="34" charset="0"/>
              </a:rPr>
              <a:t>menu</a:t>
            </a:r>
            <a:r>
              <a:rPr lang="en-US" sz="1200" i="1">
                <a:latin typeface="Verdana" pitchFamily="34" charset="0"/>
              </a:rPr>
              <a:t>.</a:t>
            </a:r>
            <a:endParaRPr lang="en-US" sz="1200">
              <a:latin typeface="Verdana" pitchFamily="34" charset="0"/>
            </a:endParaRPr>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667DD887-29CE-4EC7-8963-34284DC5D721}" type="slidenum">
              <a:rPr lang="en-US"/>
              <a:pPr/>
              <a:t>26</a:t>
            </a:fld>
            <a:endParaRPr lang="en-US"/>
          </a:p>
        </p:txBody>
      </p:sp>
      <p:pic>
        <p:nvPicPr>
          <p:cNvPr id="479244" name="Picture 12"/>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808288" y="1824038"/>
            <a:ext cx="5845175" cy="3281362"/>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479235" name="Rectangle 3"/>
          <p:cNvSpPr>
            <a:spLocks noGrp="1" noChangeArrowheads="1"/>
          </p:cNvSpPr>
          <p:nvPr>
            <p:ph type="title"/>
          </p:nvPr>
        </p:nvSpPr>
        <p:spPr>
          <a:xfrm>
            <a:off x="1143000" y="304800"/>
            <a:ext cx="7772400" cy="914400"/>
          </a:xfrm>
        </p:spPr>
        <p:txBody>
          <a:bodyPr/>
          <a:lstStyle/>
          <a:p>
            <a:r>
              <a:rPr lang="en-US"/>
              <a:t>Selecting the dependent variable</a:t>
            </a:r>
          </a:p>
        </p:txBody>
      </p:sp>
      <p:sp>
        <p:nvSpPr>
          <p:cNvPr id="479237" name="AutoShape 5"/>
          <p:cNvSpPr>
            <a:spLocks noChangeArrowheads="1"/>
          </p:cNvSpPr>
          <p:nvPr/>
        </p:nvSpPr>
        <p:spPr bwMode="auto">
          <a:xfrm>
            <a:off x="4495800" y="3048000"/>
            <a:ext cx="3276600" cy="1165225"/>
          </a:xfrm>
          <a:prstGeom prst="wedgeEllipseCallout">
            <a:avLst>
              <a:gd name="adj1" fmla="val -33574"/>
              <a:gd name="adj2" fmla="val -84000"/>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Second</a:t>
            </a:r>
            <a:r>
              <a:rPr lang="en-US" sz="1200">
                <a:latin typeface="Verdana" pitchFamily="34" charset="0"/>
              </a:rPr>
              <a:t>, click on the right arrow button to move the dependent variable to the </a:t>
            </a:r>
            <a:r>
              <a:rPr lang="en-US" sz="1200" i="1">
                <a:latin typeface="Verdana" pitchFamily="34" charset="0"/>
              </a:rPr>
              <a:t>Dependent</a:t>
            </a:r>
            <a:r>
              <a:rPr lang="en-US" sz="1200">
                <a:latin typeface="Verdana" pitchFamily="34" charset="0"/>
              </a:rPr>
              <a:t> text box.</a:t>
            </a:r>
          </a:p>
        </p:txBody>
      </p:sp>
      <p:sp>
        <p:nvSpPr>
          <p:cNvPr id="479238" name="AutoShape 6"/>
          <p:cNvSpPr>
            <a:spLocks noChangeArrowheads="1"/>
          </p:cNvSpPr>
          <p:nvPr/>
        </p:nvSpPr>
        <p:spPr bwMode="auto">
          <a:xfrm>
            <a:off x="533400" y="2492375"/>
            <a:ext cx="2362200" cy="1165225"/>
          </a:xfrm>
          <a:prstGeom prst="wedgeEllipseCallout">
            <a:avLst>
              <a:gd name="adj1" fmla="val 56519"/>
              <a:gd name="adj2" fmla="val 53120"/>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First</a:t>
            </a:r>
            <a:r>
              <a:rPr lang="en-US" sz="1200">
                <a:latin typeface="Verdana" pitchFamily="34" charset="0"/>
              </a:rPr>
              <a:t>, highlight the dependent variable </a:t>
            </a:r>
            <a:r>
              <a:rPr lang="en-US" sz="1200" i="1">
                <a:latin typeface="Verdana" pitchFamily="34" charset="0"/>
              </a:rPr>
              <a:t>xmovie</a:t>
            </a:r>
            <a:r>
              <a:rPr lang="en-US" sz="1200">
                <a:latin typeface="Verdana" pitchFamily="34" charset="0"/>
              </a:rPr>
              <a:t> in the list of variables.</a:t>
            </a:r>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B832CC12-AC58-4C7D-A44C-5A6F737F7F7D}" type="slidenum">
              <a:rPr lang="en-US"/>
              <a:pPr/>
              <a:t>27</a:t>
            </a:fld>
            <a:endParaRPr lang="en-US"/>
          </a:p>
        </p:txBody>
      </p:sp>
      <p:pic>
        <p:nvPicPr>
          <p:cNvPr id="482318" name="Picture 14"/>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905000" y="1730375"/>
            <a:ext cx="5845175" cy="3281363"/>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482307" name="Rectangle 3"/>
          <p:cNvSpPr>
            <a:spLocks noGrp="1" noChangeArrowheads="1"/>
          </p:cNvSpPr>
          <p:nvPr>
            <p:ph type="title"/>
          </p:nvPr>
        </p:nvSpPr>
        <p:spPr>
          <a:xfrm>
            <a:off x="1143000" y="304800"/>
            <a:ext cx="7772400" cy="914400"/>
          </a:xfrm>
        </p:spPr>
        <p:txBody>
          <a:bodyPr/>
          <a:lstStyle/>
          <a:p>
            <a:r>
              <a:rPr lang="en-US"/>
              <a:t>Selecting the independent variables</a:t>
            </a:r>
          </a:p>
        </p:txBody>
      </p:sp>
      <p:sp>
        <p:nvSpPr>
          <p:cNvPr id="482309" name="AutoShape 5"/>
          <p:cNvSpPr>
            <a:spLocks noChangeArrowheads="1"/>
          </p:cNvSpPr>
          <p:nvPr/>
        </p:nvSpPr>
        <p:spPr bwMode="auto">
          <a:xfrm>
            <a:off x="5257800" y="3863975"/>
            <a:ext cx="2895600" cy="1165225"/>
          </a:xfrm>
          <a:prstGeom prst="wedgeEllipseCallout">
            <a:avLst>
              <a:gd name="adj1" fmla="val -53949"/>
              <a:gd name="adj2" fmla="val -58856"/>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Move the independent variables listed in the problem to the </a:t>
            </a:r>
            <a:r>
              <a:rPr lang="en-US" sz="1200" i="1">
                <a:latin typeface="Verdana" pitchFamily="34" charset="0"/>
              </a:rPr>
              <a:t>Covariates</a:t>
            </a:r>
            <a:r>
              <a:rPr lang="en-US" sz="1200">
                <a:latin typeface="Verdana" pitchFamily="34" charset="0"/>
              </a:rPr>
              <a:t> list box.</a:t>
            </a:r>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A4EB096E-C49F-47C4-9BC2-A80F8E08F59A}" type="slidenum">
              <a:rPr lang="en-US"/>
              <a:pPr/>
              <a:t>28</a:t>
            </a:fld>
            <a:endParaRPr lang="en-US"/>
          </a:p>
        </p:txBody>
      </p:sp>
      <p:pic>
        <p:nvPicPr>
          <p:cNvPr id="576519" name="Picture 7"/>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851025" y="3500438"/>
            <a:ext cx="5845175" cy="3281362"/>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576515" name="Rectangle 3"/>
          <p:cNvSpPr>
            <a:spLocks noGrp="1" noChangeArrowheads="1"/>
          </p:cNvSpPr>
          <p:nvPr>
            <p:ph type="title"/>
          </p:nvPr>
        </p:nvSpPr>
        <p:spPr>
          <a:xfrm>
            <a:off x="1143000" y="304800"/>
            <a:ext cx="7772400" cy="914400"/>
          </a:xfrm>
        </p:spPr>
        <p:txBody>
          <a:bodyPr/>
          <a:lstStyle/>
          <a:p>
            <a:r>
              <a:rPr lang="en-US"/>
              <a:t>Specifying the method for including variables</a:t>
            </a:r>
          </a:p>
        </p:txBody>
      </p:sp>
      <p:sp>
        <p:nvSpPr>
          <p:cNvPr id="576516" name="AutoShape 4"/>
          <p:cNvSpPr>
            <a:spLocks noChangeArrowheads="1"/>
          </p:cNvSpPr>
          <p:nvPr/>
        </p:nvSpPr>
        <p:spPr bwMode="auto">
          <a:xfrm>
            <a:off x="1905000" y="1447800"/>
            <a:ext cx="5865813" cy="2197100"/>
          </a:xfrm>
          <a:prstGeom prst="wedgeEllipseCallout">
            <a:avLst>
              <a:gd name="adj1" fmla="val 18551"/>
              <a:gd name="adj2" fmla="val -23440"/>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SPSS provides us with two methods for  including variables: to enter all of the independent variables at one time, and a stepwise method for selecting variables using a statistical test to determine the order in which variables are included. </a:t>
            </a:r>
          </a:p>
          <a:p>
            <a:pPr algn="l">
              <a:lnSpc>
                <a:spcPct val="100000"/>
              </a:lnSpc>
            </a:pPr>
            <a:endParaRPr lang="en-US" sz="1200">
              <a:latin typeface="Verdana" pitchFamily="34" charset="0"/>
            </a:endParaRPr>
          </a:p>
          <a:p>
            <a:pPr algn="l">
              <a:lnSpc>
                <a:spcPct val="100000"/>
              </a:lnSpc>
            </a:pPr>
            <a:r>
              <a:rPr lang="en-US" sz="1200">
                <a:latin typeface="Verdana" pitchFamily="34" charset="0"/>
              </a:rPr>
              <a:t>SPSS also supports the specification of "Blocks" of variables for testing hierarchical models.</a:t>
            </a:r>
          </a:p>
        </p:txBody>
      </p:sp>
      <p:sp>
        <p:nvSpPr>
          <p:cNvPr id="576517" name="AutoShape 5"/>
          <p:cNvSpPr>
            <a:spLocks noChangeArrowheads="1"/>
          </p:cNvSpPr>
          <p:nvPr/>
        </p:nvSpPr>
        <p:spPr bwMode="auto">
          <a:xfrm>
            <a:off x="5943600" y="4648200"/>
            <a:ext cx="2895600" cy="1938338"/>
          </a:xfrm>
          <a:prstGeom prst="wedgeEllipseCallout">
            <a:avLst>
              <a:gd name="adj1" fmla="val -68532"/>
              <a:gd name="adj2" fmla="val 27806"/>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Since the problem states that there is a relationship without requesting the best predictors, we specify </a:t>
            </a:r>
            <a:r>
              <a:rPr lang="en-US" sz="1200" i="1">
                <a:latin typeface="Verdana" pitchFamily="34" charset="0"/>
              </a:rPr>
              <a:t>Enter </a:t>
            </a:r>
            <a:r>
              <a:rPr lang="en-US" sz="1200">
                <a:latin typeface="Verdana" pitchFamily="34" charset="0"/>
              </a:rPr>
              <a:t>as the method for including variables</a:t>
            </a:r>
            <a:r>
              <a:rPr lang="en-US" sz="1200" i="1">
                <a:latin typeface="Verdana" pitchFamily="34" charset="0"/>
              </a:rPr>
              <a:t>.</a:t>
            </a:r>
            <a:endParaRPr lang="en-US" sz="1200">
              <a:latin typeface="Verdana" pitchFamily="34" charset="0"/>
            </a:endParaRPr>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8418C703-A133-476C-91E7-A69C454DE3C2}" type="slidenum">
              <a:rPr lang="en-US"/>
              <a:pPr/>
              <a:t>29</a:t>
            </a:fld>
            <a:endParaRPr lang="en-US"/>
          </a:p>
        </p:txBody>
      </p:sp>
      <p:pic>
        <p:nvPicPr>
          <p:cNvPr id="488461" name="Picture 13"/>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057400" y="1524000"/>
            <a:ext cx="5845175" cy="3281363"/>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488450" name="Rectangle 2"/>
          <p:cNvSpPr>
            <a:spLocks noGrp="1" noChangeArrowheads="1"/>
          </p:cNvSpPr>
          <p:nvPr>
            <p:ph type="title"/>
          </p:nvPr>
        </p:nvSpPr>
        <p:spPr>
          <a:xfrm>
            <a:off x="1143000" y="304800"/>
            <a:ext cx="7772400" cy="914400"/>
          </a:xfrm>
        </p:spPr>
        <p:txBody>
          <a:bodyPr/>
          <a:lstStyle/>
          <a:p>
            <a:r>
              <a:rPr lang="en-US"/>
              <a:t>Completing the logistic regression request</a:t>
            </a:r>
          </a:p>
        </p:txBody>
      </p:sp>
      <p:sp>
        <p:nvSpPr>
          <p:cNvPr id="488452" name="AutoShape 4"/>
          <p:cNvSpPr>
            <a:spLocks noChangeArrowheads="1"/>
          </p:cNvSpPr>
          <p:nvPr/>
        </p:nvSpPr>
        <p:spPr bwMode="auto">
          <a:xfrm>
            <a:off x="6324600" y="2667000"/>
            <a:ext cx="2443163" cy="1165225"/>
          </a:xfrm>
          <a:prstGeom prst="wedgeEllipseCallout">
            <a:avLst>
              <a:gd name="adj1" fmla="val -1333"/>
              <a:gd name="adj2" fmla="val -93731"/>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Click on the </a:t>
            </a:r>
            <a:r>
              <a:rPr lang="en-US" sz="1200" i="1">
                <a:latin typeface="Verdana" pitchFamily="34" charset="0"/>
              </a:rPr>
              <a:t>OK</a:t>
            </a:r>
            <a:r>
              <a:rPr lang="en-US" sz="1200">
                <a:latin typeface="Verdana" pitchFamily="34" charset="0"/>
              </a:rPr>
              <a:t> button to request the output for the logistic regression.</a:t>
            </a:r>
          </a:p>
        </p:txBody>
      </p:sp>
      <p:sp>
        <p:nvSpPr>
          <p:cNvPr id="488462" name="AutoShape 14"/>
          <p:cNvSpPr>
            <a:spLocks noChangeArrowheads="1"/>
          </p:cNvSpPr>
          <p:nvPr/>
        </p:nvSpPr>
        <p:spPr bwMode="auto">
          <a:xfrm>
            <a:off x="1677988" y="5205413"/>
            <a:ext cx="6626225" cy="1423987"/>
          </a:xfrm>
          <a:prstGeom prst="wedgeEllipseCallout">
            <a:avLst>
              <a:gd name="adj1" fmla="val -12745"/>
              <a:gd name="adj2" fmla="val -83222"/>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The logistic procedure supports the selection of subsets of cases, automatic recoding of nominal variables, saving diagnostic statistics like standardized residuals and Cook's distance, and options for additional statistics. However, none of these are needed for this analysis.</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295E2846-1DFA-4A7A-85B9-B1BCB3BD83C5}" type="slidenum">
              <a:rPr lang="en-US"/>
              <a:pPr/>
              <a:t>3</a:t>
            </a:fld>
            <a:endParaRPr lang="en-US"/>
          </a:p>
        </p:txBody>
      </p:sp>
      <p:sp>
        <p:nvSpPr>
          <p:cNvPr id="778242" name="Rectangle 2"/>
          <p:cNvSpPr>
            <a:spLocks noGrp="1" noChangeArrowheads="1"/>
          </p:cNvSpPr>
          <p:nvPr>
            <p:ph type="title"/>
          </p:nvPr>
        </p:nvSpPr>
        <p:spPr/>
        <p:txBody>
          <a:bodyPr/>
          <a:lstStyle/>
          <a:p>
            <a:r>
              <a:rPr lang="en-US"/>
              <a:t>What logistic regression predicts</a:t>
            </a:r>
          </a:p>
        </p:txBody>
      </p:sp>
      <p:sp>
        <p:nvSpPr>
          <p:cNvPr id="778243" name="Rectangle 3"/>
          <p:cNvSpPr>
            <a:spLocks noGrp="1" noChangeArrowheads="1"/>
          </p:cNvSpPr>
          <p:nvPr>
            <p:ph type="body" idx="1"/>
          </p:nvPr>
        </p:nvSpPr>
        <p:spPr/>
        <p:txBody>
          <a:bodyPr/>
          <a:lstStyle/>
          <a:p>
            <a:r>
              <a:rPr lang="en-US"/>
              <a:t>The variate or value produced by logistic regression is a probability value between 0.0 and 1.0.</a:t>
            </a:r>
          </a:p>
          <a:p>
            <a:endParaRPr lang="en-US"/>
          </a:p>
          <a:p>
            <a:r>
              <a:rPr lang="en-US"/>
              <a:t>If the probability for group membership in the modeled category is above some cut point (the default is 0.50), the subject is predicted to be a member of the modeled group.  If the probability is below the cut point, the subject is predicted to be a member of the other group.</a:t>
            </a:r>
          </a:p>
          <a:p>
            <a:endParaRPr lang="en-US"/>
          </a:p>
          <a:p>
            <a:r>
              <a:rPr lang="en-US"/>
              <a:t>For any given case, logistic regression computes the probability that a case with a particular set of values for the independent variable is a member of the modeled category.</a:t>
            </a:r>
          </a:p>
          <a:p>
            <a:endParaRPr lang="en-US"/>
          </a:p>
        </p:txBody>
      </p:sp>
    </p:spTree>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098175BD-5959-4D92-B1BC-3CFEEDE12A7A}" type="slidenum">
              <a:rPr lang="en-US"/>
              <a:pPr/>
              <a:t>30</a:t>
            </a:fld>
            <a:endParaRPr lang="en-US"/>
          </a:p>
        </p:txBody>
      </p:sp>
      <p:pic>
        <p:nvPicPr>
          <p:cNvPr id="338963" name="Picture 19"/>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568575" y="1524000"/>
            <a:ext cx="4746625" cy="2189163"/>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338947" name="Rectangle 3"/>
          <p:cNvSpPr>
            <a:spLocks noGrp="1" noChangeArrowheads="1"/>
          </p:cNvSpPr>
          <p:nvPr>
            <p:ph type="title"/>
          </p:nvPr>
        </p:nvSpPr>
        <p:spPr/>
        <p:txBody>
          <a:bodyPr/>
          <a:lstStyle/>
          <a:p>
            <a:r>
              <a:rPr lang="en-US"/>
              <a:t>Sample size – ratio of cases to variables</a:t>
            </a:r>
          </a:p>
        </p:txBody>
      </p:sp>
      <p:sp>
        <p:nvSpPr>
          <p:cNvPr id="338948" name="AutoShape 4"/>
          <p:cNvSpPr>
            <a:spLocks noChangeArrowheads="1"/>
          </p:cNvSpPr>
          <p:nvPr/>
        </p:nvSpPr>
        <p:spPr bwMode="auto">
          <a:xfrm>
            <a:off x="1577975" y="3505200"/>
            <a:ext cx="5562600" cy="2197100"/>
          </a:xfrm>
          <a:prstGeom prst="wedgeEllipseCallout">
            <a:avLst>
              <a:gd name="adj1" fmla="val 26741"/>
              <a:gd name="adj2" fmla="val -105565"/>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The minimum ratio of valid cases to independent variables for logistic regression is 10 to 1, with a preferred ratio of 20 to 1. In this analysis, there are 177 valid cases and 3 independent variables. The ratio of cases to independent variables is 59.0 to 1, which satisfies the minimum requirement. In addition, the ratio of 59.0 to 1 satisfies the preferred ratio of 20 to 1.</a:t>
            </a:r>
          </a:p>
        </p:txBody>
      </p:sp>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1C2323A3-729F-4EFF-9AF5-5DB4B049A903}" type="slidenum">
              <a:rPr lang="en-US"/>
              <a:pPr/>
              <a:t>31</a:t>
            </a:fld>
            <a:endParaRPr lang="en-US"/>
          </a:p>
        </p:txBody>
      </p:sp>
      <p:pic>
        <p:nvPicPr>
          <p:cNvPr id="404498" name="Picture 18"/>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601913" y="1828800"/>
            <a:ext cx="4027487" cy="1349375"/>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404483" name="Rectangle 3"/>
          <p:cNvSpPr>
            <a:spLocks noGrp="1" noChangeArrowheads="1"/>
          </p:cNvSpPr>
          <p:nvPr>
            <p:ph type="title"/>
          </p:nvPr>
        </p:nvSpPr>
        <p:spPr/>
        <p:txBody>
          <a:bodyPr/>
          <a:lstStyle/>
          <a:p>
            <a:r>
              <a:rPr lang="en-US"/>
              <a:t>OVERALL RELATIONSHIP BETWEEN INDEPENDENT AND DEPENDENT VARIABLES</a:t>
            </a:r>
          </a:p>
        </p:txBody>
      </p:sp>
      <p:sp>
        <p:nvSpPr>
          <p:cNvPr id="404500" name="Rectangle 20"/>
          <p:cNvSpPr>
            <a:spLocks noChangeArrowheads="1"/>
          </p:cNvSpPr>
          <p:nvPr/>
        </p:nvSpPr>
        <p:spPr bwMode="auto">
          <a:xfrm>
            <a:off x="2667000" y="2819400"/>
            <a:ext cx="3733800" cy="228600"/>
          </a:xfrm>
          <a:prstGeom prst="rect">
            <a:avLst/>
          </a:prstGeom>
          <a:noFill/>
          <a:ln w="31750">
            <a:solidFill>
              <a:srgbClr val="FF0000"/>
            </a:solidFill>
            <a:miter lim="800000"/>
            <a:headEnd/>
            <a:tailEnd/>
          </a:ln>
          <a:effectLst/>
          <a:extLst>
            <a:ext uri="{909E8E84-426E-40DD-AFC4-6F175D3DCCD1}">
              <a14:hiddenFill xmlns:a14="http://schemas.microsoft.com/office/drawing/2010/main">
                <a:solidFill>
                  <a:schemeClr val="bg1">
                    <a:alpha val="0"/>
                  </a:schemeClr>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4484" name="AutoShape 4"/>
          <p:cNvSpPr>
            <a:spLocks noChangeArrowheads="1"/>
          </p:cNvSpPr>
          <p:nvPr/>
        </p:nvSpPr>
        <p:spPr bwMode="auto">
          <a:xfrm>
            <a:off x="1390650" y="3276600"/>
            <a:ext cx="6362700" cy="2990850"/>
          </a:xfrm>
          <a:prstGeom prst="wedgeEllipseCallout">
            <a:avLst>
              <a:gd name="adj1" fmla="val 20782"/>
              <a:gd name="adj2" fmla="val -59343"/>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The presence of a relationship between the dependent variable and combination of independent variables is based on the statistical significance of the model chi-square at step 1 after the independent variables have been added to the analysis.</a:t>
            </a:r>
          </a:p>
          <a:p>
            <a:pPr algn="l"/>
            <a:endParaRPr lang="en-US" sz="1200">
              <a:latin typeface="Verdana" pitchFamily="34" charset="0"/>
            </a:endParaRPr>
          </a:p>
          <a:p>
            <a:pPr algn="l"/>
            <a:r>
              <a:rPr lang="en-US" sz="1200">
                <a:latin typeface="Verdana" pitchFamily="34" charset="0"/>
              </a:rPr>
              <a:t>In this analysis, the probability of the model chi-square (39.668) was &lt;0.001, less than or equal to the level of significance of 0.05. The null hypothesis that there is no difference between the model with only a constant and the model with independent variables was rejected. The existence of a relationship between the independent variables and the dependent variable was supported. </a:t>
            </a:r>
          </a:p>
        </p:txBody>
      </p:sp>
    </p:spTree>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AF757F85-6CE4-4099-AD5C-88ED79276E32}" type="slidenum">
              <a:rPr lang="en-US"/>
              <a:pPr/>
              <a:t>32</a:t>
            </a:fld>
            <a:endParaRPr lang="en-US"/>
          </a:p>
        </p:txBody>
      </p:sp>
      <p:sp>
        <p:nvSpPr>
          <p:cNvPr id="714755" name="Rectangle 3"/>
          <p:cNvSpPr>
            <a:spLocks noGrp="1" noChangeArrowheads="1"/>
          </p:cNvSpPr>
          <p:nvPr>
            <p:ph type="title"/>
          </p:nvPr>
        </p:nvSpPr>
        <p:spPr/>
        <p:txBody>
          <a:bodyPr/>
          <a:lstStyle/>
          <a:p>
            <a:r>
              <a:rPr lang="en-US"/>
              <a:t>NUMERICAL PROBLEMS</a:t>
            </a:r>
          </a:p>
        </p:txBody>
      </p:sp>
      <p:pic>
        <p:nvPicPr>
          <p:cNvPr id="714757" name="Picture 5"/>
          <p:cNvPicPr>
            <a:picLocks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914400" y="1619250"/>
            <a:ext cx="6618288" cy="1809750"/>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714756" name="AutoShape 4"/>
          <p:cNvSpPr>
            <a:spLocks noChangeArrowheads="1"/>
          </p:cNvSpPr>
          <p:nvPr/>
        </p:nvSpPr>
        <p:spPr bwMode="auto">
          <a:xfrm>
            <a:off x="2076450" y="3197225"/>
            <a:ext cx="6915150" cy="3432175"/>
          </a:xfrm>
          <a:prstGeom prst="wedgeEllipseCallout">
            <a:avLst>
              <a:gd name="adj1" fmla="val -23231"/>
              <a:gd name="adj2" fmla="val -62903"/>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Multicollinearity in the logistic regression solution is detected by examining the standard errors for the b coefficients. A standard error larger than 2.0 indicates numerical problems, such as multicollinearity among the independent variables, zero cells for a dummy-coded independent variable because all of the subjects have the same value for the variable, and 'complete separation' whereby the two groups in the dependent event variable can be perfectly separated by scores on one of the independent variables. Analyses that indicate numerical problems should not be interpreted. </a:t>
            </a:r>
          </a:p>
          <a:p>
            <a:pPr algn="l"/>
            <a:endParaRPr lang="en-US" sz="1200">
              <a:latin typeface="Verdana" pitchFamily="34" charset="0"/>
            </a:endParaRPr>
          </a:p>
          <a:p>
            <a:pPr algn="l"/>
            <a:r>
              <a:rPr lang="en-US" sz="1200">
                <a:latin typeface="Verdana" pitchFamily="34" charset="0"/>
              </a:rPr>
              <a:t>None of the independent variables in this analysis had a standard error larger than 2.0. (The check for standard errors larger than 2.0 </a:t>
            </a:r>
            <a:r>
              <a:rPr lang="en-US" sz="1200" u="sng">
                <a:latin typeface="Verdana" pitchFamily="34" charset="0"/>
              </a:rPr>
              <a:t>does not include</a:t>
            </a:r>
            <a:r>
              <a:rPr lang="en-US" sz="1200">
                <a:latin typeface="Verdana" pitchFamily="34" charset="0"/>
              </a:rPr>
              <a:t> the standard error for the Constant.)</a:t>
            </a:r>
          </a:p>
        </p:txBody>
      </p:sp>
    </p:spTree>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E4FF4606-2AF0-4ED9-B1A3-69A952CC07F7}" type="slidenum">
              <a:rPr lang="en-US"/>
              <a:pPr/>
              <a:t>33</a:t>
            </a:fld>
            <a:endParaRPr lang="en-US"/>
          </a:p>
        </p:txBody>
      </p:sp>
      <p:pic>
        <p:nvPicPr>
          <p:cNvPr id="544782" name="Picture 14"/>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558925" y="3048000"/>
            <a:ext cx="6670675" cy="1825625"/>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544771" name="Rectangle 3"/>
          <p:cNvSpPr>
            <a:spLocks noGrp="1" noChangeArrowheads="1"/>
          </p:cNvSpPr>
          <p:nvPr>
            <p:ph type="title"/>
          </p:nvPr>
        </p:nvSpPr>
        <p:spPr>
          <a:xfrm>
            <a:off x="1143000" y="304800"/>
            <a:ext cx="7848600" cy="914400"/>
          </a:xfrm>
        </p:spPr>
        <p:txBody>
          <a:bodyPr/>
          <a:lstStyle/>
          <a:p>
            <a:r>
              <a:rPr lang="en-US"/>
              <a:t>RELATIONSHIP OF INDIVIDUAL INDEPENDENT VARIABLES TO DEPENDENT VARIABLE - 1</a:t>
            </a:r>
          </a:p>
        </p:txBody>
      </p:sp>
      <p:sp>
        <p:nvSpPr>
          <p:cNvPr id="544773" name="AutoShape 5"/>
          <p:cNvSpPr>
            <a:spLocks noChangeArrowheads="1"/>
          </p:cNvSpPr>
          <p:nvPr/>
        </p:nvSpPr>
        <p:spPr bwMode="auto">
          <a:xfrm>
            <a:off x="1295400" y="1600200"/>
            <a:ext cx="6551613" cy="1450975"/>
          </a:xfrm>
          <a:prstGeom prst="wedgeEllipseCallout">
            <a:avLst>
              <a:gd name="adj1" fmla="val 30639"/>
              <a:gd name="adj2" fmla="val 94528"/>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The probability of the Wald statistic for the variable age was 0.006, less than or equal to the level of significance of 0.05. The null hypothesis that the b coefficient for age was equal to zero was rejected.  This supports the relationship that "survey respondents who were older were more likely to have not seen an x-rated movie."</a:t>
            </a:r>
          </a:p>
        </p:txBody>
      </p:sp>
      <p:sp>
        <p:nvSpPr>
          <p:cNvPr id="544783" name="AutoShape 15"/>
          <p:cNvSpPr>
            <a:spLocks noChangeArrowheads="1"/>
          </p:cNvSpPr>
          <p:nvPr/>
        </p:nvSpPr>
        <p:spPr bwMode="auto">
          <a:xfrm>
            <a:off x="2209800" y="4648200"/>
            <a:ext cx="6248400" cy="1673225"/>
          </a:xfrm>
          <a:prstGeom prst="wedgeEllipseCallout">
            <a:avLst>
              <a:gd name="adj1" fmla="val 31810"/>
              <a:gd name="adj2" fmla="val -101519"/>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The value of Exp(B) was 1.039 which implies that a one unit increase in age increased the odds that survey respondents have not seen an x-rated movie by 3.9%.  This confirms the statement of the amount of change in the likelihood of belonging to the modeled group of the dependent variable associated with a one unit change in the independent variable, age.</a:t>
            </a:r>
          </a:p>
        </p:txBody>
      </p:sp>
      <p:sp>
        <p:nvSpPr>
          <p:cNvPr id="544784" name="Rectangle 16"/>
          <p:cNvSpPr>
            <a:spLocks noChangeArrowheads="1"/>
          </p:cNvSpPr>
          <p:nvPr/>
        </p:nvSpPr>
        <p:spPr bwMode="auto">
          <a:xfrm>
            <a:off x="1676400" y="3603625"/>
            <a:ext cx="6172200" cy="228600"/>
          </a:xfrm>
          <a:prstGeom prst="rect">
            <a:avLst/>
          </a:prstGeom>
          <a:noFill/>
          <a:ln w="31750">
            <a:solidFill>
              <a:srgbClr val="FF0000"/>
            </a:solidFill>
            <a:miter lim="800000"/>
            <a:headEnd/>
            <a:tailEnd/>
          </a:ln>
          <a:effectLst/>
          <a:extLst>
            <a:ext uri="{909E8E84-426E-40DD-AFC4-6F175D3DCCD1}">
              <a14:hiddenFill xmlns:a14="http://schemas.microsoft.com/office/drawing/2010/main">
                <a:solidFill>
                  <a:schemeClr val="bg1">
                    <a:alpha val="0"/>
                  </a:schemeClr>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0DF4B266-2923-4BF5-83A2-B1F69E136B64}" type="slidenum">
              <a:rPr lang="en-US"/>
              <a:pPr/>
              <a:t>34</a:t>
            </a:fld>
            <a:endParaRPr lang="en-US"/>
          </a:p>
        </p:txBody>
      </p:sp>
      <p:pic>
        <p:nvPicPr>
          <p:cNvPr id="711682" name="Picture 2"/>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558925" y="3276600"/>
            <a:ext cx="6670675" cy="1825625"/>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711683" name="Rectangle 3"/>
          <p:cNvSpPr>
            <a:spLocks noGrp="1" noChangeArrowheads="1"/>
          </p:cNvSpPr>
          <p:nvPr>
            <p:ph type="title"/>
          </p:nvPr>
        </p:nvSpPr>
        <p:spPr>
          <a:xfrm>
            <a:off x="1143000" y="304800"/>
            <a:ext cx="7848600" cy="914400"/>
          </a:xfrm>
        </p:spPr>
        <p:txBody>
          <a:bodyPr/>
          <a:lstStyle/>
          <a:p>
            <a:r>
              <a:rPr lang="en-US"/>
              <a:t>RELATIONSHIP OF INDIVIDUAL INDEPENDENT VARIABLES TO DEPENDENT VARIABLE - 2</a:t>
            </a:r>
          </a:p>
        </p:txBody>
      </p:sp>
      <p:sp>
        <p:nvSpPr>
          <p:cNvPr id="711684" name="AutoShape 4"/>
          <p:cNvSpPr>
            <a:spLocks noChangeArrowheads="1"/>
          </p:cNvSpPr>
          <p:nvPr/>
        </p:nvSpPr>
        <p:spPr bwMode="auto">
          <a:xfrm>
            <a:off x="1295400" y="1489075"/>
            <a:ext cx="6551613" cy="1673225"/>
          </a:xfrm>
          <a:prstGeom prst="wedgeEllipseCallout">
            <a:avLst>
              <a:gd name="adj1" fmla="val 30810"/>
              <a:gd name="adj2" fmla="val 105125"/>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The probability of the Wald statistic for the variable sex was &lt;0.001, less than or equal to the level of significance of 0.05. The null hypothesis that the b coefficient for sex was equal to zero was rejected.  This supports the relationship that "survey respondents who were female were approximately six and three quarters times more likely to have not seen an x-rated movie." </a:t>
            </a:r>
          </a:p>
        </p:txBody>
      </p:sp>
      <p:sp>
        <p:nvSpPr>
          <p:cNvPr id="711685" name="AutoShape 5"/>
          <p:cNvSpPr>
            <a:spLocks noChangeArrowheads="1"/>
          </p:cNvSpPr>
          <p:nvPr/>
        </p:nvSpPr>
        <p:spPr bwMode="auto">
          <a:xfrm>
            <a:off x="2667000" y="4868863"/>
            <a:ext cx="5181600" cy="1231900"/>
          </a:xfrm>
          <a:prstGeom prst="wedgeEllipseCallout">
            <a:avLst>
              <a:gd name="adj1" fmla="val 38755"/>
              <a:gd name="adj2" fmla="val -100644"/>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The value of Exp(B) was 6.689 which implies that a one unit increase in sex increased the odds by approximately six and three quarters times  that survey respondents have not seen an x-rated movie. </a:t>
            </a:r>
          </a:p>
        </p:txBody>
      </p:sp>
      <p:sp>
        <p:nvSpPr>
          <p:cNvPr id="711686" name="Rectangle 6"/>
          <p:cNvSpPr>
            <a:spLocks noChangeArrowheads="1"/>
          </p:cNvSpPr>
          <p:nvPr/>
        </p:nvSpPr>
        <p:spPr bwMode="auto">
          <a:xfrm>
            <a:off x="1676400" y="4038600"/>
            <a:ext cx="6172200" cy="228600"/>
          </a:xfrm>
          <a:prstGeom prst="rect">
            <a:avLst/>
          </a:prstGeom>
          <a:noFill/>
          <a:ln w="31750">
            <a:solidFill>
              <a:srgbClr val="FF0000"/>
            </a:solidFill>
            <a:miter lim="800000"/>
            <a:headEnd/>
            <a:tailEnd/>
          </a:ln>
          <a:effectLst/>
          <a:extLst>
            <a:ext uri="{909E8E84-426E-40DD-AFC4-6F175D3DCCD1}">
              <a14:hiddenFill xmlns:a14="http://schemas.microsoft.com/office/drawing/2010/main">
                <a:solidFill>
                  <a:schemeClr val="bg1">
                    <a:alpha val="0"/>
                  </a:schemeClr>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A78E9927-860C-4F1F-BA86-B457CD21454C}" type="slidenum">
              <a:rPr lang="en-US"/>
              <a:pPr/>
              <a:t>35</a:t>
            </a:fld>
            <a:endParaRPr lang="en-US"/>
          </a:p>
        </p:txBody>
      </p:sp>
      <p:pic>
        <p:nvPicPr>
          <p:cNvPr id="712706" name="Picture 2"/>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558925" y="3508375"/>
            <a:ext cx="6670675" cy="1825625"/>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712707" name="Rectangle 3"/>
          <p:cNvSpPr>
            <a:spLocks noGrp="1" noChangeArrowheads="1"/>
          </p:cNvSpPr>
          <p:nvPr>
            <p:ph type="title"/>
          </p:nvPr>
        </p:nvSpPr>
        <p:spPr>
          <a:xfrm>
            <a:off x="1143000" y="304800"/>
            <a:ext cx="7848600" cy="914400"/>
          </a:xfrm>
        </p:spPr>
        <p:txBody>
          <a:bodyPr/>
          <a:lstStyle/>
          <a:p>
            <a:r>
              <a:rPr lang="en-US"/>
              <a:t>RELATIONSHIP OF INDIVIDUAL INDEPENDENT VARIABLES TO DEPENDENT VARIABLE - 3</a:t>
            </a:r>
          </a:p>
        </p:txBody>
      </p:sp>
      <p:sp>
        <p:nvSpPr>
          <p:cNvPr id="712710" name="Rectangle 6"/>
          <p:cNvSpPr>
            <a:spLocks noChangeArrowheads="1"/>
          </p:cNvSpPr>
          <p:nvPr/>
        </p:nvSpPr>
        <p:spPr bwMode="auto">
          <a:xfrm>
            <a:off x="1676400" y="4473575"/>
            <a:ext cx="6172200" cy="228600"/>
          </a:xfrm>
          <a:prstGeom prst="rect">
            <a:avLst/>
          </a:prstGeom>
          <a:noFill/>
          <a:ln w="31750">
            <a:solidFill>
              <a:srgbClr val="FF0000"/>
            </a:solidFill>
            <a:miter lim="800000"/>
            <a:headEnd/>
            <a:tailEnd/>
          </a:ln>
          <a:effectLst/>
          <a:extLst>
            <a:ext uri="{909E8E84-426E-40DD-AFC4-6F175D3DCCD1}">
              <a14:hiddenFill xmlns:a14="http://schemas.microsoft.com/office/drawing/2010/main">
                <a:solidFill>
                  <a:schemeClr val="bg1">
                    <a:alpha val="0"/>
                  </a:schemeClr>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2708" name="AutoShape 4"/>
          <p:cNvSpPr>
            <a:spLocks noChangeArrowheads="1"/>
          </p:cNvSpPr>
          <p:nvPr/>
        </p:nvSpPr>
        <p:spPr bwMode="auto">
          <a:xfrm>
            <a:off x="990600" y="1393825"/>
            <a:ext cx="7696200" cy="2111375"/>
          </a:xfrm>
          <a:prstGeom prst="wedgeEllipseCallout">
            <a:avLst>
              <a:gd name="adj1" fmla="val 23042"/>
              <a:gd name="adj2" fmla="val 98796"/>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The probability of the Wald statistic for the variable liberal or conservative political views was 0.024, less than or equal to the level of significance of 0.05. The null hypothesis that the b coefficient for liberal or conservative political views was equal to zero was rejected.  This supports the relationship that "survey respondents who were more conservative were more likely to have not seen an x-rated movie." Liberal or conservative political views is an ordinal variable that is coded so that higher numeric values are associated with survey respondents who were more conservative.</a:t>
            </a:r>
          </a:p>
        </p:txBody>
      </p:sp>
      <p:sp>
        <p:nvSpPr>
          <p:cNvPr id="712709" name="AutoShape 5"/>
          <p:cNvSpPr>
            <a:spLocks noChangeArrowheads="1"/>
          </p:cNvSpPr>
          <p:nvPr/>
        </p:nvSpPr>
        <p:spPr bwMode="auto">
          <a:xfrm>
            <a:off x="2286000" y="5321300"/>
            <a:ext cx="5715000" cy="1231900"/>
          </a:xfrm>
          <a:prstGeom prst="wedgeEllipseCallout">
            <a:avLst>
              <a:gd name="adj1" fmla="val 38667"/>
              <a:gd name="adj2" fmla="val -102579"/>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The value of Exp(B) was 1.358 which implies that a one unit increase in liberal or conservative political views increased the odds that survey respondents have not seen an x-rated movie by approximately one and a quarter times.</a:t>
            </a:r>
          </a:p>
        </p:txBody>
      </p:sp>
    </p:spTree>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83BC8A21-7F32-4E20-8A0F-72C04B158AAD}" type="slidenum">
              <a:rPr lang="en-US"/>
              <a:pPr/>
              <a:t>36</a:t>
            </a:fld>
            <a:endParaRPr lang="en-US"/>
          </a:p>
        </p:txBody>
      </p:sp>
      <p:pic>
        <p:nvPicPr>
          <p:cNvPr id="555021" name="Picture 13"/>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524000" y="3203575"/>
            <a:ext cx="6629400" cy="2435225"/>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555011" name="Rectangle 3"/>
          <p:cNvSpPr>
            <a:spLocks noGrp="1" noChangeArrowheads="1"/>
          </p:cNvSpPr>
          <p:nvPr>
            <p:ph type="title"/>
          </p:nvPr>
        </p:nvSpPr>
        <p:spPr>
          <a:xfrm>
            <a:off x="838200" y="304800"/>
            <a:ext cx="8229600" cy="914400"/>
          </a:xfrm>
        </p:spPr>
        <p:txBody>
          <a:bodyPr/>
          <a:lstStyle/>
          <a:p>
            <a:r>
              <a:rPr lang="en-US" sz="2400"/>
              <a:t>CLASSIFICATION USING THE LOGISTIC REGRESSION MODEL:</a:t>
            </a:r>
            <a:br>
              <a:rPr lang="en-US" sz="2400"/>
            </a:br>
            <a:r>
              <a:rPr lang="en-US" sz="2400"/>
              <a:t>by chance accuracy rate</a:t>
            </a:r>
          </a:p>
        </p:txBody>
      </p:sp>
      <p:sp>
        <p:nvSpPr>
          <p:cNvPr id="555012" name="AutoShape 4"/>
          <p:cNvSpPr>
            <a:spLocks noChangeArrowheads="1"/>
          </p:cNvSpPr>
          <p:nvPr/>
        </p:nvSpPr>
        <p:spPr bwMode="auto">
          <a:xfrm>
            <a:off x="762000" y="4889500"/>
            <a:ext cx="8229600" cy="1892300"/>
          </a:xfrm>
          <a:prstGeom prst="wedgeEllipseCallout">
            <a:avLst>
              <a:gd name="adj1" fmla="val 13657"/>
              <a:gd name="adj2" fmla="val -40449"/>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The proportional by chance accuracy rate was computed by first calculating the proportion of cases for each group based on the number of cases in each group in the classification table at Step 0.  The proportion in the "YES" group is 45/177 = 0.254. The proportion in the "No" group is 132/177 = 0.746.</a:t>
            </a:r>
          </a:p>
          <a:p>
            <a:pPr algn="l"/>
            <a:endParaRPr lang="en-US" sz="1200">
              <a:latin typeface="Verdana" pitchFamily="34" charset="0"/>
            </a:endParaRPr>
          </a:p>
          <a:p>
            <a:pPr algn="l"/>
            <a:r>
              <a:rPr lang="en-US" sz="1200">
                <a:latin typeface="Verdana" pitchFamily="34" charset="0"/>
              </a:rPr>
              <a:t>Then, we square and sum the proportion of cases in each group  (0.254² + 0.746² = 0.621).  0.621 is the proportional by chance accuracy rate.</a:t>
            </a:r>
          </a:p>
        </p:txBody>
      </p:sp>
      <p:sp>
        <p:nvSpPr>
          <p:cNvPr id="555023" name="AutoShape 15"/>
          <p:cNvSpPr>
            <a:spLocks noChangeArrowheads="1"/>
          </p:cNvSpPr>
          <p:nvPr/>
        </p:nvSpPr>
        <p:spPr bwMode="auto">
          <a:xfrm>
            <a:off x="1068388" y="1371600"/>
            <a:ext cx="7007225" cy="1892300"/>
          </a:xfrm>
          <a:prstGeom prst="wedgeEllipseCallout">
            <a:avLst>
              <a:gd name="adj1" fmla="val 18231"/>
              <a:gd name="adj2" fmla="val -40463"/>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The independent variables could be characterized as useful predictors distinguishing survey respondents who have not seen an x-rated movie from survey respondents who have seen an x-rated movie if the classification accuracy rate was substantially higher than the accuracy attainable by chance alone. Operationally, the classification accuracy rate should be 25% or more higher than the proportional by chance accuracy rate.</a:t>
            </a:r>
          </a:p>
        </p:txBody>
      </p:sp>
    </p:spTree>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CAA58B63-A406-4513-96E5-1DF0B3DF8A56}" type="slidenum">
              <a:rPr lang="en-US"/>
              <a:pPr/>
              <a:t>37</a:t>
            </a:fld>
            <a:endParaRPr lang="en-US"/>
          </a:p>
        </p:txBody>
      </p:sp>
      <p:pic>
        <p:nvPicPr>
          <p:cNvPr id="556043" name="Picture 11"/>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524000" y="1524000"/>
            <a:ext cx="6627813" cy="2190750"/>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556035" name="Rectangle 3"/>
          <p:cNvSpPr>
            <a:spLocks noGrp="1" noChangeArrowheads="1"/>
          </p:cNvSpPr>
          <p:nvPr>
            <p:ph type="title"/>
          </p:nvPr>
        </p:nvSpPr>
        <p:spPr>
          <a:xfrm>
            <a:off x="838200" y="304800"/>
            <a:ext cx="8229600" cy="914400"/>
          </a:xfrm>
        </p:spPr>
        <p:txBody>
          <a:bodyPr/>
          <a:lstStyle/>
          <a:p>
            <a:r>
              <a:rPr lang="en-US" sz="2400"/>
              <a:t>CLASSIFICATION USING THE LOGISTIC REGRESSION MODEL:</a:t>
            </a:r>
            <a:br>
              <a:rPr lang="en-US" sz="2400"/>
            </a:br>
            <a:r>
              <a:rPr lang="en-US" sz="2400"/>
              <a:t>criteria for classification accuracy</a:t>
            </a:r>
          </a:p>
        </p:txBody>
      </p:sp>
      <p:sp>
        <p:nvSpPr>
          <p:cNvPr id="556036" name="AutoShape 4"/>
          <p:cNvSpPr>
            <a:spLocks noChangeArrowheads="1"/>
          </p:cNvSpPr>
          <p:nvPr/>
        </p:nvSpPr>
        <p:spPr bwMode="auto">
          <a:xfrm>
            <a:off x="1981200" y="3894138"/>
            <a:ext cx="5638800" cy="1673225"/>
          </a:xfrm>
          <a:prstGeom prst="wedgeEllipseCallout">
            <a:avLst>
              <a:gd name="adj1" fmla="val 43273"/>
              <a:gd name="adj2" fmla="val -88236"/>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The accuracy rate computed by SPSS was 80.2% which was greater than or equal to the proportional by chance accuracy criteria of 77.6% (1.25 x 62.1% = 77.6%). </a:t>
            </a:r>
          </a:p>
          <a:p>
            <a:pPr algn="l"/>
            <a:endParaRPr lang="en-US" sz="1200">
              <a:latin typeface="Verdana" pitchFamily="34" charset="0"/>
            </a:endParaRPr>
          </a:p>
          <a:p>
            <a:pPr algn="l"/>
            <a:r>
              <a:rPr lang="en-US" sz="1200">
                <a:latin typeface="Verdana" pitchFamily="34" charset="0"/>
              </a:rPr>
              <a:t>The criteria for classification accuracy is  satisfied. </a:t>
            </a:r>
          </a:p>
        </p:txBody>
      </p:sp>
    </p:spTree>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BAC804BC-C143-4668-A26B-D5F06F7E5E7B}" type="slidenum">
              <a:rPr lang="en-US"/>
              <a:pPr/>
              <a:t>38</a:t>
            </a:fld>
            <a:endParaRPr lang="en-US"/>
          </a:p>
        </p:txBody>
      </p:sp>
      <p:sp>
        <p:nvSpPr>
          <p:cNvPr id="717826" name="Rectangle 2"/>
          <p:cNvSpPr>
            <a:spLocks noGrp="1" noChangeArrowheads="1"/>
          </p:cNvSpPr>
          <p:nvPr>
            <p:ph type="title"/>
          </p:nvPr>
        </p:nvSpPr>
        <p:spPr/>
        <p:txBody>
          <a:bodyPr/>
          <a:lstStyle/>
          <a:p>
            <a:r>
              <a:rPr lang="en-US"/>
              <a:t>Answering the question in problem 1 - 1</a:t>
            </a:r>
          </a:p>
        </p:txBody>
      </p:sp>
      <p:sp>
        <p:nvSpPr>
          <p:cNvPr id="717827" name="Rectangle 3"/>
          <p:cNvSpPr>
            <a:spLocks noGrp="1" noChangeArrowheads="1"/>
          </p:cNvSpPr>
          <p:nvPr>
            <p:ph type="body" idx="1"/>
          </p:nvPr>
        </p:nvSpPr>
        <p:spPr>
          <a:xfrm>
            <a:off x="1066800" y="1524000"/>
            <a:ext cx="7881938" cy="4953000"/>
          </a:xfrm>
        </p:spPr>
        <p:txBody>
          <a:bodyPr/>
          <a:lstStyle/>
          <a:p>
            <a:pPr marL="0" indent="0">
              <a:buFont typeface="Wingdings" pitchFamily="2" charset="2"/>
              <a:buNone/>
            </a:pPr>
            <a:r>
              <a:rPr lang="en-US" sz="1400"/>
              <a:t>In the dataset GSS2000.sav, is the following statement true, false, or an incorrect application of a statistic? Assume that there is no problem with missing data, outliers, or influential cases, and that the validation analysis will confirm the generalizability of the results. Use a level of significance of 0.05 for evaluating the statistical relationship. </a:t>
            </a:r>
          </a:p>
          <a:p>
            <a:pPr marL="0" indent="0">
              <a:buFont typeface="Wingdings" pitchFamily="2" charset="2"/>
              <a:buNone/>
            </a:pPr>
            <a:endParaRPr lang="en-US" sz="1400"/>
          </a:p>
          <a:p>
            <a:pPr marL="0" indent="0">
              <a:buFont typeface="Wingdings" pitchFamily="2" charset="2"/>
              <a:buNone/>
            </a:pPr>
            <a:r>
              <a:rPr lang="en-US" sz="1400" b="1"/>
              <a:t>The variables "age" [age], "sex" [sex], and "liberal or conservative political views" [polviews] were useful predictors for distinguishing between groups based on responses to "seen x-rated movie in last year" [xmovie]. These predictors differentiate survey respondents who have </a:t>
            </a:r>
            <a:r>
              <a:rPr lang="en-US" sz="1400" b="1" u="sng"/>
              <a:t>not</a:t>
            </a:r>
            <a:r>
              <a:rPr lang="en-US" sz="1400" b="1"/>
              <a:t> seen an x-rated movie from survey respondents who have seen an x-rated movie. </a:t>
            </a:r>
          </a:p>
          <a:p>
            <a:pPr marL="0" indent="0">
              <a:buFont typeface="Wingdings" pitchFamily="2" charset="2"/>
              <a:buNone/>
            </a:pPr>
            <a:endParaRPr lang="en-US" sz="1400" b="1"/>
          </a:p>
          <a:p>
            <a:pPr marL="0" indent="0">
              <a:buFont typeface="Wingdings" pitchFamily="2" charset="2"/>
              <a:buNone/>
            </a:pPr>
            <a:r>
              <a:rPr lang="en-US" sz="1400"/>
              <a:t>Survey respondents who were older were more likely to have </a:t>
            </a:r>
            <a:r>
              <a:rPr lang="en-US" sz="1400" u="sng"/>
              <a:t>not</a:t>
            </a:r>
            <a:r>
              <a:rPr lang="en-US" sz="1400"/>
              <a:t> seen an x-rated movie. A one unit increase in age increased the odds that survey respondents have </a:t>
            </a:r>
            <a:r>
              <a:rPr lang="en-US" sz="1400" u="sng"/>
              <a:t>not</a:t>
            </a:r>
            <a:r>
              <a:rPr lang="en-US" sz="1400"/>
              <a:t> seen an x-rated movie by 3.9%. Survey respondents who were female were approximately six and three quarters times more likely to have </a:t>
            </a:r>
            <a:r>
              <a:rPr lang="en-US" sz="1400" u="sng"/>
              <a:t>not</a:t>
            </a:r>
            <a:r>
              <a:rPr lang="en-US" sz="1400"/>
              <a:t> seen an x-rated movie. Survey respondents who were more conservative were more likely to have </a:t>
            </a:r>
            <a:r>
              <a:rPr lang="en-US" sz="1400" u="sng"/>
              <a:t>not</a:t>
            </a:r>
            <a:r>
              <a:rPr lang="en-US" sz="1400"/>
              <a:t> seen an x-rated movie. A one unit increase in liberal or conservative political views increased the odds that survey respondents have not seen an x-rated movie by approximately one and a quarter times. </a:t>
            </a:r>
          </a:p>
        </p:txBody>
      </p:sp>
      <p:sp>
        <p:nvSpPr>
          <p:cNvPr id="717831" name="AutoShape 7"/>
          <p:cNvSpPr>
            <a:spLocks noChangeArrowheads="1"/>
          </p:cNvSpPr>
          <p:nvPr/>
        </p:nvSpPr>
        <p:spPr bwMode="auto">
          <a:xfrm>
            <a:off x="2971800" y="3657600"/>
            <a:ext cx="5638800" cy="2970213"/>
          </a:xfrm>
          <a:prstGeom prst="wedgeEllipseCallout">
            <a:avLst>
              <a:gd name="adj1" fmla="val -20944"/>
              <a:gd name="adj2" fmla="val -33806"/>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tabLst>
                <a:tab pos="234950" algn="l"/>
              </a:tabLst>
            </a:pPr>
            <a:r>
              <a:rPr lang="en-US" sz="1200">
                <a:latin typeface="Verdana" pitchFamily="34" charset="0"/>
              </a:rPr>
              <a:t>We found a statistically significant overall relationship between the combination of independent variables and the dependent variable.</a:t>
            </a:r>
          </a:p>
          <a:p>
            <a:pPr algn="l">
              <a:lnSpc>
                <a:spcPct val="100000"/>
              </a:lnSpc>
              <a:tabLst>
                <a:tab pos="234950" algn="l"/>
              </a:tabLst>
            </a:pPr>
            <a:endParaRPr lang="en-US" sz="1200">
              <a:latin typeface="Verdana" pitchFamily="34" charset="0"/>
            </a:endParaRPr>
          </a:p>
          <a:p>
            <a:pPr algn="l">
              <a:lnSpc>
                <a:spcPct val="100000"/>
              </a:lnSpc>
              <a:tabLst>
                <a:tab pos="234950" algn="l"/>
              </a:tabLst>
            </a:pPr>
            <a:r>
              <a:rPr lang="en-US" sz="1200">
                <a:latin typeface="Verdana" pitchFamily="34" charset="0"/>
              </a:rPr>
              <a:t>There was no evidence of numerical problems in the solution.</a:t>
            </a:r>
          </a:p>
          <a:p>
            <a:pPr algn="l">
              <a:lnSpc>
                <a:spcPct val="100000"/>
              </a:lnSpc>
              <a:tabLst>
                <a:tab pos="234950" algn="l"/>
              </a:tabLst>
            </a:pPr>
            <a:endParaRPr lang="en-US" sz="1200">
              <a:latin typeface="Verdana" pitchFamily="34" charset="0"/>
            </a:endParaRPr>
          </a:p>
          <a:p>
            <a:pPr algn="l">
              <a:lnSpc>
                <a:spcPct val="100000"/>
              </a:lnSpc>
              <a:tabLst>
                <a:tab pos="234950" algn="l"/>
              </a:tabLst>
            </a:pPr>
            <a:r>
              <a:rPr lang="en-US" sz="1200">
                <a:latin typeface="Verdana" pitchFamily="34" charset="0"/>
              </a:rPr>
              <a:t>Moreover, the classification accuracy surpassed the proportional by chance accuracy criteria, supporting the utility of the model.</a:t>
            </a:r>
          </a:p>
        </p:txBody>
      </p:sp>
    </p:spTree>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D6A4A993-07F6-4597-A6D9-E6DDAD16FFE3}" type="slidenum">
              <a:rPr lang="en-US"/>
              <a:pPr/>
              <a:t>39</a:t>
            </a:fld>
            <a:endParaRPr lang="en-US"/>
          </a:p>
        </p:txBody>
      </p:sp>
      <p:sp>
        <p:nvSpPr>
          <p:cNvPr id="718850" name="Rectangle 2"/>
          <p:cNvSpPr>
            <a:spLocks noGrp="1" noChangeArrowheads="1"/>
          </p:cNvSpPr>
          <p:nvPr>
            <p:ph type="title"/>
          </p:nvPr>
        </p:nvSpPr>
        <p:spPr/>
        <p:txBody>
          <a:bodyPr/>
          <a:lstStyle/>
          <a:p>
            <a:r>
              <a:rPr lang="en-US"/>
              <a:t>Answering the question in problem 1 - 2</a:t>
            </a:r>
          </a:p>
        </p:txBody>
      </p:sp>
      <p:sp>
        <p:nvSpPr>
          <p:cNvPr id="718851" name="Rectangle 3"/>
          <p:cNvSpPr>
            <a:spLocks noGrp="1" noChangeArrowheads="1"/>
          </p:cNvSpPr>
          <p:nvPr>
            <p:ph type="body" idx="1"/>
          </p:nvPr>
        </p:nvSpPr>
        <p:spPr>
          <a:xfrm>
            <a:off x="1066800" y="1371600"/>
            <a:ext cx="7881938" cy="5257800"/>
          </a:xfrm>
        </p:spPr>
        <p:txBody>
          <a:bodyPr/>
          <a:lstStyle/>
          <a:p>
            <a:pPr marL="0" indent="0">
              <a:lnSpc>
                <a:spcPct val="90000"/>
              </a:lnSpc>
              <a:buFont typeface="Wingdings" pitchFamily="2" charset="2"/>
              <a:buNone/>
            </a:pPr>
            <a:r>
              <a:rPr lang="en-US" sz="1400"/>
              <a:t>In the dataset GSS2000.sav, is the following statement true, false, or an incorrect application of a statistic? Assume that there is no problem with missing data, outliers, or influential cases, and that the validation analysis will confirm the generalizability of the results. Use a level of significance of 0.05 for evaluating the statistical relationship. </a:t>
            </a:r>
          </a:p>
          <a:p>
            <a:pPr marL="0" indent="0">
              <a:lnSpc>
                <a:spcPct val="90000"/>
              </a:lnSpc>
              <a:buFont typeface="Wingdings" pitchFamily="2" charset="2"/>
              <a:buNone/>
            </a:pPr>
            <a:endParaRPr lang="en-US" sz="1400"/>
          </a:p>
          <a:p>
            <a:pPr marL="0" indent="0">
              <a:lnSpc>
                <a:spcPct val="90000"/>
              </a:lnSpc>
              <a:buFont typeface="Wingdings" pitchFamily="2" charset="2"/>
              <a:buNone/>
            </a:pPr>
            <a:r>
              <a:rPr lang="en-US" sz="1400"/>
              <a:t>The variables "age" [age], "sex" [sex], and "liberal or conservative political views" [polviews] were useful predictors for distinguishing between groups based on responses to "seen x-rated movie in last year" [xmovie]. These predictors differentiate survey respondents who have not seen an x-rated movie from survey respondents who have seen an x-rated movie. </a:t>
            </a:r>
          </a:p>
          <a:p>
            <a:pPr marL="0" indent="0">
              <a:lnSpc>
                <a:spcPct val="90000"/>
              </a:lnSpc>
              <a:buFont typeface="Wingdings" pitchFamily="2" charset="2"/>
              <a:buNone/>
            </a:pPr>
            <a:endParaRPr lang="en-US" sz="1400"/>
          </a:p>
          <a:p>
            <a:pPr marL="0" indent="0">
              <a:lnSpc>
                <a:spcPct val="90000"/>
              </a:lnSpc>
              <a:buFont typeface="Wingdings" pitchFamily="2" charset="2"/>
              <a:buNone/>
            </a:pPr>
            <a:r>
              <a:rPr lang="en-US" sz="1400" b="1"/>
              <a:t>Survey respondents who were older were more likely to have not seen an x-rated movie. A one unit increase in age increased the odds that survey respondents have not seen an x-rated movie by 3.9%. Survey respondents who were female were approximately six and three quarters times more likely to have not seen an x-rated movie. Survey respondents who were more conservative were more likely to have not seen an x-rated movie. A one unit increase in liberal or conservative political views increased the odds that survey respondents have not seen an x-rated movie by approximately one and a quarter times. </a:t>
            </a:r>
          </a:p>
          <a:p>
            <a:pPr marL="0" indent="0">
              <a:lnSpc>
                <a:spcPct val="90000"/>
              </a:lnSpc>
              <a:buFont typeface="Wingdings" pitchFamily="2" charset="2"/>
              <a:buNone/>
            </a:pPr>
            <a:endParaRPr lang="en-US" sz="1400" b="1"/>
          </a:p>
          <a:p>
            <a:pPr marL="0" indent="0">
              <a:lnSpc>
                <a:spcPct val="90000"/>
              </a:lnSpc>
              <a:buFont typeface="Wingdings" pitchFamily="2" charset="2"/>
              <a:buNone/>
            </a:pPr>
            <a:r>
              <a:rPr lang="en-US" sz="1400"/>
              <a:t>1.   True</a:t>
            </a:r>
          </a:p>
          <a:p>
            <a:pPr marL="0" indent="0">
              <a:lnSpc>
                <a:spcPct val="90000"/>
              </a:lnSpc>
              <a:buFont typeface="Wingdings" pitchFamily="2" charset="2"/>
              <a:buNone/>
            </a:pPr>
            <a:r>
              <a:rPr lang="en-US" sz="1400"/>
              <a:t>2.   True with caution</a:t>
            </a:r>
          </a:p>
          <a:p>
            <a:pPr marL="0" indent="0">
              <a:lnSpc>
                <a:spcPct val="90000"/>
              </a:lnSpc>
              <a:buFont typeface="Wingdings" pitchFamily="2" charset="2"/>
              <a:buNone/>
            </a:pPr>
            <a:r>
              <a:rPr lang="en-US" sz="1400"/>
              <a:t>3.   False</a:t>
            </a:r>
          </a:p>
          <a:p>
            <a:pPr marL="0" indent="0">
              <a:lnSpc>
                <a:spcPct val="90000"/>
              </a:lnSpc>
              <a:buFont typeface="Wingdings" pitchFamily="2" charset="2"/>
              <a:buNone/>
            </a:pPr>
            <a:r>
              <a:rPr lang="en-US" sz="1400"/>
              <a:t>4.   Inappropriate application of a statistic</a:t>
            </a:r>
          </a:p>
        </p:txBody>
      </p:sp>
      <p:sp>
        <p:nvSpPr>
          <p:cNvPr id="718854" name="AutoShape 6"/>
          <p:cNvSpPr>
            <a:spLocks noChangeArrowheads="1"/>
          </p:cNvSpPr>
          <p:nvPr/>
        </p:nvSpPr>
        <p:spPr bwMode="auto">
          <a:xfrm>
            <a:off x="2514600" y="1749425"/>
            <a:ext cx="5791200" cy="1679575"/>
          </a:xfrm>
          <a:prstGeom prst="wedgeEllipseCallout">
            <a:avLst>
              <a:gd name="adj1" fmla="val -26560"/>
              <a:gd name="adj2" fmla="val 27222"/>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tabLst>
                <a:tab pos="234950" algn="l"/>
              </a:tabLst>
            </a:pPr>
            <a:r>
              <a:rPr lang="en-US" sz="1200">
                <a:latin typeface="Verdana" pitchFamily="34" charset="0"/>
              </a:rPr>
              <a:t>We verified that each statement about the relationship between an independent variable and the dependent variable was correct in both direction of the relationship and the change in likelihood associated with a one-unit change of the independent variable.</a:t>
            </a:r>
          </a:p>
        </p:txBody>
      </p:sp>
      <p:sp>
        <p:nvSpPr>
          <p:cNvPr id="718855" name="AutoShape 7"/>
          <p:cNvSpPr>
            <a:spLocks noChangeArrowheads="1"/>
          </p:cNvSpPr>
          <p:nvPr/>
        </p:nvSpPr>
        <p:spPr bwMode="auto">
          <a:xfrm>
            <a:off x="4572000" y="5029200"/>
            <a:ext cx="4033838" cy="1231900"/>
          </a:xfrm>
          <a:prstGeom prst="wedgeEllipseCallout">
            <a:avLst>
              <a:gd name="adj1" fmla="val 5685"/>
              <a:gd name="adj2" fmla="val -41468"/>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The answer to the question is true with caution. </a:t>
            </a:r>
          </a:p>
          <a:p>
            <a:pPr algn="l"/>
            <a:endParaRPr lang="en-US" sz="1200">
              <a:latin typeface="Verdana" pitchFamily="34" charset="0"/>
            </a:endParaRPr>
          </a:p>
          <a:p>
            <a:pPr algn="l"/>
            <a:r>
              <a:rPr lang="en-US" sz="1200">
                <a:latin typeface="Verdana" pitchFamily="34" charset="0"/>
              </a:rPr>
              <a:t>A caution is added because of the inclusion of ordinal level variables.</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AE107424-A1D2-4FB6-BA23-5AB1246A572A}" type="slidenum">
              <a:rPr lang="en-US"/>
              <a:pPr/>
              <a:t>4</a:t>
            </a:fld>
            <a:endParaRPr lang="en-US"/>
          </a:p>
        </p:txBody>
      </p:sp>
      <p:sp>
        <p:nvSpPr>
          <p:cNvPr id="782338" name="Rectangle 2"/>
          <p:cNvSpPr>
            <a:spLocks noGrp="1" noChangeArrowheads="1"/>
          </p:cNvSpPr>
          <p:nvPr>
            <p:ph type="title"/>
          </p:nvPr>
        </p:nvSpPr>
        <p:spPr/>
        <p:txBody>
          <a:bodyPr/>
          <a:lstStyle/>
          <a:p>
            <a:r>
              <a:rPr lang="en-US"/>
              <a:t>Level of measurement requirements</a:t>
            </a:r>
          </a:p>
        </p:txBody>
      </p:sp>
      <p:sp>
        <p:nvSpPr>
          <p:cNvPr id="782339" name="Rectangle 3"/>
          <p:cNvSpPr>
            <a:spLocks noGrp="1" noChangeArrowheads="1"/>
          </p:cNvSpPr>
          <p:nvPr>
            <p:ph type="body" idx="1"/>
          </p:nvPr>
        </p:nvSpPr>
        <p:spPr/>
        <p:txBody>
          <a:bodyPr/>
          <a:lstStyle/>
          <a:p>
            <a:r>
              <a:rPr lang="en-US"/>
              <a:t>Logistic regression analysis requires that the dependent variable be dichotomous.</a:t>
            </a:r>
          </a:p>
          <a:p>
            <a:endParaRPr lang="en-US"/>
          </a:p>
          <a:p>
            <a:r>
              <a:rPr lang="en-US"/>
              <a:t>Logistic regression analysis requires that the independent variables be metric or dichotomous. </a:t>
            </a:r>
          </a:p>
          <a:p>
            <a:endParaRPr lang="en-US"/>
          </a:p>
          <a:p>
            <a:r>
              <a:rPr lang="en-US"/>
              <a:t>If an independent variable is nominal level and not dichotomous, the logistic regression procedure in SPSS has a option to dummy code the variable for you.</a:t>
            </a:r>
          </a:p>
          <a:p>
            <a:endParaRPr lang="en-US"/>
          </a:p>
          <a:p>
            <a:r>
              <a:rPr lang="en-US"/>
              <a:t>If an independent variable is ordinal, we will attach the usual caution.</a:t>
            </a:r>
          </a:p>
        </p:txBody>
      </p:sp>
    </p:spTree>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EB21BE79-1CAF-4CBA-92CE-18DFDC54222E}" type="slidenum">
              <a:rPr lang="en-US"/>
              <a:pPr/>
              <a:t>40</a:t>
            </a:fld>
            <a:endParaRPr lang="en-US"/>
          </a:p>
        </p:txBody>
      </p:sp>
      <p:sp>
        <p:nvSpPr>
          <p:cNvPr id="719874" name="Rectangle 2"/>
          <p:cNvSpPr>
            <a:spLocks noGrp="1" noChangeArrowheads="1"/>
          </p:cNvSpPr>
          <p:nvPr>
            <p:ph type="title"/>
          </p:nvPr>
        </p:nvSpPr>
        <p:spPr/>
        <p:txBody>
          <a:bodyPr/>
          <a:lstStyle/>
          <a:p>
            <a:r>
              <a:rPr lang="en-US"/>
              <a:t>Problem 2</a:t>
            </a:r>
          </a:p>
        </p:txBody>
      </p:sp>
      <p:sp>
        <p:nvSpPr>
          <p:cNvPr id="719875" name="Rectangle 3"/>
          <p:cNvSpPr>
            <a:spLocks noGrp="1" noChangeArrowheads="1"/>
          </p:cNvSpPr>
          <p:nvPr>
            <p:ph type="body" idx="1"/>
          </p:nvPr>
        </p:nvSpPr>
        <p:spPr>
          <a:xfrm>
            <a:off x="1066800" y="1447800"/>
            <a:ext cx="7881938" cy="5257800"/>
          </a:xfrm>
        </p:spPr>
        <p:txBody>
          <a:bodyPr/>
          <a:lstStyle/>
          <a:p>
            <a:pPr marL="0" indent="0">
              <a:lnSpc>
                <a:spcPct val="80000"/>
              </a:lnSpc>
              <a:buFont typeface="Wingdings" pitchFamily="2" charset="2"/>
              <a:buNone/>
            </a:pPr>
            <a:r>
              <a:rPr lang="en-US" sz="1400"/>
              <a:t>In the dataset GSS2000.sav, is the following statement true, false, or an incorrect application of a statistic? Assume that there is no problem with missing data, outliers, or influential cases, and that the validation analysis will confirm the generalizability of the results. Use a level of significance of 0.05 for evaluating the statistical relationship. </a:t>
            </a:r>
          </a:p>
          <a:p>
            <a:pPr marL="0" indent="0">
              <a:lnSpc>
                <a:spcPct val="80000"/>
              </a:lnSpc>
              <a:buFont typeface="Wingdings" pitchFamily="2" charset="2"/>
              <a:buNone/>
            </a:pPr>
            <a:endParaRPr lang="en-US" sz="1400"/>
          </a:p>
          <a:p>
            <a:pPr marL="0" indent="0">
              <a:lnSpc>
                <a:spcPct val="80000"/>
              </a:lnSpc>
              <a:buFont typeface="Wingdings" pitchFamily="2" charset="2"/>
              <a:buNone/>
            </a:pPr>
            <a:r>
              <a:rPr lang="en-US" sz="1400"/>
              <a:t>After controlling for the effect of the variable "sex" [sex] on "should marijuana be made legal" [grass], the variable "general happiness" [happy] and "confidence in the executive branch of the federal government" [confed] were useful predictors for distinguishing between groups based on responses to "should marijuana be made legal" [grass]. These predictors differentiate survey respondents who have been less supportive that the use of marijuana should be made legal from survey respondents who have been more supportive that the use of marijuana should be made legal. </a:t>
            </a:r>
          </a:p>
          <a:p>
            <a:pPr marL="0" indent="0">
              <a:lnSpc>
                <a:spcPct val="80000"/>
              </a:lnSpc>
              <a:buFont typeface="Wingdings" pitchFamily="2" charset="2"/>
              <a:buNone/>
            </a:pPr>
            <a:endParaRPr lang="en-US" sz="1400"/>
          </a:p>
          <a:p>
            <a:pPr marL="0" indent="0">
              <a:lnSpc>
                <a:spcPct val="80000"/>
              </a:lnSpc>
              <a:buFont typeface="Wingdings" pitchFamily="2" charset="2"/>
              <a:buNone/>
            </a:pPr>
            <a:r>
              <a:rPr lang="en-US" sz="1400"/>
              <a:t>Survey respondents who were less happy overall were less likely to have been less supportive that the use of marijuana should be made legal. A one unit increase in general happiness decreased the odds that survey respondents have been less supportive that the use of marijuana should be made legal by 66.9%. Survey respondents who had less confidence in the executive branch of the federal government were less likely to have been less supportive that the use of marijuana should be made legal. A one unit increase in confidence in the executive branch of the federal government decreased the odds that survey respondents have been less supportive that the use of marijuana should be made legal by 42.8%. </a:t>
            </a:r>
          </a:p>
          <a:p>
            <a:pPr marL="0" indent="0">
              <a:lnSpc>
                <a:spcPct val="80000"/>
              </a:lnSpc>
              <a:buFont typeface="Wingdings" pitchFamily="2" charset="2"/>
              <a:buNone/>
            </a:pPr>
            <a:endParaRPr lang="en-US" sz="1400"/>
          </a:p>
          <a:p>
            <a:pPr marL="0" indent="0">
              <a:lnSpc>
                <a:spcPct val="80000"/>
              </a:lnSpc>
              <a:buFont typeface="Wingdings" pitchFamily="2" charset="2"/>
              <a:buNone/>
            </a:pPr>
            <a:r>
              <a:rPr lang="en-US" sz="1400"/>
              <a:t>1.   True</a:t>
            </a:r>
          </a:p>
          <a:p>
            <a:pPr marL="0" indent="0">
              <a:lnSpc>
                <a:spcPct val="80000"/>
              </a:lnSpc>
              <a:buFont typeface="Wingdings" pitchFamily="2" charset="2"/>
              <a:buNone/>
            </a:pPr>
            <a:r>
              <a:rPr lang="en-US" sz="1400"/>
              <a:t>2.   True with caution </a:t>
            </a:r>
          </a:p>
          <a:p>
            <a:pPr marL="0" indent="0">
              <a:lnSpc>
                <a:spcPct val="80000"/>
              </a:lnSpc>
              <a:buFont typeface="Wingdings" pitchFamily="2" charset="2"/>
              <a:buNone/>
            </a:pPr>
            <a:r>
              <a:rPr lang="en-US" sz="1400"/>
              <a:t>3.   False</a:t>
            </a:r>
          </a:p>
          <a:p>
            <a:pPr marL="0" indent="0">
              <a:lnSpc>
                <a:spcPct val="80000"/>
              </a:lnSpc>
              <a:buFont typeface="Wingdings" pitchFamily="2" charset="2"/>
              <a:buNone/>
            </a:pPr>
            <a:r>
              <a:rPr lang="en-US" sz="1400"/>
              <a:t>4.   Inappropriate application of a statistic</a:t>
            </a:r>
          </a:p>
        </p:txBody>
      </p:sp>
    </p:spTree>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968FFB64-8C34-450B-80FB-9939DC79DB1E}" type="slidenum">
              <a:rPr lang="en-US"/>
              <a:pPr/>
              <a:t>41</a:t>
            </a:fld>
            <a:endParaRPr lang="en-US"/>
          </a:p>
        </p:txBody>
      </p:sp>
      <p:sp>
        <p:nvSpPr>
          <p:cNvPr id="720898" name="Rectangle 2"/>
          <p:cNvSpPr>
            <a:spLocks noGrp="1" noChangeArrowheads="1"/>
          </p:cNvSpPr>
          <p:nvPr>
            <p:ph type="title"/>
          </p:nvPr>
        </p:nvSpPr>
        <p:spPr/>
        <p:txBody>
          <a:bodyPr/>
          <a:lstStyle/>
          <a:p>
            <a:r>
              <a:rPr lang="en-US"/>
              <a:t>Dissecting problem 2 - 1</a:t>
            </a:r>
          </a:p>
        </p:txBody>
      </p:sp>
      <p:sp>
        <p:nvSpPr>
          <p:cNvPr id="720899" name="Rectangle 3"/>
          <p:cNvSpPr>
            <a:spLocks noGrp="1" noChangeArrowheads="1"/>
          </p:cNvSpPr>
          <p:nvPr>
            <p:ph type="body" idx="1"/>
          </p:nvPr>
        </p:nvSpPr>
        <p:spPr>
          <a:xfrm>
            <a:off x="1066800" y="1371600"/>
            <a:ext cx="7881938" cy="5257800"/>
          </a:xfrm>
        </p:spPr>
        <p:txBody>
          <a:bodyPr/>
          <a:lstStyle/>
          <a:p>
            <a:pPr marL="0" indent="0">
              <a:lnSpc>
                <a:spcPct val="80000"/>
              </a:lnSpc>
              <a:buFont typeface="Wingdings" pitchFamily="2" charset="2"/>
              <a:buNone/>
            </a:pPr>
            <a:r>
              <a:rPr lang="en-US" sz="1400"/>
              <a:t>In the dataset GSS2000.sav, is the following statement true, false, or an incorrect application of a statistic? </a:t>
            </a:r>
            <a:r>
              <a:rPr lang="en-US" sz="1400" b="1"/>
              <a:t>Assume that there is no problem with missing data, outliers, or influential cases, and that the validation analysis will confirm the generalizability of the results. Use a level of significance of 0.05 for evaluating the statistical relationship.</a:t>
            </a:r>
            <a:r>
              <a:rPr lang="en-US" sz="1400"/>
              <a:t> </a:t>
            </a:r>
          </a:p>
          <a:p>
            <a:pPr marL="0" indent="0">
              <a:lnSpc>
                <a:spcPct val="80000"/>
              </a:lnSpc>
              <a:buFont typeface="Wingdings" pitchFamily="2" charset="2"/>
              <a:buNone/>
            </a:pPr>
            <a:endParaRPr lang="en-US" sz="1400"/>
          </a:p>
          <a:p>
            <a:pPr marL="0" indent="0">
              <a:lnSpc>
                <a:spcPct val="80000"/>
              </a:lnSpc>
              <a:buFont typeface="Wingdings" pitchFamily="2" charset="2"/>
              <a:buNone/>
            </a:pPr>
            <a:r>
              <a:rPr lang="en-US" sz="1400"/>
              <a:t>After controlling for the effect of the variable "sex" [sex] on "should marijuana be made legal" [grass], the variable "general happiness" [happy] and "confidence in the executive branch of the federal government" [confed] were useful predictors for distinguishing between groups based on responses to "should marijuana be made legal" [grass]. These predictors differentiate survey respondents who have been less supportive that the use of marijuana should be made legal from survey respondents who have been more supportive that the use of marijuana should be made legal. </a:t>
            </a:r>
          </a:p>
          <a:p>
            <a:pPr marL="0" indent="0">
              <a:lnSpc>
                <a:spcPct val="80000"/>
              </a:lnSpc>
              <a:buFont typeface="Wingdings" pitchFamily="2" charset="2"/>
              <a:buNone/>
            </a:pPr>
            <a:endParaRPr lang="en-US" sz="1400"/>
          </a:p>
          <a:p>
            <a:pPr marL="0" indent="0">
              <a:lnSpc>
                <a:spcPct val="80000"/>
              </a:lnSpc>
              <a:buFont typeface="Wingdings" pitchFamily="2" charset="2"/>
              <a:buNone/>
            </a:pPr>
            <a:r>
              <a:rPr lang="en-US" sz="1400"/>
              <a:t>Survey respondents who were less happy overall were less likely to have been less supportive that the use of marijuana should be made legal. A one unit increase in general happiness decreased the odds that survey respondents have been less supportive that the use of marijuana should be made legal by 66.9%. Survey respondents who had less confidence in the executive branch of the federal government were less likely to have been less supportive that the use of marijuana should be made legal. A one unit increase in confidence in the executive branch of the federal government decreased the odds that survey respondents have been less supportive that the use of marijuana should be made legal by 42.8%. </a:t>
            </a:r>
          </a:p>
          <a:p>
            <a:pPr marL="0" indent="0">
              <a:lnSpc>
                <a:spcPct val="80000"/>
              </a:lnSpc>
              <a:buFont typeface="Wingdings" pitchFamily="2" charset="2"/>
              <a:buNone/>
            </a:pPr>
            <a:endParaRPr lang="en-US" sz="1400"/>
          </a:p>
          <a:p>
            <a:pPr marL="0" indent="0">
              <a:lnSpc>
                <a:spcPct val="80000"/>
              </a:lnSpc>
              <a:buFont typeface="Wingdings" pitchFamily="2" charset="2"/>
              <a:buNone/>
            </a:pPr>
            <a:r>
              <a:rPr lang="en-US" sz="1400"/>
              <a:t>1.   True</a:t>
            </a:r>
          </a:p>
          <a:p>
            <a:pPr marL="0" indent="0">
              <a:lnSpc>
                <a:spcPct val="80000"/>
              </a:lnSpc>
              <a:buFont typeface="Wingdings" pitchFamily="2" charset="2"/>
              <a:buNone/>
            </a:pPr>
            <a:r>
              <a:rPr lang="en-US" sz="1400"/>
              <a:t>2.   True with caution </a:t>
            </a:r>
          </a:p>
          <a:p>
            <a:pPr marL="0" indent="0">
              <a:lnSpc>
                <a:spcPct val="80000"/>
              </a:lnSpc>
              <a:buFont typeface="Wingdings" pitchFamily="2" charset="2"/>
              <a:buNone/>
            </a:pPr>
            <a:r>
              <a:rPr lang="en-US" sz="1400"/>
              <a:t>3.   False</a:t>
            </a:r>
          </a:p>
          <a:p>
            <a:pPr marL="0" indent="0">
              <a:lnSpc>
                <a:spcPct val="80000"/>
              </a:lnSpc>
              <a:buFont typeface="Wingdings" pitchFamily="2" charset="2"/>
              <a:buNone/>
            </a:pPr>
            <a:r>
              <a:rPr lang="en-US" sz="1400"/>
              <a:t>4.   Inappropriate application of a statistic</a:t>
            </a:r>
          </a:p>
        </p:txBody>
      </p:sp>
      <p:sp>
        <p:nvSpPr>
          <p:cNvPr id="720900" name="AutoShape 4"/>
          <p:cNvSpPr>
            <a:spLocks noChangeArrowheads="1"/>
          </p:cNvSpPr>
          <p:nvPr/>
        </p:nvSpPr>
        <p:spPr bwMode="auto">
          <a:xfrm>
            <a:off x="3506788" y="2209800"/>
            <a:ext cx="3808412" cy="2714625"/>
          </a:xfrm>
          <a:prstGeom prst="wedgeEllipseCallout">
            <a:avLst>
              <a:gd name="adj1" fmla="val -52250"/>
              <a:gd name="adj2" fmla="val -53394"/>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For these problems, we will assume that there is no problem with missing data, outliers, or influential cases, and that the validation analysis will confirm the generalizability of the results</a:t>
            </a:r>
          </a:p>
          <a:p>
            <a:pPr algn="l">
              <a:lnSpc>
                <a:spcPct val="100000"/>
              </a:lnSpc>
            </a:pPr>
            <a:endParaRPr lang="en-US" sz="1200">
              <a:latin typeface="Verdana" pitchFamily="34" charset="0"/>
            </a:endParaRPr>
          </a:p>
          <a:p>
            <a:pPr algn="l">
              <a:lnSpc>
                <a:spcPct val="100000"/>
              </a:lnSpc>
            </a:pPr>
            <a:r>
              <a:rPr lang="en-US" sz="1200">
                <a:latin typeface="Verdana" pitchFamily="34" charset="0"/>
              </a:rPr>
              <a:t>In this problem, we are told to use 0.05 as alpha for the logistic regression.</a:t>
            </a:r>
          </a:p>
        </p:txBody>
      </p:sp>
    </p:spTree>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38716CDB-556C-45F4-9F79-E7CEF078A83E}" type="slidenum">
              <a:rPr lang="en-US"/>
              <a:pPr/>
              <a:t>42</a:t>
            </a:fld>
            <a:endParaRPr lang="en-US"/>
          </a:p>
        </p:txBody>
      </p:sp>
      <p:sp>
        <p:nvSpPr>
          <p:cNvPr id="721922" name="Rectangle 2"/>
          <p:cNvSpPr>
            <a:spLocks noGrp="1" noChangeArrowheads="1"/>
          </p:cNvSpPr>
          <p:nvPr>
            <p:ph type="title"/>
          </p:nvPr>
        </p:nvSpPr>
        <p:spPr/>
        <p:txBody>
          <a:bodyPr/>
          <a:lstStyle/>
          <a:p>
            <a:r>
              <a:rPr lang="en-US"/>
              <a:t>Dissecting problem 2 - 2</a:t>
            </a:r>
          </a:p>
        </p:txBody>
      </p:sp>
      <p:sp>
        <p:nvSpPr>
          <p:cNvPr id="721923" name="Rectangle 3"/>
          <p:cNvSpPr>
            <a:spLocks noGrp="1" noChangeArrowheads="1"/>
          </p:cNvSpPr>
          <p:nvPr>
            <p:ph type="body" idx="1"/>
          </p:nvPr>
        </p:nvSpPr>
        <p:spPr>
          <a:xfrm>
            <a:off x="1066800" y="2590800"/>
            <a:ext cx="7881938" cy="3886200"/>
          </a:xfrm>
        </p:spPr>
        <p:txBody>
          <a:bodyPr/>
          <a:lstStyle/>
          <a:p>
            <a:pPr marL="0" indent="0">
              <a:lnSpc>
                <a:spcPct val="80000"/>
              </a:lnSpc>
              <a:buFont typeface="Wingdings" pitchFamily="2" charset="2"/>
              <a:buNone/>
            </a:pPr>
            <a:r>
              <a:rPr lang="en-US" sz="1400"/>
              <a:t>In the dataset GSS2000.sav, is the following statement true, false, or an incorrect application of a statistic? Assume that there is no problem with missing data, outliers, or influential cases, and that the validation analysis will confirm the generalizability of the results. Use a level of significance of 0.05 for evaluating the statistical relationship. </a:t>
            </a:r>
          </a:p>
          <a:p>
            <a:pPr marL="0" indent="0">
              <a:lnSpc>
                <a:spcPct val="80000"/>
              </a:lnSpc>
              <a:buFont typeface="Wingdings" pitchFamily="2" charset="2"/>
              <a:buNone/>
            </a:pPr>
            <a:endParaRPr lang="en-US" sz="1400"/>
          </a:p>
          <a:p>
            <a:pPr marL="0" indent="0">
              <a:lnSpc>
                <a:spcPct val="80000"/>
              </a:lnSpc>
              <a:buFont typeface="Wingdings" pitchFamily="2" charset="2"/>
              <a:buNone/>
            </a:pPr>
            <a:r>
              <a:rPr lang="en-US" sz="1400" b="1"/>
              <a:t>After controlling for the effect of the variable "sex" [sex] on "should marijuana be made legal" [grass], the variable "general happiness" [happy] and "confidence in the executive branch of the federal government" [confed] were useful predictors for distinguishing between groups based on responses to "should marijuana be made legal" [grass].</a:t>
            </a:r>
            <a:r>
              <a:rPr lang="en-US" sz="1400"/>
              <a:t> These predictors differentiate survey respondents who have been less supportive that the use of marijuana should be made legal from survey respondents who have been more supportive that the use of marijuana should be made legal. </a:t>
            </a:r>
          </a:p>
          <a:p>
            <a:pPr marL="0" indent="0">
              <a:lnSpc>
                <a:spcPct val="80000"/>
              </a:lnSpc>
              <a:buFont typeface="Wingdings" pitchFamily="2" charset="2"/>
              <a:buNone/>
            </a:pPr>
            <a:endParaRPr lang="en-US" sz="1400"/>
          </a:p>
          <a:p>
            <a:pPr marL="0" indent="0">
              <a:lnSpc>
                <a:spcPct val="80000"/>
              </a:lnSpc>
              <a:buFont typeface="Wingdings" pitchFamily="2" charset="2"/>
              <a:buNone/>
            </a:pPr>
            <a:r>
              <a:rPr lang="en-US" sz="1400"/>
              <a:t>Survey respondents who were less happy overall were less likely to have been less supportive that the use of marijuana should be made legal. A one unit increase in general happiness decreased the odds that survey respondents have been less supportive that the use of marijuana should be made legal by 66.9%. Survey respondents who had less confidence in the executive branch of the federal government were less likely to have been less supportive that the use of marijuana should be made legal. A one unit increase in confidence in the executive branch of the federal government decreased the odds that survey respondents have been less supportive that the use of marijuana should be made legal by 42.8%. </a:t>
            </a:r>
          </a:p>
          <a:p>
            <a:pPr marL="0" indent="0">
              <a:lnSpc>
                <a:spcPct val="80000"/>
              </a:lnSpc>
              <a:buFont typeface="Wingdings" pitchFamily="2" charset="2"/>
              <a:buNone/>
            </a:pPr>
            <a:endParaRPr lang="en-US" sz="1400"/>
          </a:p>
        </p:txBody>
      </p:sp>
      <p:sp>
        <p:nvSpPr>
          <p:cNvPr id="721924" name="AutoShape 4"/>
          <p:cNvSpPr>
            <a:spLocks noChangeArrowheads="1"/>
          </p:cNvSpPr>
          <p:nvPr/>
        </p:nvSpPr>
        <p:spPr bwMode="auto">
          <a:xfrm>
            <a:off x="4572000" y="5235575"/>
            <a:ext cx="4341813" cy="1165225"/>
          </a:xfrm>
          <a:prstGeom prst="wedgeEllipseCallout">
            <a:avLst>
              <a:gd name="adj1" fmla="val 14315"/>
              <a:gd name="adj2" fmla="val 19005"/>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When a problem identifies control variables, we do a hierarchical logistic regression entering the variables in SPSS blocks.</a:t>
            </a:r>
          </a:p>
        </p:txBody>
      </p:sp>
      <p:sp>
        <p:nvSpPr>
          <p:cNvPr id="721925" name="AutoShape 5"/>
          <p:cNvSpPr>
            <a:spLocks noChangeArrowheads="1"/>
          </p:cNvSpPr>
          <p:nvPr/>
        </p:nvSpPr>
        <p:spPr bwMode="auto">
          <a:xfrm>
            <a:off x="685800" y="1268413"/>
            <a:ext cx="6477000" cy="1938337"/>
          </a:xfrm>
          <a:prstGeom prst="wedgeEllipseCallout">
            <a:avLst>
              <a:gd name="adj1" fmla="val 22991"/>
              <a:gd name="adj2" fmla="val 65069"/>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The variables listed first in the problem statement are the independent variables (IVs): "sex" [sex] , "general happiness" [happy], and "confidence in the executive branch of the federal government" [confed].</a:t>
            </a:r>
          </a:p>
          <a:p>
            <a:pPr algn="l">
              <a:lnSpc>
                <a:spcPct val="100000"/>
              </a:lnSpc>
            </a:pPr>
            <a:endParaRPr lang="en-US" sz="1200">
              <a:latin typeface="Verdana" pitchFamily="34" charset="0"/>
            </a:endParaRPr>
          </a:p>
          <a:p>
            <a:pPr algn="l">
              <a:lnSpc>
                <a:spcPct val="100000"/>
              </a:lnSpc>
            </a:pPr>
            <a:r>
              <a:rPr lang="en-US" sz="1200">
                <a:latin typeface="Verdana" pitchFamily="34" charset="0"/>
              </a:rPr>
              <a:t>Sex is a control variable and general happiness and confidence in the executive branchy are predictors. </a:t>
            </a:r>
          </a:p>
        </p:txBody>
      </p:sp>
      <p:sp>
        <p:nvSpPr>
          <p:cNvPr id="721926" name="AutoShape 6"/>
          <p:cNvSpPr>
            <a:spLocks noChangeArrowheads="1"/>
          </p:cNvSpPr>
          <p:nvPr/>
        </p:nvSpPr>
        <p:spPr bwMode="auto">
          <a:xfrm>
            <a:off x="460375" y="4495800"/>
            <a:ext cx="4111625" cy="1165225"/>
          </a:xfrm>
          <a:prstGeom prst="wedgeEllipseCallout">
            <a:avLst>
              <a:gd name="adj1" fmla="val 65134"/>
              <a:gd name="adj2" fmla="val -70574"/>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The variable used to define groups is the dependent variable (DV): "should marijuana be made legal" [grass].</a:t>
            </a:r>
          </a:p>
        </p:txBody>
      </p:sp>
    </p:spTree>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7B409746-0E9C-48B4-A1EB-59187A13DCE4}" type="slidenum">
              <a:rPr lang="en-US"/>
              <a:pPr/>
              <a:t>43</a:t>
            </a:fld>
            <a:endParaRPr lang="en-US"/>
          </a:p>
        </p:txBody>
      </p:sp>
      <p:sp>
        <p:nvSpPr>
          <p:cNvPr id="722946" name="Rectangle 2"/>
          <p:cNvSpPr>
            <a:spLocks noGrp="1" noChangeArrowheads="1"/>
          </p:cNvSpPr>
          <p:nvPr>
            <p:ph type="title"/>
          </p:nvPr>
        </p:nvSpPr>
        <p:spPr/>
        <p:txBody>
          <a:bodyPr/>
          <a:lstStyle/>
          <a:p>
            <a:r>
              <a:rPr lang="en-US"/>
              <a:t>Dissecting problem 2 - 3</a:t>
            </a:r>
          </a:p>
        </p:txBody>
      </p:sp>
      <p:sp>
        <p:nvSpPr>
          <p:cNvPr id="722947" name="Rectangle 3"/>
          <p:cNvSpPr>
            <a:spLocks noGrp="1" noChangeArrowheads="1"/>
          </p:cNvSpPr>
          <p:nvPr>
            <p:ph type="body" idx="1"/>
          </p:nvPr>
        </p:nvSpPr>
        <p:spPr>
          <a:xfrm>
            <a:off x="1066800" y="2743200"/>
            <a:ext cx="7881938" cy="3962400"/>
          </a:xfrm>
        </p:spPr>
        <p:txBody>
          <a:bodyPr/>
          <a:lstStyle/>
          <a:p>
            <a:pPr marL="0" indent="0">
              <a:lnSpc>
                <a:spcPct val="80000"/>
              </a:lnSpc>
              <a:buFont typeface="Wingdings" pitchFamily="2" charset="2"/>
              <a:buNone/>
            </a:pPr>
            <a:r>
              <a:rPr lang="en-US" sz="1400"/>
              <a:t>In the dataset GSS2000.sav, is the following statement true, false, or an incorrect application of a statistic? Assume that there is no problem with missing data, outliers, or influential cases, and that the validation analysis will confirm the generalizability of the results. Use a level of significance of 0.05 for evaluating the statistical relationship. </a:t>
            </a:r>
          </a:p>
          <a:p>
            <a:pPr marL="0" indent="0">
              <a:lnSpc>
                <a:spcPct val="80000"/>
              </a:lnSpc>
              <a:buFont typeface="Wingdings" pitchFamily="2" charset="2"/>
              <a:buNone/>
            </a:pPr>
            <a:endParaRPr lang="en-US" sz="1400"/>
          </a:p>
          <a:p>
            <a:pPr marL="0" indent="0">
              <a:lnSpc>
                <a:spcPct val="80000"/>
              </a:lnSpc>
              <a:buFont typeface="Wingdings" pitchFamily="2" charset="2"/>
              <a:buNone/>
            </a:pPr>
            <a:r>
              <a:rPr lang="en-US" sz="1400"/>
              <a:t>After controlling for the effect of the variable "sex" [sex] on "should marijuana be made legal" [grass], the variable "general happiness" [happy] and "confidence in the executive branch of the federal government" [confed] were useful predictors for distinguishing between groups based on responses to "should marijuana be made legal" [grass]. </a:t>
            </a:r>
            <a:r>
              <a:rPr lang="en-US" sz="1400" b="1"/>
              <a:t>These predictors differentiate survey respondents who have been less supportive that the use of marijuana should be made legal from survey respondents who have been more supportive that the use of marijuana should be made legal. </a:t>
            </a:r>
          </a:p>
          <a:p>
            <a:pPr marL="0" indent="0">
              <a:lnSpc>
                <a:spcPct val="80000"/>
              </a:lnSpc>
              <a:buFont typeface="Wingdings" pitchFamily="2" charset="2"/>
              <a:buNone/>
            </a:pPr>
            <a:endParaRPr lang="en-US" sz="1400" b="1"/>
          </a:p>
          <a:p>
            <a:pPr marL="0" indent="0">
              <a:lnSpc>
                <a:spcPct val="80000"/>
              </a:lnSpc>
              <a:buFont typeface="Wingdings" pitchFamily="2" charset="2"/>
              <a:buNone/>
            </a:pPr>
            <a:r>
              <a:rPr lang="en-US" sz="1400"/>
              <a:t>Survey respondents who were less happy overall were less likely to have been less supportive that the use of marijuana should be made legal. A one unit increase in general happiness decreased the odds that survey respondents have been less supportive that the use of marijuana should be made legal by 66.9%. Survey respondents who had less confidence in the executive branch of the federal government were less likely to have been less supportive that the use of marijuana should be made legal. A one unit increase in confidence in the executive branch of the federal government decreased the odds that survey respondents have been less supportive that the use of marijuana should be made legal by 42.8%. </a:t>
            </a:r>
          </a:p>
        </p:txBody>
      </p:sp>
      <p:sp>
        <p:nvSpPr>
          <p:cNvPr id="722948" name="AutoShape 4"/>
          <p:cNvSpPr>
            <a:spLocks noChangeArrowheads="1"/>
          </p:cNvSpPr>
          <p:nvPr/>
        </p:nvSpPr>
        <p:spPr bwMode="auto">
          <a:xfrm>
            <a:off x="381000" y="1447800"/>
            <a:ext cx="7083425" cy="2714625"/>
          </a:xfrm>
          <a:prstGeom prst="wedgeEllipseCallout">
            <a:avLst>
              <a:gd name="adj1" fmla="val 38458"/>
              <a:gd name="adj2" fmla="val 51815"/>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SPSS logistic regression models the relationship by computing the changes in the likelihood of falling in the category of the dependent variable which had the highest numerical code.</a:t>
            </a:r>
          </a:p>
          <a:p>
            <a:pPr algn="l">
              <a:lnSpc>
                <a:spcPct val="100000"/>
              </a:lnSpc>
            </a:pPr>
            <a:endParaRPr lang="en-US" sz="1200">
              <a:latin typeface="Verdana" pitchFamily="34" charset="0"/>
            </a:endParaRPr>
          </a:p>
          <a:p>
            <a:pPr algn="l">
              <a:lnSpc>
                <a:spcPct val="100000"/>
              </a:lnSpc>
            </a:pPr>
            <a:r>
              <a:rPr lang="en-US" sz="1200">
                <a:latin typeface="Verdana" pitchFamily="34" charset="0"/>
              </a:rPr>
              <a:t>The responses to seeing an x-rated movie were coded:  </a:t>
            </a:r>
          </a:p>
          <a:p>
            <a:pPr algn="l">
              <a:lnSpc>
                <a:spcPct val="100000"/>
              </a:lnSpc>
            </a:pPr>
            <a:r>
              <a:rPr lang="en-US" sz="1200">
                <a:latin typeface="Verdana" pitchFamily="34" charset="0"/>
              </a:rPr>
              <a:t>1= Legal and 2 = Not Legal.</a:t>
            </a:r>
          </a:p>
          <a:p>
            <a:pPr algn="l">
              <a:lnSpc>
                <a:spcPct val="100000"/>
              </a:lnSpc>
            </a:pPr>
            <a:endParaRPr lang="en-US" sz="1200">
              <a:latin typeface="Verdana" pitchFamily="34" charset="0"/>
            </a:endParaRPr>
          </a:p>
          <a:p>
            <a:pPr algn="l">
              <a:lnSpc>
                <a:spcPct val="100000"/>
              </a:lnSpc>
            </a:pPr>
            <a:r>
              <a:rPr lang="en-US" sz="1200">
                <a:latin typeface="Verdana" pitchFamily="34" charset="0"/>
              </a:rPr>
              <a:t>The SPSS output will model the changes in the likelihood of being less supportive of legalizing marijuana because 2 corresponds to not legalizing marijuana.</a:t>
            </a:r>
          </a:p>
        </p:txBody>
      </p:sp>
      <p:sp>
        <p:nvSpPr>
          <p:cNvPr id="722949" name="AutoShape 5"/>
          <p:cNvSpPr>
            <a:spLocks noChangeArrowheads="1"/>
          </p:cNvSpPr>
          <p:nvPr/>
        </p:nvSpPr>
        <p:spPr bwMode="auto">
          <a:xfrm>
            <a:off x="1828800" y="5616575"/>
            <a:ext cx="6477000" cy="1165225"/>
          </a:xfrm>
          <a:prstGeom prst="wedgeEllipseCallout">
            <a:avLst>
              <a:gd name="adj1" fmla="val 27060"/>
              <a:gd name="adj2" fmla="val -68060"/>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The statements of the specific relationships between independent variables and the dependent variable are all phrased in terms of impact on being less supportive of legalizing marijuana.</a:t>
            </a:r>
          </a:p>
        </p:txBody>
      </p:sp>
    </p:spTree>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41EC2A10-1A7C-4EFC-8F8C-6AB2A2CCD8E7}" type="slidenum">
              <a:rPr lang="en-US"/>
              <a:pPr/>
              <a:t>44</a:t>
            </a:fld>
            <a:endParaRPr lang="en-US"/>
          </a:p>
        </p:txBody>
      </p:sp>
      <p:sp>
        <p:nvSpPr>
          <p:cNvPr id="723970" name="Rectangle 2"/>
          <p:cNvSpPr>
            <a:spLocks noGrp="1" noChangeArrowheads="1"/>
          </p:cNvSpPr>
          <p:nvPr>
            <p:ph type="title"/>
          </p:nvPr>
        </p:nvSpPr>
        <p:spPr/>
        <p:txBody>
          <a:bodyPr/>
          <a:lstStyle/>
          <a:p>
            <a:r>
              <a:rPr lang="en-US"/>
              <a:t>Dissecting problem 2 - 4</a:t>
            </a:r>
          </a:p>
        </p:txBody>
      </p:sp>
      <p:sp>
        <p:nvSpPr>
          <p:cNvPr id="723971" name="Rectangle 3"/>
          <p:cNvSpPr>
            <a:spLocks noGrp="1" noChangeArrowheads="1"/>
          </p:cNvSpPr>
          <p:nvPr>
            <p:ph type="body" idx="1"/>
          </p:nvPr>
        </p:nvSpPr>
        <p:spPr>
          <a:xfrm>
            <a:off x="1066800" y="1371600"/>
            <a:ext cx="7881938" cy="5257800"/>
          </a:xfrm>
        </p:spPr>
        <p:txBody>
          <a:bodyPr/>
          <a:lstStyle/>
          <a:p>
            <a:pPr marL="0" indent="0">
              <a:lnSpc>
                <a:spcPct val="80000"/>
              </a:lnSpc>
              <a:buFont typeface="Wingdings" pitchFamily="2" charset="2"/>
              <a:buNone/>
            </a:pPr>
            <a:r>
              <a:rPr lang="en-US" sz="1400"/>
              <a:t>In the dataset GSS2000.sav, is the following statement true, false, or an incorrect application of a statistic? Assume that there is no problem with missing data, outliers, or influential cases, and that the validation analysis will confirm the generalizability of the results. Use a level of significance of 0.05 for evaluating the statistical relationship. </a:t>
            </a:r>
          </a:p>
          <a:p>
            <a:pPr marL="0" indent="0">
              <a:lnSpc>
                <a:spcPct val="80000"/>
              </a:lnSpc>
              <a:buFont typeface="Wingdings" pitchFamily="2" charset="2"/>
              <a:buNone/>
            </a:pPr>
            <a:endParaRPr lang="en-US" sz="1400"/>
          </a:p>
          <a:p>
            <a:pPr marL="0" indent="0">
              <a:lnSpc>
                <a:spcPct val="80000"/>
              </a:lnSpc>
              <a:buFont typeface="Wingdings" pitchFamily="2" charset="2"/>
              <a:buNone/>
            </a:pPr>
            <a:r>
              <a:rPr lang="en-US" sz="1400"/>
              <a:t>After controlling for the effect of the variable "sex" [sex] on "should marijuana be made legal" [grass], the variable "general happiness" [happy] and "confidence in the executive branch of the federal government" [confed] were useful predictors for distinguishing between groups based on responses to "should marijuana be made legal" [grass]. These predictors differentiate survey respondents who have been less supportive that the use of marijuana should be made legal from survey respondents who have been more supportive that the use of marijuana should be made legal. </a:t>
            </a:r>
          </a:p>
          <a:p>
            <a:pPr marL="0" indent="0">
              <a:lnSpc>
                <a:spcPct val="80000"/>
              </a:lnSpc>
              <a:buFont typeface="Wingdings" pitchFamily="2" charset="2"/>
              <a:buNone/>
            </a:pPr>
            <a:endParaRPr lang="en-US" sz="1400"/>
          </a:p>
          <a:p>
            <a:pPr marL="0" indent="0">
              <a:lnSpc>
                <a:spcPct val="80000"/>
              </a:lnSpc>
              <a:buFont typeface="Wingdings" pitchFamily="2" charset="2"/>
              <a:buNone/>
            </a:pPr>
            <a:r>
              <a:rPr lang="en-US" sz="1400" b="1"/>
              <a:t>Survey respondents who were less happy overall were less likely to have been less supportive that the use of marijuana should be made legal. A one unit increase in general happiness decreased the odds that survey respondents have been less supportive that the use of marijuana should be made legal by 66.9%. Survey respondents who had less confidence in the executive branch of the federal government were less likely to have been less supportive that the use of marijuana should be made legal. A one unit increase in confidence in the executive branch of the federal government decreased the odds that survey respondents have been less supportive that the use of marijuana should be made legal by 42.8%. </a:t>
            </a:r>
          </a:p>
          <a:p>
            <a:pPr marL="0" indent="0">
              <a:lnSpc>
                <a:spcPct val="80000"/>
              </a:lnSpc>
              <a:buFont typeface="Wingdings" pitchFamily="2" charset="2"/>
              <a:buNone/>
            </a:pPr>
            <a:endParaRPr lang="en-US" sz="1400" b="1"/>
          </a:p>
          <a:p>
            <a:pPr marL="0" indent="0">
              <a:lnSpc>
                <a:spcPct val="80000"/>
              </a:lnSpc>
              <a:buFont typeface="Wingdings" pitchFamily="2" charset="2"/>
              <a:buNone/>
            </a:pPr>
            <a:r>
              <a:rPr lang="en-US" sz="1400"/>
              <a:t>1.   True</a:t>
            </a:r>
          </a:p>
          <a:p>
            <a:pPr marL="0" indent="0">
              <a:lnSpc>
                <a:spcPct val="80000"/>
              </a:lnSpc>
              <a:buFont typeface="Wingdings" pitchFamily="2" charset="2"/>
              <a:buNone/>
            </a:pPr>
            <a:r>
              <a:rPr lang="en-US" sz="1400"/>
              <a:t>2.   True with caution </a:t>
            </a:r>
          </a:p>
          <a:p>
            <a:pPr marL="0" indent="0">
              <a:lnSpc>
                <a:spcPct val="80000"/>
              </a:lnSpc>
              <a:buFont typeface="Wingdings" pitchFamily="2" charset="2"/>
              <a:buNone/>
            </a:pPr>
            <a:r>
              <a:rPr lang="en-US" sz="1400"/>
              <a:t>3.   False</a:t>
            </a:r>
          </a:p>
          <a:p>
            <a:pPr marL="0" indent="0">
              <a:lnSpc>
                <a:spcPct val="80000"/>
              </a:lnSpc>
              <a:buFont typeface="Wingdings" pitchFamily="2" charset="2"/>
              <a:buNone/>
            </a:pPr>
            <a:r>
              <a:rPr lang="en-US" sz="1400"/>
              <a:t>4.   Inappropriate application of a statistic</a:t>
            </a:r>
          </a:p>
        </p:txBody>
      </p:sp>
      <p:sp>
        <p:nvSpPr>
          <p:cNvPr id="723972" name="AutoShape 4"/>
          <p:cNvSpPr>
            <a:spLocks noChangeArrowheads="1"/>
          </p:cNvSpPr>
          <p:nvPr/>
        </p:nvSpPr>
        <p:spPr bwMode="auto">
          <a:xfrm>
            <a:off x="2820988" y="1825625"/>
            <a:ext cx="5932487" cy="1679575"/>
          </a:xfrm>
          <a:prstGeom prst="wedgeEllipseCallout">
            <a:avLst>
              <a:gd name="adj1" fmla="val -7481"/>
              <a:gd name="adj2" fmla="val 67606"/>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The specific relationships for the independent variables listed in the problem indicate the direction of the relationship, increasing or decreasing the likelihood of falling in the modeled group, and the amount of change in the odds associated with a one-unit change in the independent variable.</a:t>
            </a:r>
          </a:p>
        </p:txBody>
      </p:sp>
      <p:sp>
        <p:nvSpPr>
          <p:cNvPr id="723973" name="AutoShape 5"/>
          <p:cNvSpPr>
            <a:spLocks noChangeArrowheads="1"/>
          </p:cNvSpPr>
          <p:nvPr/>
        </p:nvSpPr>
        <p:spPr bwMode="auto">
          <a:xfrm>
            <a:off x="1525588" y="4802188"/>
            <a:ext cx="7462837" cy="1938337"/>
          </a:xfrm>
          <a:prstGeom prst="wedgeEllipseCallout">
            <a:avLst>
              <a:gd name="adj1" fmla="val 13875"/>
              <a:gd name="adj2" fmla="val -37356"/>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In order for the logistic regression question to be true, the relationship between the predictors and the dependent variable must be statistically significant after entering the control variables in a previous stage, there must be no evidence of a flawed numerical analysis, the classification accuracy rate must be substantially better than could be obtained by chance alone, and each significant relationship must be interpreted correctly.</a:t>
            </a:r>
          </a:p>
        </p:txBody>
      </p:sp>
    </p:spTree>
  </p:cSld>
  <p:clrMapOvr>
    <a:masterClrMapping/>
  </p:clrMapOv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1DF037D7-9788-4A25-8DD7-BFE9964CB9D4}" type="slidenum">
              <a:rPr lang="en-US"/>
              <a:pPr/>
              <a:t>45</a:t>
            </a:fld>
            <a:endParaRPr lang="en-US"/>
          </a:p>
        </p:txBody>
      </p:sp>
      <p:sp>
        <p:nvSpPr>
          <p:cNvPr id="724994" name="Rectangle 2"/>
          <p:cNvSpPr>
            <a:spLocks noGrp="1" noChangeArrowheads="1"/>
          </p:cNvSpPr>
          <p:nvPr>
            <p:ph type="title"/>
          </p:nvPr>
        </p:nvSpPr>
        <p:spPr/>
        <p:txBody>
          <a:bodyPr/>
          <a:lstStyle/>
          <a:p>
            <a:r>
              <a:rPr lang="en-US"/>
              <a:t>LEVEL OF MEASUREMENT - 1</a:t>
            </a:r>
          </a:p>
        </p:txBody>
      </p:sp>
      <p:sp>
        <p:nvSpPr>
          <p:cNvPr id="724995" name="Rectangle 3"/>
          <p:cNvSpPr>
            <a:spLocks noGrp="1" noChangeArrowheads="1"/>
          </p:cNvSpPr>
          <p:nvPr>
            <p:ph type="body" idx="1"/>
          </p:nvPr>
        </p:nvSpPr>
        <p:spPr>
          <a:xfrm>
            <a:off x="1066800" y="1447800"/>
            <a:ext cx="7881938" cy="5181600"/>
          </a:xfrm>
        </p:spPr>
        <p:txBody>
          <a:bodyPr/>
          <a:lstStyle/>
          <a:p>
            <a:pPr marL="0" indent="0">
              <a:lnSpc>
                <a:spcPct val="80000"/>
              </a:lnSpc>
              <a:buFont typeface="Wingdings" pitchFamily="2" charset="2"/>
              <a:buNone/>
            </a:pPr>
            <a:r>
              <a:rPr lang="en-US" sz="1400"/>
              <a:t>In the dataset GSS2000.sav, is the following statement true, false, or an incorrect application of a statistic? Assume that there is no problem with missing data, outliers, or influential cases, and that the validation analysis will confirm the generalizability of the results. Use a level of significance of 0.05 for evaluating the statistical relationship. </a:t>
            </a:r>
          </a:p>
          <a:p>
            <a:pPr marL="0" indent="0">
              <a:lnSpc>
                <a:spcPct val="80000"/>
              </a:lnSpc>
              <a:buFont typeface="Wingdings" pitchFamily="2" charset="2"/>
              <a:buNone/>
            </a:pPr>
            <a:endParaRPr lang="en-US" sz="1400"/>
          </a:p>
          <a:p>
            <a:pPr marL="0" indent="0">
              <a:lnSpc>
                <a:spcPct val="80000"/>
              </a:lnSpc>
              <a:buFont typeface="Wingdings" pitchFamily="2" charset="2"/>
              <a:buNone/>
            </a:pPr>
            <a:r>
              <a:rPr lang="en-US" sz="1400"/>
              <a:t>After controlling for the effect of the variable "sex" [sex] on "should marijuana be made legal" [grass], the variable "general happiness" [happy] and "confidence in the executive branch of the federal government" [confed] were useful predictors for distinguishing between groups based on responses to </a:t>
            </a:r>
            <a:r>
              <a:rPr lang="en-US" sz="1400" b="1"/>
              <a:t>"should marijuana be made legal" [grass]. These predictors differentiate survey respondents who have been less supportive that the use of marijuana should be made legal from survey respondents who have been more supportive that the use of marijuana should be made legal. </a:t>
            </a:r>
          </a:p>
          <a:p>
            <a:pPr marL="0" indent="0">
              <a:lnSpc>
                <a:spcPct val="80000"/>
              </a:lnSpc>
              <a:buFont typeface="Wingdings" pitchFamily="2" charset="2"/>
              <a:buNone/>
            </a:pPr>
            <a:endParaRPr lang="en-US" sz="1400" b="1"/>
          </a:p>
          <a:p>
            <a:pPr marL="0" indent="0">
              <a:lnSpc>
                <a:spcPct val="80000"/>
              </a:lnSpc>
              <a:buFont typeface="Wingdings" pitchFamily="2" charset="2"/>
              <a:buNone/>
            </a:pPr>
            <a:r>
              <a:rPr lang="en-US" sz="1400"/>
              <a:t>Survey respondents who were less happy overall were less likely to have been less supportive that the use of marijuana should be made legal. A one unit increase in general happiness decreased the odds that survey respondents have been less supportive that the use of marijuana should be made legal by 66.9%. Survey respondents who had less confidence in the executive branch of the federal government were less likely to have been less supportive that the use of marijuana should be made legal. A one unit increase in confidence in the executive branch of the federal government decreased the odds that survey respondents have been less supportive that the use of marijuana should be made legal by 42.8%. </a:t>
            </a:r>
          </a:p>
          <a:p>
            <a:pPr marL="0" indent="0">
              <a:lnSpc>
                <a:spcPct val="80000"/>
              </a:lnSpc>
              <a:buFont typeface="Wingdings" pitchFamily="2" charset="2"/>
              <a:buNone/>
            </a:pPr>
            <a:endParaRPr lang="en-US" sz="1400"/>
          </a:p>
          <a:p>
            <a:pPr marL="0" indent="0">
              <a:lnSpc>
                <a:spcPct val="80000"/>
              </a:lnSpc>
              <a:buFont typeface="Wingdings" pitchFamily="2" charset="2"/>
              <a:buNone/>
            </a:pPr>
            <a:r>
              <a:rPr lang="en-US" sz="1400"/>
              <a:t>1.   True</a:t>
            </a:r>
          </a:p>
          <a:p>
            <a:pPr marL="0" indent="0">
              <a:lnSpc>
                <a:spcPct val="80000"/>
              </a:lnSpc>
              <a:buFont typeface="Wingdings" pitchFamily="2" charset="2"/>
              <a:buNone/>
            </a:pPr>
            <a:r>
              <a:rPr lang="en-US" sz="1400"/>
              <a:t>2.   True with caution </a:t>
            </a:r>
          </a:p>
          <a:p>
            <a:pPr marL="0" indent="0">
              <a:lnSpc>
                <a:spcPct val="80000"/>
              </a:lnSpc>
              <a:buFont typeface="Wingdings" pitchFamily="2" charset="2"/>
              <a:buNone/>
            </a:pPr>
            <a:r>
              <a:rPr lang="en-US" sz="1400"/>
              <a:t>3.   False</a:t>
            </a:r>
          </a:p>
          <a:p>
            <a:pPr marL="0" indent="0">
              <a:lnSpc>
                <a:spcPct val="80000"/>
              </a:lnSpc>
              <a:buFont typeface="Wingdings" pitchFamily="2" charset="2"/>
              <a:buNone/>
            </a:pPr>
            <a:r>
              <a:rPr lang="en-US" sz="1400"/>
              <a:t>4.   Inappropriate application of a statistic</a:t>
            </a:r>
          </a:p>
        </p:txBody>
      </p:sp>
      <p:sp>
        <p:nvSpPr>
          <p:cNvPr id="724996" name="AutoShape 4"/>
          <p:cNvSpPr>
            <a:spLocks noChangeArrowheads="1"/>
          </p:cNvSpPr>
          <p:nvPr/>
        </p:nvSpPr>
        <p:spPr bwMode="auto">
          <a:xfrm>
            <a:off x="1295400" y="3705225"/>
            <a:ext cx="6553200" cy="2771775"/>
          </a:xfrm>
          <a:prstGeom prst="wedgeEllipseCallout">
            <a:avLst>
              <a:gd name="adj1" fmla="val 11653"/>
              <a:gd name="adj2" fmla="val -35375"/>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Logistic regression analysis requires that the dependent variable be dichotomous and the independent variables be metric or dichotomous. "Should marijuana be made legal" [grass] is a dichotomous variable, which satisfies the level of measurement requirement for the dependent variable. </a:t>
            </a:r>
          </a:p>
          <a:p>
            <a:pPr algn="l"/>
            <a:endParaRPr lang="en-US" sz="1200">
              <a:latin typeface="Verdana" pitchFamily="34" charset="0"/>
            </a:endParaRPr>
          </a:p>
          <a:p>
            <a:pPr algn="l"/>
            <a:r>
              <a:rPr lang="en-US" sz="1200">
                <a:latin typeface="Verdana" pitchFamily="34" charset="0"/>
              </a:rPr>
              <a:t>It contains two categories: </a:t>
            </a:r>
          </a:p>
          <a:p>
            <a:pPr algn="l">
              <a:buFontTx/>
              <a:buChar char="•"/>
            </a:pPr>
            <a:r>
              <a:rPr lang="en-US" sz="1200">
                <a:latin typeface="Verdana" pitchFamily="34" charset="0"/>
              </a:rPr>
              <a:t>survey respondents who have been less supportive that the use of marijuana should be made legal </a:t>
            </a:r>
          </a:p>
          <a:p>
            <a:pPr algn="l">
              <a:buFontTx/>
              <a:buChar char="•"/>
            </a:pPr>
            <a:r>
              <a:rPr lang="en-US" sz="1200">
                <a:latin typeface="Verdana" pitchFamily="34" charset="0"/>
              </a:rPr>
              <a:t>survey respondents who have been more supportive that the use of marijuana should be made legal</a:t>
            </a:r>
          </a:p>
        </p:txBody>
      </p:sp>
    </p:spTree>
  </p:cSld>
  <p:clrMapOvr>
    <a:masterClrMapping/>
  </p:clrMapOv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18F30738-6725-4594-B7B6-3D0CC8B0C454}" type="slidenum">
              <a:rPr lang="en-US"/>
              <a:pPr/>
              <a:t>46</a:t>
            </a:fld>
            <a:endParaRPr lang="en-US"/>
          </a:p>
        </p:txBody>
      </p:sp>
      <p:sp>
        <p:nvSpPr>
          <p:cNvPr id="726018" name="Rectangle 2"/>
          <p:cNvSpPr>
            <a:spLocks noGrp="1" noChangeArrowheads="1"/>
          </p:cNvSpPr>
          <p:nvPr>
            <p:ph type="title"/>
          </p:nvPr>
        </p:nvSpPr>
        <p:spPr/>
        <p:txBody>
          <a:bodyPr/>
          <a:lstStyle/>
          <a:p>
            <a:r>
              <a:rPr lang="en-US"/>
              <a:t>LEVEL OF MEASUREMENT - 2</a:t>
            </a:r>
          </a:p>
        </p:txBody>
      </p:sp>
      <p:sp>
        <p:nvSpPr>
          <p:cNvPr id="726019" name="Rectangle 3"/>
          <p:cNvSpPr>
            <a:spLocks noGrp="1" noChangeArrowheads="1"/>
          </p:cNvSpPr>
          <p:nvPr>
            <p:ph type="body" idx="1"/>
          </p:nvPr>
        </p:nvSpPr>
        <p:spPr>
          <a:xfrm>
            <a:off x="1066800" y="2057400"/>
            <a:ext cx="7881938" cy="3962400"/>
          </a:xfrm>
        </p:spPr>
        <p:txBody>
          <a:bodyPr/>
          <a:lstStyle/>
          <a:p>
            <a:pPr marL="0" indent="0">
              <a:lnSpc>
                <a:spcPct val="80000"/>
              </a:lnSpc>
              <a:buFont typeface="Wingdings" pitchFamily="2" charset="2"/>
              <a:buNone/>
            </a:pPr>
            <a:r>
              <a:rPr lang="en-US" sz="1400"/>
              <a:t>In the dataset GSS2000.sav, is the following statement true, false, or an incorrect application of a statistic? Assume that there is no problem with missing data, outliers, or influential cases, and that the validation analysis will confirm the generalizability of the results. Use a level of significance of 0.05 for evaluating the statistical relationship. </a:t>
            </a:r>
          </a:p>
          <a:p>
            <a:pPr marL="0" indent="0">
              <a:lnSpc>
                <a:spcPct val="80000"/>
              </a:lnSpc>
              <a:buFont typeface="Wingdings" pitchFamily="2" charset="2"/>
              <a:buNone/>
            </a:pPr>
            <a:endParaRPr lang="en-US" sz="1400"/>
          </a:p>
          <a:p>
            <a:pPr marL="0" indent="0">
              <a:lnSpc>
                <a:spcPct val="80000"/>
              </a:lnSpc>
              <a:buFont typeface="Wingdings" pitchFamily="2" charset="2"/>
              <a:buNone/>
            </a:pPr>
            <a:r>
              <a:rPr lang="en-US" sz="1400" b="1"/>
              <a:t>After controlling for the effect of the variable "sex" [sex] on "should marijuana be made legal" [grass], the variable "general happiness" [happy] and "confidence in the executive branch of the federal government" [confed] were useful predictors</a:t>
            </a:r>
            <a:r>
              <a:rPr lang="en-US" sz="1400"/>
              <a:t> for distinguishing between groups based on responses to "should marijuana be made legal" [grass]. These predictors differentiate survey respondents who have been less supportive that the use of marijuana should be made legal from survey respondents who have been more supportive that the use of marijuana should be made legal. </a:t>
            </a:r>
          </a:p>
          <a:p>
            <a:pPr marL="0" indent="0">
              <a:lnSpc>
                <a:spcPct val="80000"/>
              </a:lnSpc>
              <a:buFont typeface="Wingdings" pitchFamily="2" charset="2"/>
              <a:buNone/>
            </a:pPr>
            <a:endParaRPr lang="en-US" sz="1400"/>
          </a:p>
          <a:p>
            <a:pPr marL="0" indent="0">
              <a:lnSpc>
                <a:spcPct val="80000"/>
              </a:lnSpc>
              <a:buFont typeface="Wingdings" pitchFamily="2" charset="2"/>
              <a:buNone/>
            </a:pPr>
            <a:r>
              <a:rPr lang="en-US" sz="1400"/>
              <a:t>Survey respondents who were less happy overall were less likely to have been less supportive that the use of marijuana should be made legal. A one unit increase in general happiness decreased the odds that survey respondents have been less supportive that the use of marijuana should be made legal by 66.9%. Survey respondents who had less confidence in the executive branch of the federal government were less likely to have been less supportive that the use of marijuana should be made legal. A one unit increase in confidence in the executive branch of the federal government decreased the odds that survey respondents have been less supportive that the use of marijuana should be made legal by 42.8%. </a:t>
            </a:r>
          </a:p>
        </p:txBody>
      </p:sp>
      <p:sp>
        <p:nvSpPr>
          <p:cNvPr id="726020" name="AutoShape 4"/>
          <p:cNvSpPr>
            <a:spLocks noChangeArrowheads="1"/>
          </p:cNvSpPr>
          <p:nvPr/>
        </p:nvSpPr>
        <p:spPr bwMode="auto">
          <a:xfrm>
            <a:off x="2667000" y="4038600"/>
            <a:ext cx="6092825" cy="2111375"/>
          </a:xfrm>
          <a:prstGeom prst="wedgeEllipseCallout">
            <a:avLst>
              <a:gd name="adj1" fmla="val -36972"/>
              <a:gd name="adj2" fmla="val -70301"/>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"General happiness" [happy] and "confidence in the executive branch of the federal government" [confed] are ordinal level variables. If we follow the convention of treating ordinal level variables as metric variables, the level of measurement requirement for logistic regression analysis is satisfied. Since some data analysts do not agree with this convention, a note of caution should be included in our interpretation. </a:t>
            </a:r>
          </a:p>
        </p:txBody>
      </p:sp>
      <p:sp>
        <p:nvSpPr>
          <p:cNvPr id="726023" name="AutoShape 7"/>
          <p:cNvSpPr>
            <a:spLocks noChangeArrowheads="1"/>
          </p:cNvSpPr>
          <p:nvPr/>
        </p:nvSpPr>
        <p:spPr bwMode="auto">
          <a:xfrm>
            <a:off x="1371600" y="1676400"/>
            <a:ext cx="4645025" cy="1012825"/>
          </a:xfrm>
          <a:prstGeom prst="wedgeEllipseCallout">
            <a:avLst>
              <a:gd name="adj1" fmla="val 29051"/>
              <a:gd name="adj2" fmla="val 81819"/>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"Sex" [sex] is a dichotomous or dummy-coded nominal variable which may be included in logistic regression analysis. </a:t>
            </a:r>
          </a:p>
        </p:txBody>
      </p:sp>
    </p:spTree>
  </p:cSld>
  <p:clrMapOvr>
    <a:masterClrMapping/>
  </p:clrMapOvr>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ED70014F-4B3E-416F-9097-195155175B30}" type="slidenum">
              <a:rPr lang="en-US"/>
              <a:pPr/>
              <a:t>47</a:t>
            </a:fld>
            <a:endParaRPr lang="en-US"/>
          </a:p>
        </p:txBody>
      </p:sp>
      <p:pic>
        <p:nvPicPr>
          <p:cNvPr id="727042" name="Picture 2"/>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524000" y="1524000"/>
            <a:ext cx="7024688" cy="5110163"/>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727043" name="Rectangle 3"/>
          <p:cNvSpPr>
            <a:spLocks noGrp="1" noChangeArrowheads="1"/>
          </p:cNvSpPr>
          <p:nvPr>
            <p:ph type="title"/>
          </p:nvPr>
        </p:nvSpPr>
        <p:spPr>
          <a:xfrm>
            <a:off x="1143000" y="304800"/>
            <a:ext cx="7772400" cy="914400"/>
          </a:xfrm>
        </p:spPr>
        <p:txBody>
          <a:bodyPr/>
          <a:lstStyle/>
          <a:p>
            <a:r>
              <a:rPr lang="en-US"/>
              <a:t>Request hierarchical logistic regression</a:t>
            </a:r>
          </a:p>
        </p:txBody>
      </p:sp>
      <p:sp>
        <p:nvSpPr>
          <p:cNvPr id="727044" name="AutoShape 4"/>
          <p:cNvSpPr>
            <a:spLocks noChangeArrowheads="1"/>
          </p:cNvSpPr>
          <p:nvPr/>
        </p:nvSpPr>
        <p:spPr bwMode="auto">
          <a:xfrm>
            <a:off x="5867400" y="4267200"/>
            <a:ext cx="3124200" cy="906463"/>
          </a:xfrm>
          <a:prstGeom prst="wedgeEllipseCallout">
            <a:avLst>
              <a:gd name="adj1" fmla="val -27898"/>
              <a:gd name="adj2" fmla="val -83926"/>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Select the</a:t>
            </a:r>
            <a:r>
              <a:rPr lang="en-US" sz="1200" i="1">
                <a:latin typeface="Verdana" pitchFamily="34" charset="0"/>
              </a:rPr>
              <a:t> Regression | Binary Logistic… </a:t>
            </a:r>
            <a:r>
              <a:rPr lang="en-US" sz="1200">
                <a:latin typeface="Verdana" pitchFamily="34" charset="0"/>
              </a:rPr>
              <a:t>command from the</a:t>
            </a:r>
            <a:r>
              <a:rPr lang="en-US" sz="1200" i="1">
                <a:latin typeface="Verdana" pitchFamily="34" charset="0"/>
              </a:rPr>
              <a:t> Analyze </a:t>
            </a:r>
            <a:r>
              <a:rPr lang="en-US" sz="1200">
                <a:latin typeface="Verdana" pitchFamily="34" charset="0"/>
              </a:rPr>
              <a:t>menu</a:t>
            </a:r>
            <a:r>
              <a:rPr lang="en-US" sz="1200" i="1">
                <a:latin typeface="Verdana" pitchFamily="34" charset="0"/>
              </a:rPr>
              <a:t>.</a:t>
            </a:r>
            <a:endParaRPr lang="en-US" sz="1200">
              <a:latin typeface="Verdana" pitchFamily="34" charset="0"/>
            </a:endParaRPr>
          </a:p>
        </p:txBody>
      </p:sp>
    </p:spTree>
  </p:cSld>
  <p:clrMapOvr>
    <a:masterClrMapping/>
  </p:clrMapOvr>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B05E29ED-F588-4242-882F-9260AEC39A9B}" type="slidenum">
              <a:rPr lang="en-US"/>
              <a:pPr/>
              <a:t>48</a:t>
            </a:fld>
            <a:endParaRPr lang="en-US"/>
          </a:p>
        </p:txBody>
      </p:sp>
      <p:pic>
        <p:nvPicPr>
          <p:cNvPr id="728071" name="Picture 7"/>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841625" y="1905000"/>
            <a:ext cx="5845175" cy="3281363"/>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728067" name="Rectangle 3"/>
          <p:cNvSpPr>
            <a:spLocks noGrp="1" noChangeArrowheads="1"/>
          </p:cNvSpPr>
          <p:nvPr>
            <p:ph type="title"/>
          </p:nvPr>
        </p:nvSpPr>
        <p:spPr>
          <a:xfrm>
            <a:off x="1143000" y="304800"/>
            <a:ext cx="7772400" cy="914400"/>
          </a:xfrm>
        </p:spPr>
        <p:txBody>
          <a:bodyPr/>
          <a:lstStyle/>
          <a:p>
            <a:r>
              <a:rPr lang="en-US"/>
              <a:t>Selecting the dependent variable</a:t>
            </a:r>
          </a:p>
        </p:txBody>
      </p:sp>
      <p:sp>
        <p:nvSpPr>
          <p:cNvPr id="728068" name="AutoShape 4"/>
          <p:cNvSpPr>
            <a:spLocks noChangeArrowheads="1"/>
          </p:cNvSpPr>
          <p:nvPr/>
        </p:nvSpPr>
        <p:spPr bwMode="auto">
          <a:xfrm>
            <a:off x="4495800" y="3048000"/>
            <a:ext cx="3276600" cy="1165225"/>
          </a:xfrm>
          <a:prstGeom prst="wedgeEllipseCallout">
            <a:avLst>
              <a:gd name="adj1" fmla="val -33574"/>
              <a:gd name="adj2" fmla="val -84000"/>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Second</a:t>
            </a:r>
            <a:r>
              <a:rPr lang="en-US" sz="1200">
                <a:latin typeface="Verdana" pitchFamily="34" charset="0"/>
              </a:rPr>
              <a:t>, click on the right arrow button to move the dependent variable to the </a:t>
            </a:r>
            <a:r>
              <a:rPr lang="en-US" sz="1200" i="1">
                <a:latin typeface="Verdana" pitchFamily="34" charset="0"/>
              </a:rPr>
              <a:t>Dependent</a:t>
            </a:r>
            <a:r>
              <a:rPr lang="en-US" sz="1200">
                <a:latin typeface="Verdana" pitchFamily="34" charset="0"/>
              </a:rPr>
              <a:t> text box.</a:t>
            </a:r>
          </a:p>
        </p:txBody>
      </p:sp>
      <p:sp>
        <p:nvSpPr>
          <p:cNvPr id="728069" name="AutoShape 5"/>
          <p:cNvSpPr>
            <a:spLocks noChangeArrowheads="1"/>
          </p:cNvSpPr>
          <p:nvPr/>
        </p:nvSpPr>
        <p:spPr bwMode="auto">
          <a:xfrm>
            <a:off x="533400" y="1600200"/>
            <a:ext cx="2362200" cy="1165225"/>
          </a:xfrm>
          <a:prstGeom prst="wedgeEllipseCallout">
            <a:avLst>
              <a:gd name="adj1" fmla="val 56519"/>
              <a:gd name="adj2" fmla="val 53120"/>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First</a:t>
            </a:r>
            <a:r>
              <a:rPr lang="en-US" sz="1200">
                <a:latin typeface="Verdana" pitchFamily="34" charset="0"/>
              </a:rPr>
              <a:t>, highlight the dependent variable </a:t>
            </a:r>
            <a:r>
              <a:rPr lang="en-US" sz="1200" i="1">
                <a:latin typeface="Verdana" pitchFamily="34" charset="0"/>
              </a:rPr>
              <a:t>grass</a:t>
            </a:r>
            <a:r>
              <a:rPr lang="en-US" sz="1200">
                <a:latin typeface="Verdana" pitchFamily="34" charset="0"/>
              </a:rPr>
              <a:t> in the list of variables.</a:t>
            </a:r>
          </a:p>
        </p:txBody>
      </p:sp>
    </p:spTree>
  </p:cSld>
  <p:clrMapOvr>
    <a:masterClrMapping/>
  </p:clrMapOvr>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DA3C7C0C-DE63-4DC6-A57A-F153A6528852}" type="slidenum">
              <a:rPr lang="en-US"/>
              <a:pPr/>
              <a:t>49</a:t>
            </a:fld>
            <a:endParaRPr lang="en-US"/>
          </a:p>
        </p:txBody>
      </p:sp>
      <p:pic>
        <p:nvPicPr>
          <p:cNvPr id="729094" name="Picture 6"/>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524000" y="1524000"/>
            <a:ext cx="5845175" cy="3281363"/>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729091" name="Rectangle 3"/>
          <p:cNvSpPr>
            <a:spLocks noGrp="1" noChangeArrowheads="1"/>
          </p:cNvSpPr>
          <p:nvPr>
            <p:ph type="title"/>
          </p:nvPr>
        </p:nvSpPr>
        <p:spPr>
          <a:xfrm>
            <a:off x="1143000" y="304800"/>
            <a:ext cx="7772400" cy="914400"/>
          </a:xfrm>
        </p:spPr>
        <p:txBody>
          <a:bodyPr/>
          <a:lstStyle/>
          <a:p>
            <a:r>
              <a:rPr lang="en-US"/>
              <a:t>Selecting the control independent variables</a:t>
            </a:r>
          </a:p>
        </p:txBody>
      </p:sp>
      <p:sp>
        <p:nvSpPr>
          <p:cNvPr id="729092" name="AutoShape 4"/>
          <p:cNvSpPr>
            <a:spLocks noChangeArrowheads="1"/>
          </p:cNvSpPr>
          <p:nvPr/>
        </p:nvSpPr>
        <p:spPr bwMode="auto">
          <a:xfrm>
            <a:off x="1676400" y="3657600"/>
            <a:ext cx="2895600" cy="1423988"/>
          </a:xfrm>
          <a:prstGeom prst="wedgeEllipseCallout">
            <a:avLst>
              <a:gd name="adj1" fmla="val 32292"/>
              <a:gd name="adj2" fmla="val -70625"/>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First</a:t>
            </a:r>
            <a:r>
              <a:rPr lang="en-US" sz="1200">
                <a:latin typeface="Verdana" pitchFamily="34" charset="0"/>
              </a:rPr>
              <a:t>, move the control independent variable, sex, listed in the problem to the </a:t>
            </a:r>
            <a:r>
              <a:rPr lang="en-US" sz="1200" i="1">
                <a:latin typeface="Verdana" pitchFamily="34" charset="0"/>
              </a:rPr>
              <a:t>Covariates</a:t>
            </a:r>
            <a:r>
              <a:rPr lang="en-US" sz="1200">
                <a:latin typeface="Verdana" pitchFamily="34" charset="0"/>
              </a:rPr>
              <a:t> list box.</a:t>
            </a:r>
          </a:p>
        </p:txBody>
      </p:sp>
      <p:sp>
        <p:nvSpPr>
          <p:cNvPr id="729095" name="AutoShape 7"/>
          <p:cNvSpPr>
            <a:spLocks noChangeArrowheads="1"/>
          </p:cNvSpPr>
          <p:nvPr/>
        </p:nvSpPr>
        <p:spPr bwMode="auto">
          <a:xfrm>
            <a:off x="5410200" y="3581400"/>
            <a:ext cx="2895600" cy="1165225"/>
          </a:xfrm>
          <a:prstGeom prst="wedgeEllipseCallout">
            <a:avLst>
              <a:gd name="adj1" fmla="val -33935"/>
              <a:gd name="adj2" fmla="val -105722"/>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Second</a:t>
            </a:r>
            <a:r>
              <a:rPr lang="en-US" sz="1200">
                <a:latin typeface="Verdana" pitchFamily="34" charset="0"/>
              </a:rPr>
              <a:t>, click on the </a:t>
            </a:r>
            <a:r>
              <a:rPr lang="en-US" sz="1200" i="1">
                <a:latin typeface="Verdana" pitchFamily="34" charset="0"/>
              </a:rPr>
              <a:t>Next</a:t>
            </a:r>
            <a:r>
              <a:rPr lang="en-US" sz="1200">
                <a:latin typeface="Verdana" pitchFamily="34" charset="0"/>
              </a:rPr>
              <a:t> button to add the new block that will contain the predictors.</a:t>
            </a: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B9D40A06-A7A8-4570-A536-72D99916EC62}" type="slidenum">
              <a:rPr lang="en-US"/>
              <a:pPr/>
              <a:t>5</a:t>
            </a:fld>
            <a:endParaRPr lang="en-US"/>
          </a:p>
        </p:txBody>
      </p:sp>
      <p:sp>
        <p:nvSpPr>
          <p:cNvPr id="784386" name="Rectangle 2"/>
          <p:cNvSpPr>
            <a:spLocks noGrp="1" noChangeArrowheads="1"/>
          </p:cNvSpPr>
          <p:nvPr>
            <p:ph type="title"/>
          </p:nvPr>
        </p:nvSpPr>
        <p:spPr/>
        <p:txBody>
          <a:bodyPr/>
          <a:lstStyle/>
          <a:p>
            <a:r>
              <a:rPr lang="en-US"/>
              <a:t>Assumptions</a:t>
            </a:r>
          </a:p>
        </p:txBody>
      </p:sp>
      <p:sp>
        <p:nvSpPr>
          <p:cNvPr id="784387" name="Rectangle 3"/>
          <p:cNvSpPr>
            <a:spLocks noGrp="1" noChangeArrowheads="1"/>
          </p:cNvSpPr>
          <p:nvPr>
            <p:ph type="body" idx="1"/>
          </p:nvPr>
        </p:nvSpPr>
        <p:spPr/>
        <p:txBody>
          <a:bodyPr/>
          <a:lstStyle/>
          <a:p>
            <a:r>
              <a:rPr lang="en-US"/>
              <a:t>Logistic regression does not make any assumptions of normality, linearity, and homogeneity of variance for the independent variables.</a:t>
            </a:r>
          </a:p>
          <a:p>
            <a:endParaRPr lang="en-US"/>
          </a:p>
          <a:p>
            <a:r>
              <a:rPr lang="en-US"/>
              <a:t>Because it does not impose these requirements, it is preferred to discriminant analysis when the data does not satisfy these assumptions.</a:t>
            </a:r>
          </a:p>
        </p:txBody>
      </p:sp>
    </p:spTree>
  </p:cSld>
  <p:clrMapOvr>
    <a:masterClrMapping/>
  </p:clrMapOvr>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987FFAFD-AEEC-4026-8ABE-CE37036036C1}" type="slidenum">
              <a:rPr lang="en-US"/>
              <a:pPr/>
              <a:t>50</a:t>
            </a:fld>
            <a:endParaRPr lang="en-US"/>
          </a:p>
        </p:txBody>
      </p:sp>
      <p:pic>
        <p:nvPicPr>
          <p:cNvPr id="743431" name="Picture 7"/>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003425" y="1747838"/>
            <a:ext cx="5845175" cy="3281362"/>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743427" name="Rectangle 3"/>
          <p:cNvSpPr>
            <a:spLocks noGrp="1" noChangeArrowheads="1"/>
          </p:cNvSpPr>
          <p:nvPr>
            <p:ph type="title"/>
          </p:nvPr>
        </p:nvSpPr>
        <p:spPr>
          <a:xfrm>
            <a:off x="1143000" y="304800"/>
            <a:ext cx="7772400" cy="914400"/>
          </a:xfrm>
        </p:spPr>
        <p:txBody>
          <a:bodyPr/>
          <a:lstStyle/>
          <a:p>
            <a:r>
              <a:rPr lang="en-US"/>
              <a:t>Adding the predictor independent variables</a:t>
            </a:r>
          </a:p>
        </p:txBody>
      </p:sp>
      <p:sp>
        <p:nvSpPr>
          <p:cNvPr id="743428" name="AutoShape 4"/>
          <p:cNvSpPr>
            <a:spLocks noChangeArrowheads="1"/>
          </p:cNvSpPr>
          <p:nvPr/>
        </p:nvSpPr>
        <p:spPr bwMode="auto">
          <a:xfrm>
            <a:off x="5280025" y="3805238"/>
            <a:ext cx="2514600" cy="906462"/>
          </a:xfrm>
          <a:prstGeom prst="wedgeEllipseCallout">
            <a:avLst>
              <a:gd name="adj1" fmla="val -59657"/>
              <a:gd name="adj2" fmla="val -62435"/>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First</a:t>
            </a:r>
            <a:r>
              <a:rPr lang="en-US" sz="1200">
                <a:latin typeface="Verdana" pitchFamily="34" charset="0"/>
              </a:rPr>
              <a:t>, move the predictors to the </a:t>
            </a:r>
            <a:r>
              <a:rPr lang="en-US" sz="1200" i="1">
                <a:latin typeface="Verdana" pitchFamily="34" charset="0"/>
              </a:rPr>
              <a:t>Covariates</a:t>
            </a:r>
            <a:r>
              <a:rPr lang="en-US" sz="1200">
                <a:latin typeface="Verdana" pitchFamily="34" charset="0"/>
              </a:rPr>
              <a:t> list box.</a:t>
            </a:r>
          </a:p>
        </p:txBody>
      </p:sp>
    </p:spTree>
  </p:cSld>
  <p:clrMapOvr>
    <a:masterClrMapping/>
  </p:clrMapOvr>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92B58A83-7434-4363-AD45-A5FC8B31C7A0}" type="slidenum">
              <a:rPr lang="en-US"/>
              <a:pPr/>
              <a:t>51</a:t>
            </a:fld>
            <a:endParaRPr lang="en-US"/>
          </a:p>
        </p:txBody>
      </p:sp>
      <p:pic>
        <p:nvPicPr>
          <p:cNvPr id="730119" name="Picture 7"/>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954213" y="1787525"/>
            <a:ext cx="5845175" cy="3281363"/>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730115" name="Rectangle 3"/>
          <p:cNvSpPr>
            <a:spLocks noGrp="1" noChangeArrowheads="1"/>
          </p:cNvSpPr>
          <p:nvPr>
            <p:ph type="title"/>
          </p:nvPr>
        </p:nvSpPr>
        <p:spPr>
          <a:xfrm>
            <a:off x="1143000" y="304800"/>
            <a:ext cx="7772400" cy="914400"/>
          </a:xfrm>
        </p:spPr>
        <p:txBody>
          <a:bodyPr/>
          <a:lstStyle/>
          <a:p>
            <a:r>
              <a:rPr lang="en-US"/>
              <a:t>Specifying the method for including variables</a:t>
            </a:r>
          </a:p>
        </p:txBody>
      </p:sp>
      <p:sp>
        <p:nvSpPr>
          <p:cNvPr id="730116" name="AutoShape 4"/>
          <p:cNvSpPr>
            <a:spLocks noChangeArrowheads="1"/>
          </p:cNvSpPr>
          <p:nvPr/>
        </p:nvSpPr>
        <p:spPr bwMode="auto">
          <a:xfrm>
            <a:off x="5410200" y="2743200"/>
            <a:ext cx="3124200" cy="1679575"/>
          </a:xfrm>
          <a:prstGeom prst="wedgeEllipseCallout">
            <a:avLst>
              <a:gd name="adj1" fmla="val -53352"/>
              <a:gd name="adj2" fmla="val 52079"/>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In our hierarchical regression, we will specify that all of the variables in each block be entered simultaneously when the block is entered.</a:t>
            </a:r>
          </a:p>
        </p:txBody>
      </p:sp>
    </p:spTree>
  </p:cSld>
  <p:clrMapOvr>
    <a:masterClrMapping/>
  </p:clrMapOvr>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C32D63C7-F073-40EC-8AAF-39090115B753}" type="slidenum">
              <a:rPr lang="en-US"/>
              <a:pPr/>
              <a:t>52</a:t>
            </a:fld>
            <a:endParaRPr lang="en-US"/>
          </a:p>
        </p:txBody>
      </p:sp>
      <p:pic>
        <p:nvPicPr>
          <p:cNvPr id="731143" name="Picture 7"/>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155825" y="1524000"/>
            <a:ext cx="5845175" cy="3281363"/>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731139" name="Rectangle 3"/>
          <p:cNvSpPr>
            <a:spLocks noGrp="1" noChangeArrowheads="1"/>
          </p:cNvSpPr>
          <p:nvPr>
            <p:ph type="title"/>
          </p:nvPr>
        </p:nvSpPr>
        <p:spPr>
          <a:xfrm>
            <a:off x="1143000" y="304800"/>
            <a:ext cx="7772400" cy="914400"/>
          </a:xfrm>
        </p:spPr>
        <p:txBody>
          <a:bodyPr/>
          <a:lstStyle/>
          <a:p>
            <a:r>
              <a:rPr lang="en-US"/>
              <a:t>Completing the logistic regression request</a:t>
            </a:r>
          </a:p>
        </p:txBody>
      </p:sp>
      <p:sp>
        <p:nvSpPr>
          <p:cNvPr id="731140" name="AutoShape 4"/>
          <p:cNvSpPr>
            <a:spLocks noChangeArrowheads="1"/>
          </p:cNvSpPr>
          <p:nvPr/>
        </p:nvSpPr>
        <p:spPr bwMode="auto">
          <a:xfrm>
            <a:off x="6324600" y="2667000"/>
            <a:ext cx="2443163" cy="1165225"/>
          </a:xfrm>
          <a:prstGeom prst="wedgeEllipseCallout">
            <a:avLst>
              <a:gd name="adj1" fmla="val -1333"/>
              <a:gd name="adj2" fmla="val -93731"/>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Click on the </a:t>
            </a:r>
            <a:r>
              <a:rPr lang="en-US" sz="1200" i="1">
                <a:latin typeface="Verdana" pitchFamily="34" charset="0"/>
              </a:rPr>
              <a:t>OK</a:t>
            </a:r>
            <a:r>
              <a:rPr lang="en-US" sz="1200">
                <a:latin typeface="Verdana" pitchFamily="34" charset="0"/>
              </a:rPr>
              <a:t> button to request the output for the logistic regression.</a:t>
            </a:r>
          </a:p>
        </p:txBody>
      </p:sp>
      <p:sp>
        <p:nvSpPr>
          <p:cNvPr id="731141" name="AutoShape 5"/>
          <p:cNvSpPr>
            <a:spLocks noChangeArrowheads="1"/>
          </p:cNvSpPr>
          <p:nvPr/>
        </p:nvSpPr>
        <p:spPr bwMode="auto">
          <a:xfrm>
            <a:off x="1677988" y="5205413"/>
            <a:ext cx="6626225" cy="1423987"/>
          </a:xfrm>
          <a:prstGeom prst="wedgeEllipseCallout">
            <a:avLst>
              <a:gd name="adj1" fmla="val -12745"/>
              <a:gd name="adj2" fmla="val -83222"/>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The logistic procedure supports the selection of subsets of cases, automatic recoding of nominal variables, saving diagnostic statistics like standardized residuals and Cook's distance, and options for additional statistics. However, none of these are needed for this analysis.</a:t>
            </a:r>
          </a:p>
        </p:txBody>
      </p:sp>
    </p:spTree>
  </p:cSld>
  <p:clrMapOvr>
    <a:masterClrMapping/>
  </p:clrMapOvr>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6874EA56-BFEF-44ED-A626-905AC465EE09}" type="slidenum">
              <a:rPr lang="en-US"/>
              <a:pPr/>
              <a:t>53</a:t>
            </a:fld>
            <a:endParaRPr lang="en-US"/>
          </a:p>
        </p:txBody>
      </p:sp>
      <p:pic>
        <p:nvPicPr>
          <p:cNvPr id="732166" name="Picture 6"/>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568575" y="1524000"/>
            <a:ext cx="4746625" cy="2189163"/>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732163" name="Rectangle 3"/>
          <p:cNvSpPr>
            <a:spLocks noGrp="1" noChangeArrowheads="1"/>
          </p:cNvSpPr>
          <p:nvPr>
            <p:ph type="title"/>
          </p:nvPr>
        </p:nvSpPr>
        <p:spPr/>
        <p:txBody>
          <a:bodyPr/>
          <a:lstStyle/>
          <a:p>
            <a:r>
              <a:rPr lang="en-US"/>
              <a:t>Sample size – ratio of cases to variables</a:t>
            </a:r>
          </a:p>
        </p:txBody>
      </p:sp>
      <p:sp>
        <p:nvSpPr>
          <p:cNvPr id="732164" name="AutoShape 4"/>
          <p:cNvSpPr>
            <a:spLocks noChangeArrowheads="1"/>
          </p:cNvSpPr>
          <p:nvPr/>
        </p:nvSpPr>
        <p:spPr bwMode="auto">
          <a:xfrm>
            <a:off x="1577975" y="3505200"/>
            <a:ext cx="5562600" cy="2197100"/>
          </a:xfrm>
          <a:prstGeom prst="wedgeEllipseCallout">
            <a:avLst>
              <a:gd name="adj1" fmla="val 26741"/>
              <a:gd name="adj2" fmla="val -105565"/>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The minimum ratio of valid cases to independent variables for logistic regression is 10 to 1, with a preferred ratio of 20 to 1. In this analysis, there are 163 valid cases and 3 independent variables. The ratio of cases to independent variables is 54.33 to 1, which satisfies the minimum requirement. In addition, the ratio of 54.33 to 1 satisfies the preferred ratio of 20 to 1.</a:t>
            </a:r>
          </a:p>
        </p:txBody>
      </p:sp>
    </p:spTree>
  </p:cSld>
  <p:clrMapOvr>
    <a:masterClrMapping/>
  </p:clrMapOvr>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9A708DDE-6AA1-4F6D-AC58-F1B628F5C2B0}" type="slidenum">
              <a:rPr lang="en-US"/>
              <a:pPr/>
              <a:t>54</a:t>
            </a:fld>
            <a:endParaRPr lang="en-US"/>
          </a:p>
        </p:txBody>
      </p:sp>
      <p:pic>
        <p:nvPicPr>
          <p:cNvPr id="733190" name="Picture 6"/>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703513" y="1371600"/>
            <a:ext cx="4154487" cy="2078038"/>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733187" name="Rectangle 3"/>
          <p:cNvSpPr>
            <a:spLocks noGrp="1" noChangeArrowheads="1"/>
          </p:cNvSpPr>
          <p:nvPr>
            <p:ph type="title"/>
          </p:nvPr>
        </p:nvSpPr>
        <p:spPr/>
        <p:txBody>
          <a:bodyPr/>
          <a:lstStyle/>
          <a:p>
            <a:r>
              <a:rPr lang="en-US"/>
              <a:t>OVERALL RELATIONSHIP BETWEEN INDEPENDENT AND DEPENDENT VARIABLES</a:t>
            </a:r>
          </a:p>
        </p:txBody>
      </p:sp>
      <p:sp>
        <p:nvSpPr>
          <p:cNvPr id="733188" name="AutoShape 4"/>
          <p:cNvSpPr>
            <a:spLocks noChangeArrowheads="1"/>
          </p:cNvSpPr>
          <p:nvPr/>
        </p:nvSpPr>
        <p:spPr bwMode="auto">
          <a:xfrm>
            <a:off x="914400" y="3492500"/>
            <a:ext cx="7467600" cy="3213100"/>
          </a:xfrm>
          <a:prstGeom prst="wedgeEllipseCallout">
            <a:avLst>
              <a:gd name="adj1" fmla="val 20218"/>
              <a:gd name="adj2" fmla="val -62449"/>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In a hierarchical logistic regression, the presence of a relationship between the dependent variable and combination of independent variables entered after the control variables have been included is based on the statistical significance of the block chi-square for the second block of variables in which the predictor independent variables are included. </a:t>
            </a:r>
          </a:p>
          <a:p>
            <a:pPr algn="l"/>
            <a:endParaRPr lang="en-US" sz="1200">
              <a:latin typeface="Verdana" pitchFamily="34" charset="0"/>
            </a:endParaRPr>
          </a:p>
          <a:p>
            <a:pPr algn="l"/>
            <a:r>
              <a:rPr lang="en-US" sz="1200">
                <a:latin typeface="Verdana" pitchFamily="34" charset="0"/>
              </a:rPr>
              <a:t>In this analysis, the probability of the block chi-square (17.467) was &lt;0.001, less than or equal to the level of significance of 0.05. The null hypothesis that there is no difference between the model with only a constant and the control variables versus the model with the predictor independent variables was rejected. The contribution of the relationship between the predictor independent variables and the dependent variable was supported. </a:t>
            </a:r>
          </a:p>
        </p:txBody>
      </p:sp>
      <p:sp>
        <p:nvSpPr>
          <p:cNvPr id="733191" name="Rectangle 7"/>
          <p:cNvSpPr>
            <a:spLocks noChangeArrowheads="1"/>
          </p:cNvSpPr>
          <p:nvPr/>
        </p:nvSpPr>
        <p:spPr bwMode="auto">
          <a:xfrm>
            <a:off x="2895600" y="2884488"/>
            <a:ext cx="3886200" cy="228600"/>
          </a:xfrm>
          <a:prstGeom prst="rect">
            <a:avLst/>
          </a:prstGeom>
          <a:noFill/>
          <a:ln w="31750">
            <a:solidFill>
              <a:srgbClr val="FF0000"/>
            </a:solidFill>
            <a:miter lim="800000"/>
            <a:headEnd/>
            <a:tailEnd/>
          </a:ln>
          <a:effectLst/>
          <a:extLst>
            <a:ext uri="{909E8E84-426E-40DD-AFC4-6F175D3DCCD1}">
              <a14:hiddenFill xmlns:a14="http://schemas.microsoft.com/office/drawing/2010/main">
                <a:solidFill>
                  <a:schemeClr val="bg1">
                    <a:alpha val="0"/>
                  </a:schemeClr>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987F8502-9BF2-42A8-9979-40CF2FBE25F2}" type="slidenum">
              <a:rPr lang="en-US"/>
              <a:pPr/>
              <a:t>55</a:t>
            </a:fld>
            <a:endParaRPr lang="en-US"/>
          </a:p>
        </p:txBody>
      </p:sp>
      <p:pic>
        <p:nvPicPr>
          <p:cNvPr id="734214" name="Picture 6"/>
          <p:cNvPicPr>
            <a:picLocks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990600" y="1644650"/>
            <a:ext cx="6472238" cy="1784350"/>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734210" name="Rectangle 2"/>
          <p:cNvSpPr>
            <a:spLocks noGrp="1" noChangeArrowheads="1"/>
          </p:cNvSpPr>
          <p:nvPr>
            <p:ph type="title"/>
          </p:nvPr>
        </p:nvSpPr>
        <p:spPr/>
        <p:txBody>
          <a:bodyPr/>
          <a:lstStyle/>
          <a:p>
            <a:r>
              <a:rPr lang="en-US"/>
              <a:t>NUMERICAL PROBLEMS</a:t>
            </a:r>
          </a:p>
        </p:txBody>
      </p:sp>
      <p:sp>
        <p:nvSpPr>
          <p:cNvPr id="734212" name="AutoShape 4"/>
          <p:cNvSpPr>
            <a:spLocks noChangeArrowheads="1"/>
          </p:cNvSpPr>
          <p:nvPr/>
        </p:nvSpPr>
        <p:spPr bwMode="auto">
          <a:xfrm>
            <a:off x="2076450" y="3197225"/>
            <a:ext cx="6915150" cy="3432175"/>
          </a:xfrm>
          <a:prstGeom prst="wedgeEllipseCallout">
            <a:avLst>
              <a:gd name="adj1" fmla="val -23231"/>
              <a:gd name="adj2" fmla="val -62903"/>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Multicollinearity in the logistic regression solution is detected by examining the standard errors for the b coefficients. A standard error larger than 2.0 indicates numerical problems, such as multicollinearity among the independent variables, zero cells for a dummy-coded independent variable because all of the subjects have the same value for the variable, and 'complete separation' whereby the two groups in the dependent event variable can be perfectly separated by scores on one of the independent variables. Analyses that indicate numerical problems should not be interpreted. </a:t>
            </a:r>
          </a:p>
          <a:p>
            <a:pPr algn="l"/>
            <a:endParaRPr lang="en-US" sz="1200">
              <a:latin typeface="Verdana" pitchFamily="34" charset="0"/>
            </a:endParaRPr>
          </a:p>
          <a:p>
            <a:pPr algn="l"/>
            <a:r>
              <a:rPr lang="en-US" sz="1200">
                <a:latin typeface="Verdana" pitchFamily="34" charset="0"/>
              </a:rPr>
              <a:t>None of the independent variables in this analysis had a standard error larger than 2.0. (The check for standard errors larger than 2.0 </a:t>
            </a:r>
            <a:r>
              <a:rPr lang="en-US" sz="1200" u="sng">
                <a:latin typeface="Verdana" pitchFamily="34" charset="0"/>
              </a:rPr>
              <a:t>does not include</a:t>
            </a:r>
            <a:r>
              <a:rPr lang="en-US" sz="1200">
                <a:latin typeface="Verdana" pitchFamily="34" charset="0"/>
              </a:rPr>
              <a:t> the standard error for the Constant.)</a:t>
            </a:r>
          </a:p>
        </p:txBody>
      </p:sp>
    </p:spTree>
  </p:cSld>
  <p:clrMapOvr>
    <a:masterClrMapping/>
  </p:clrMapOvr>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EF2A1822-0D0D-4DCF-A965-4EECCB6F7525}" type="slidenum">
              <a:rPr lang="en-US"/>
              <a:pPr/>
              <a:t>56</a:t>
            </a:fld>
            <a:endParaRPr lang="en-US"/>
          </a:p>
        </p:txBody>
      </p:sp>
      <p:grpSp>
        <p:nvGrpSpPr>
          <p:cNvPr id="735241" name="Group 9"/>
          <p:cNvGrpSpPr>
            <a:grpSpLocks/>
          </p:cNvGrpSpPr>
          <p:nvPr/>
        </p:nvGrpSpPr>
        <p:grpSpPr bwMode="auto">
          <a:xfrm>
            <a:off x="1908175" y="3683000"/>
            <a:ext cx="6550025" cy="1803400"/>
            <a:chOff x="1010" y="1936"/>
            <a:chExt cx="4126" cy="1136"/>
          </a:xfrm>
        </p:grpSpPr>
        <p:pic>
          <p:nvPicPr>
            <p:cNvPr id="735240"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10" y="1936"/>
              <a:ext cx="4126" cy="1136"/>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35238" name="Rectangle 6"/>
            <p:cNvSpPr>
              <a:spLocks noChangeArrowheads="1"/>
            </p:cNvSpPr>
            <p:nvPr/>
          </p:nvSpPr>
          <p:spPr bwMode="auto">
            <a:xfrm>
              <a:off x="1056" y="2414"/>
              <a:ext cx="3888" cy="144"/>
            </a:xfrm>
            <a:prstGeom prst="rect">
              <a:avLst/>
            </a:prstGeom>
            <a:noFill/>
            <a:ln w="31750">
              <a:solidFill>
                <a:srgbClr val="FF0000"/>
              </a:solidFill>
              <a:miter lim="800000"/>
              <a:headEnd/>
              <a:tailEnd/>
            </a:ln>
            <a:effectLst/>
            <a:extLst>
              <a:ext uri="{909E8E84-426E-40DD-AFC4-6F175D3DCCD1}">
                <a14:hiddenFill xmlns:a14="http://schemas.microsoft.com/office/drawing/2010/main">
                  <a:solidFill>
                    <a:schemeClr val="bg1">
                      <a:alpha val="0"/>
                    </a:schemeClr>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735235" name="Rectangle 3"/>
          <p:cNvSpPr>
            <a:spLocks noGrp="1" noChangeArrowheads="1"/>
          </p:cNvSpPr>
          <p:nvPr>
            <p:ph type="title"/>
          </p:nvPr>
        </p:nvSpPr>
        <p:spPr>
          <a:xfrm>
            <a:off x="1143000" y="304800"/>
            <a:ext cx="7848600" cy="914400"/>
          </a:xfrm>
        </p:spPr>
        <p:txBody>
          <a:bodyPr/>
          <a:lstStyle/>
          <a:p>
            <a:r>
              <a:rPr lang="en-US"/>
              <a:t>RELATIONSHIP OF INDIVIDUAL INDEPENDENT VARIABLES TO DEPENDENT VARIABLE - 1</a:t>
            </a:r>
          </a:p>
        </p:txBody>
      </p:sp>
      <p:sp>
        <p:nvSpPr>
          <p:cNvPr id="735236" name="AutoShape 4"/>
          <p:cNvSpPr>
            <a:spLocks noChangeArrowheads="1"/>
          </p:cNvSpPr>
          <p:nvPr/>
        </p:nvSpPr>
        <p:spPr bwMode="auto">
          <a:xfrm>
            <a:off x="990600" y="1447800"/>
            <a:ext cx="7162800" cy="2330450"/>
          </a:xfrm>
          <a:prstGeom prst="wedgeEllipseCallout">
            <a:avLst>
              <a:gd name="adj1" fmla="val 30120"/>
              <a:gd name="adj2" fmla="val 79292"/>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The probability of the Wald statistic for the variable general happiness was 0.002, less than or equal to the level of significance of 0.05. The null hypothesis that the b coefficient for general happiness was equal to zero was rejected.  This supports the relationship that "survey respondents who were less happy overall were less likely to have been less supportive that the use of marijuana should be made legal." General happiness is an ordinal variable that is coded so that lower numeric values are associated with survey respondents who were happier overall. </a:t>
            </a:r>
          </a:p>
        </p:txBody>
      </p:sp>
      <p:sp>
        <p:nvSpPr>
          <p:cNvPr id="735237" name="AutoShape 5"/>
          <p:cNvSpPr>
            <a:spLocks noChangeArrowheads="1"/>
          </p:cNvSpPr>
          <p:nvPr/>
        </p:nvSpPr>
        <p:spPr bwMode="auto">
          <a:xfrm>
            <a:off x="2209800" y="5410200"/>
            <a:ext cx="6248400" cy="1231900"/>
          </a:xfrm>
          <a:prstGeom prst="wedgeEllipseCallout">
            <a:avLst>
              <a:gd name="adj1" fmla="val 35366"/>
              <a:gd name="adj2" fmla="val -115981"/>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The value of Exp(B) was 0.331 which implies that a one unit increase in general happiness decreased the odds that survey respondents have been less supportive that the use of marijuana should be made legal by 66.9%. </a:t>
            </a:r>
          </a:p>
        </p:txBody>
      </p:sp>
    </p:spTree>
  </p:cSld>
  <p:clrMapOvr>
    <a:masterClrMapping/>
  </p:clrMapOvr>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E0E618D4-FF21-4C4B-96FB-5AD3067E4111}" type="slidenum">
              <a:rPr lang="en-US"/>
              <a:pPr/>
              <a:t>57</a:t>
            </a:fld>
            <a:endParaRPr lang="en-US"/>
          </a:p>
        </p:txBody>
      </p:sp>
      <p:grpSp>
        <p:nvGrpSpPr>
          <p:cNvPr id="736266" name="Group 10"/>
          <p:cNvGrpSpPr>
            <a:grpSpLocks/>
          </p:cNvGrpSpPr>
          <p:nvPr/>
        </p:nvGrpSpPr>
        <p:grpSpPr bwMode="auto">
          <a:xfrm>
            <a:off x="2209800" y="3810000"/>
            <a:ext cx="6550025" cy="1803400"/>
            <a:chOff x="960" y="1840"/>
            <a:chExt cx="4126" cy="1136"/>
          </a:xfrm>
        </p:grpSpPr>
        <p:pic>
          <p:nvPicPr>
            <p:cNvPr id="736264"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0" y="1840"/>
              <a:ext cx="4126" cy="1136"/>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36262" name="Rectangle 6"/>
            <p:cNvSpPr>
              <a:spLocks noChangeArrowheads="1"/>
            </p:cNvSpPr>
            <p:nvPr/>
          </p:nvSpPr>
          <p:spPr bwMode="auto">
            <a:xfrm>
              <a:off x="1008" y="2448"/>
              <a:ext cx="3888" cy="144"/>
            </a:xfrm>
            <a:prstGeom prst="rect">
              <a:avLst/>
            </a:prstGeom>
            <a:noFill/>
            <a:ln w="31750">
              <a:solidFill>
                <a:srgbClr val="FF0000"/>
              </a:solidFill>
              <a:miter lim="800000"/>
              <a:headEnd/>
              <a:tailEnd/>
            </a:ln>
            <a:effectLst/>
            <a:extLst>
              <a:ext uri="{909E8E84-426E-40DD-AFC4-6F175D3DCCD1}">
                <a14:hiddenFill xmlns:a14="http://schemas.microsoft.com/office/drawing/2010/main">
                  <a:solidFill>
                    <a:schemeClr val="bg1">
                      <a:alpha val="0"/>
                    </a:schemeClr>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736259" name="Rectangle 3"/>
          <p:cNvSpPr>
            <a:spLocks noGrp="1" noChangeArrowheads="1"/>
          </p:cNvSpPr>
          <p:nvPr>
            <p:ph type="title"/>
          </p:nvPr>
        </p:nvSpPr>
        <p:spPr>
          <a:xfrm>
            <a:off x="1143000" y="304800"/>
            <a:ext cx="7848600" cy="914400"/>
          </a:xfrm>
        </p:spPr>
        <p:txBody>
          <a:bodyPr/>
          <a:lstStyle/>
          <a:p>
            <a:r>
              <a:rPr lang="en-US"/>
              <a:t>RELATIONSHIP OF INDIVIDUAL INDEPENDENT VARIABLES TO DEPENDENT VARIABLE - 2</a:t>
            </a:r>
          </a:p>
        </p:txBody>
      </p:sp>
      <p:sp>
        <p:nvSpPr>
          <p:cNvPr id="736260" name="AutoShape 4"/>
          <p:cNvSpPr>
            <a:spLocks noChangeArrowheads="1"/>
          </p:cNvSpPr>
          <p:nvPr/>
        </p:nvSpPr>
        <p:spPr bwMode="auto">
          <a:xfrm>
            <a:off x="609600" y="1371600"/>
            <a:ext cx="7924800" cy="2771775"/>
          </a:xfrm>
          <a:prstGeom prst="wedgeEllipseCallout">
            <a:avLst>
              <a:gd name="adj1" fmla="val 32292"/>
              <a:gd name="adj2" fmla="val 74630"/>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The probability of the Wald statistic for the variable confidence in the executive branch of the federal government was 0.038, less than or equal to the level of significance of 0.05. The null hypothesis that the b coefficient for confidence in the executive branch of the federal government was equal to zero was rejected.  This supports the relationship that "survey respondents who had less confidence in the executive branch of the federal government were less likely to have been less supportive that the use of marijuana should be made legal." Confidence in the executive branch of the federal government is an ordinal variable that is coded so that lower numeric values are associated with survey respondents who had more confidence in the executive branch of the federal government. </a:t>
            </a:r>
          </a:p>
        </p:txBody>
      </p:sp>
      <p:sp>
        <p:nvSpPr>
          <p:cNvPr id="736261" name="AutoShape 5"/>
          <p:cNvSpPr>
            <a:spLocks noChangeArrowheads="1"/>
          </p:cNvSpPr>
          <p:nvPr/>
        </p:nvSpPr>
        <p:spPr bwMode="auto">
          <a:xfrm>
            <a:off x="3200400" y="5334000"/>
            <a:ext cx="5181600" cy="1450975"/>
          </a:xfrm>
          <a:prstGeom prst="wedgeEllipseCallout">
            <a:avLst>
              <a:gd name="adj1" fmla="val 39398"/>
              <a:gd name="adj2" fmla="val -74509"/>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The value of Exp(B) was 0.572 which implies that a one unit increase in confidence in the executive branch of the federal government decreased the odds that survey respondents have been less supportive that the use of marijuana should be made legal by 42.8%. </a:t>
            </a:r>
          </a:p>
        </p:txBody>
      </p:sp>
    </p:spTree>
  </p:cSld>
  <p:clrMapOvr>
    <a:masterClrMapping/>
  </p:clrMapOvr>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BA4118DE-EEF2-4FFB-8222-9AFD08519C8D}" type="slidenum">
              <a:rPr lang="en-US"/>
              <a:pPr/>
              <a:t>58</a:t>
            </a:fld>
            <a:endParaRPr lang="en-US"/>
          </a:p>
        </p:txBody>
      </p:sp>
      <p:pic>
        <p:nvPicPr>
          <p:cNvPr id="738311" name="Picture 7"/>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524000" y="3433763"/>
            <a:ext cx="6705600" cy="2433637"/>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738307" name="Rectangle 3"/>
          <p:cNvSpPr>
            <a:spLocks noGrp="1" noChangeArrowheads="1"/>
          </p:cNvSpPr>
          <p:nvPr>
            <p:ph type="title"/>
          </p:nvPr>
        </p:nvSpPr>
        <p:spPr>
          <a:xfrm>
            <a:off x="838200" y="304800"/>
            <a:ext cx="8229600" cy="914400"/>
          </a:xfrm>
        </p:spPr>
        <p:txBody>
          <a:bodyPr/>
          <a:lstStyle/>
          <a:p>
            <a:r>
              <a:rPr lang="en-US" sz="2400"/>
              <a:t>CLASSIFICATION USING THE LOGISTIC REGRESSION MODEL:</a:t>
            </a:r>
            <a:br>
              <a:rPr lang="en-US" sz="2400"/>
            </a:br>
            <a:r>
              <a:rPr lang="en-US" sz="2400"/>
              <a:t>by chance accuracy rate</a:t>
            </a:r>
          </a:p>
        </p:txBody>
      </p:sp>
      <p:sp>
        <p:nvSpPr>
          <p:cNvPr id="738308" name="AutoShape 4"/>
          <p:cNvSpPr>
            <a:spLocks noChangeArrowheads="1"/>
          </p:cNvSpPr>
          <p:nvPr/>
        </p:nvSpPr>
        <p:spPr bwMode="auto">
          <a:xfrm>
            <a:off x="1104900" y="5334000"/>
            <a:ext cx="6932613" cy="1231900"/>
          </a:xfrm>
          <a:prstGeom prst="wedgeEllipseCallout">
            <a:avLst>
              <a:gd name="adj1" fmla="val 25523"/>
              <a:gd name="adj2" fmla="val -40481"/>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The proportional by chance accuracy rate was computed by calculating the proportion of cases for each group based on the number of cases in each group in the classification table at Step 0, and then squaring and summing the proportion of cases in each group  (0.350² + 0.650² = 0.545). </a:t>
            </a:r>
          </a:p>
        </p:txBody>
      </p:sp>
      <p:sp>
        <p:nvSpPr>
          <p:cNvPr id="738309" name="AutoShape 5"/>
          <p:cNvSpPr>
            <a:spLocks noChangeArrowheads="1"/>
          </p:cNvSpPr>
          <p:nvPr/>
        </p:nvSpPr>
        <p:spPr bwMode="auto">
          <a:xfrm>
            <a:off x="1068388" y="1393825"/>
            <a:ext cx="7007225" cy="2111375"/>
          </a:xfrm>
          <a:prstGeom prst="wedgeEllipseCallout">
            <a:avLst>
              <a:gd name="adj1" fmla="val 18231"/>
              <a:gd name="adj2" fmla="val -40463"/>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The independent variables could be characterized as useful predictors distinguishing survey respondents who have been less supportive that the use of marijuana should be made legal from survey respondents who have been more supportive that the use of marijuana should be made legal if the classification accuracy rate was substantially higher than the accuracy attainable by chance alone. Operationally, the classification accuracy rate should be 25% or more higher than the proportional by chance accuracy rate. </a:t>
            </a:r>
          </a:p>
        </p:txBody>
      </p:sp>
    </p:spTree>
  </p:cSld>
  <p:clrMapOvr>
    <a:masterClrMapping/>
  </p:clrMapOvr>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B35B56F1-2F9A-458F-AC52-DD398AF5903C}" type="slidenum">
              <a:rPr lang="en-US"/>
              <a:pPr/>
              <a:t>59</a:t>
            </a:fld>
            <a:endParaRPr lang="en-US"/>
          </a:p>
        </p:txBody>
      </p:sp>
      <p:pic>
        <p:nvPicPr>
          <p:cNvPr id="739336" name="Picture 8"/>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524000" y="1524000"/>
            <a:ext cx="6704013" cy="2189163"/>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739331" name="Rectangle 3"/>
          <p:cNvSpPr>
            <a:spLocks noGrp="1" noChangeArrowheads="1"/>
          </p:cNvSpPr>
          <p:nvPr>
            <p:ph type="title"/>
          </p:nvPr>
        </p:nvSpPr>
        <p:spPr>
          <a:xfrm>
            <a:off x="838200" y="304800"/>
            <a:ext cx="8229600" cy="914400"/>
          </a:xfrm>
        </p:spPr>
        <p:txBody>
          <a:bodyPr/>
          <a:lstStyle/>
          <a:p>
            <a:r>
              <a:rPr lang="en-US" sz="2400"/>
              <a:t>CLASSIFICATION USING THE LOGISTIC REGRESSION MODEL:</a:t>
            </a:r>
            <a:br>
              <a:rPr lang="en-US" sz="2400"/>
            </a:br>
            <a:r>
              <a:rPr lang="en-US" sz="2400"/>
              <a:t>criteria for classification accuracy</a:t>
            </a:r>
          </a:p>
        </p:txBody>
      </p:sp>
      <p:sp>
        <p:nvSpPr>
          <p:cNvPr id="739332" name="AutoShape 4"/>
          <p:cNvSpPr>
            <a:spLocks noChangeArrowheads="1"/>
          </p:cNvSpPr>
          <p:nvPr/>
        </p:nvSpPr>
        <p:spPr bwMode="auto">
          <a:xfrm>
            <a:off x="2133600" y="3894138"/>
            <a:ext cx="5638800" cy="1673225"/>
          </a:xfrm>
          <a:prstGeom prst="wedgeEllipseCallout">
            <a:avLst>
              <a:gd name="adj1" fmla="val 43273"/>
              <a:gd name="adj2" fmla="val -88236"/>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The accuracy rate computed by SPSS was 68.1% which was greater than or equal to the proportional by chance accuracy criteria of 68.1% (1.25 x 54.5% = 68.1%). </a:t>
            </a:r>
          </a:p>
          <a:p>
            <a:pPr algn="l"/>
            <a:endParaRPr lang="en-US" sz="1200">
              <a:latin typeface="Verdana" pitchFamily="34" charset="0"/>
            </a:endParaRPr>
          </a:p>
          <a:p>
            <a:pPr algn="l"/>
            <a:r>
              <a:rPr lang="en-US" sz="1200">
                <a:latin typeface="Verdana" pitchFamily="34" charset="0"/>
              </a:rPr>
              <a:t>The criteria for classification accuracy is  satisfied. </a:t>
            </a: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10A63AC1-3057-4360-8C46-7A698DC65670}" type="slidenum">
              <a:rPr lang="en-US"/>
              <a:pPr/>
              <a:t>6</a:t>
            </a:fld>
            <a:endParaRPr lang="en-US"/>
          </a:p>
        </p:txBody>
      </p:sp>
      <p:sp>
        <p:nvSpPr>
          <p:cNvPr id="783362" name="Rectangle 2"/>
          <p:cNvSpPr>
            <a:spLocks noGrp="1" noChangeArrowheads="1"/>
          </p:cNvSpPr>
          <p:nvPr>
            <p:ph type="title"/>
          </p:nvPr>
        </p:nvSpPr>
        <p:spPr/>
        <p:txBody>
          <a:bodyPr/>
          <a:lstStyle/>
          <a:p>
            <a:r>
              <a:rPr lang="en-US"/>
              <a:t>Sample size requirements</a:t>
            </a:r>
          </a:p>
        </p:txBody>
      </p:sp>
      <p:sp>
        <p:nvSpPr>
          <p:cNvPr id="783363" name="Rectangle 3"/>
          <p:cNvSpPr>
            <a:spLocks noGrp="1" noChangeArrowheads="1"/>
          </p:cNvSpPr>
          <p:nvPr>
            <p:ph type="body" idx="1"/>
          </p:nvPr>
        </p:nvSpPr>
        <p:spPr/>
        <p:txBody>
          <a:bodyPr/>
          <a:lstStyle/>
          <a:p>
            <a:r>
              <a:rPr lang="en-US"/>
              <a:t>The minimum number of cases per independent variable is 10, using a guideline provided by Hosmer and Lemeshow, authors of </a:t>
            </a:r>
            <a:r>
              <a:rPr lang="en-US" i="1"/>
              <a:t>Applied Logistic Regression</a:t>
            </a:r>
            <a:r>
              <a:rPr lang="en-US"/>
              <a:t>, one of the main resources for Logistic Regression.</a:t>
            </a:r>
          </a:p>
          <a:p>
            <a:endParaRPr lang="en-US"/>
          </a:p>
          <a:p>
            <a:r>
              <a:rPr lang="en-US"/>
              <a:t>For preferred case-to-variable ratios, we will use 20 to 1 for simultaneous and hierarchical logistic regression and 50 to 1 for stepwise logistic regression.</a:t>
            </a:r>
          </a:p>
        </p:txBody>
      </p:sp>
    </p:spTree>
  </p:cSld>
  <p:clrMapOvr>
    <a:masterClrMapping/>
  </p:clrMapOvr>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9BD7FFDC-7DD6-44EB-83A6-2F64C9E4F6D1}" type="slidenum">
              <a:rPr lang="en-US"/>
              <a:pPr/>
              <a:t>60</a:t>
            </a:fld>
            <a:endParaRPr lang="en-US"/>
          </a:p>
        </p:txBody>
      </p:sp>
      <p:sp>
        <p:nvSpPr>
          <p:cNvPr id="740354" name="Rectangle 2"/>
          <p:cNvSpPr>
            <a:spLocks noGrp="1" noChangeArrowheads="1"/>
          </p:cNvSpPr>
          <p:nvPr>
            <p:ph type="title"/>
          </p:nvPr>
        </p:nvSpPr>
        <p:spPr/>
        <p:txBody>
          <a:bodyPr/>
          <a:lstStyle/>
          <a:p>
            <a:r>
              <a:rPr lang="en-US"/>
              <a:t>Answering the question in problem 2 - 1</a:t>
            </a:r>
          </a:p>
        </p:txBody>
      </p:sp>
      <p:sp>
        <p:nvSpPr>
          <p:cNvPr id="740355" name="Rectangle 3"/>
          <p:cNvSpPr>
            <a:spLocks noGrp="1" noChangeArrowheads="1"/>
          </p:cNvSpPr>
          <p:nvPr>
            <p:ph type="body" idx="1"/>
          </p:nvPr>
        </p:nvSpPr>
        <p:spPr>
          <a:xfrm>
            <a:off x="1066800" y="1524000"/>
            <a:ext cx="7881938" cy="4953000"/>
          </a:xfrm>
        </p:spPr>
        <p:txBody>
          <a:bodyPr/>
          <a:lstStyle/>
          <a:p>
            <a:pPr marL="0" indent="0">
              <a:lnSpc>
                <a:spcPct val="80000"/>
              </a:lnSpc>
              <a:buFont typeface="Wingdings" pitchFamily="2" charset="2"/>
              <a:buNone/>
            </a:pPr>
            <a:r>
              <a:rPr lang="en-US" sz="1400"/>
              <a:t>In the dataset GSS2000.sav, is the following statement true, false, or an incorrect application of a statistic? Assume that there is no problem with missing data, outliers, or influential cases, and that the validation analysis will confirm the generalizability of the results. Use a level of significance of 0.05 for evaluating the statistical relationship. </a:t>
            </a:r>
          </a:p>
          <a:p>
            <a:pPr marL="0" indent="0">
              <a:lnSpc>
                <a:spcPct val="80000"/>
              </a:lnSpc>
              <a:buFont typeface="Wingdings" pitchFamily="2" charset="2"/>
              <a:buNone/>
            </a:pPr>
            <a:endParaRPr lang="en-US" sz="1400"/>
          </a:p>
          <a:p>
            <a:pPr marL="0" indent="0">
              <a:lnSpc>
                <a:spcPct val="80000"/>
              </a:lnSpc>
              <a:buFont typeface="Wingdings" pitchFamily="2" charset="2"/>
              <a:buNone/>
            </a:pPr>
            <a:r>
              <a:rPr lang="en-US" sz="1400"/>
              <a:t>After controlling for the effect of the variable "sex" [sex] on "should marijuana be made legal" [grass], the variable "general happiness" [happy] and "confidence in the executive branch of the federal government" [confed] were useful predictors for distinguishing between groups based on responses to "should marijuana be made legal" [grass]. These predictors differentiate survey respondents who have been less supportive that the use of marijuana should be made legal from survey respondents who have been more supportive that the use of marijuana should be made legal. </a:t>
            </a:r>
          </a:p>
          <a:p>
            <a:pPr marL="0" indent="0">
              <a:lnSpc>
                <a:spcPct val="80000"/>
              </a:lnSpc>
              <a:buFont typeface="Wingdings" pitchFamily="2" charset="2"/>
              <a:buNone/>
            </a:pPr>
            <a:endParaRPr lang="en-US" sz="1400"/>
          </a:p>
          <a:p>
            <a:pPr marL="0" indent="0">
              <a:lnSpc>
                <a:spcPct val="80000"/>
              </a:lnSpc>
              <a:buFont typeface="Wingdings" pitchFamily="2" charset="2"/>
              <a:buNone/>
            </a:pPr>
            <a:r>
              <a:rPr lang="en-US" sz="1400"/>
              <a:t>Survey respondents who were less happy overall were less likely to have been less supportive that the use of marijuana should be made legal. A one unit increase in general happiness decreased the odds that survey respondents have been less supportive that the use of marijuana should be made legal by 66.9%. Survey respondents who had less confidence in the executive branch of the federal government were less likely to have been less supportive that the use of marijuana should be made legal. A one unit increase in confidence in the executive branch of the federal government decreased the odds that survey respondents have been less supportive that the use of marijuana should be made legal by 42.8%. </a:t>
            </a:r>
          </a:p>
          <a:p>
            <a:pPr marL="0" indent="0">
              <a:lnSpc>
                <a:spcPct val="80000"/>
              </a:lnSpc>
              <a:buFont typeface="Wingdings" pitchFamily="2" charset="2"/>
              <a:buNone/>
            </a:pPr>
            <a:endParaRPr lang="en-US" sz="1400"/>
          </a:p>
          <a:p>
            <a:pPr marL="0" indent="0">
              <a:lnSpc>
                <a:spcPct val="80000"/>
              </a:lnSpc>
              <a:buFont typeface="Wingdings" pitchFamily="2" charset="2"/>
              <a:buNone/>
            </a:pPr>
            <a:r>
              <a:rPr lang="en-US" sz="1400"/>
              <a:t>1.   True</a:t>
            </a:r>
          </a:p>
          <a:p>
            <a:pPr marL="0" indent="0">
              <a:lnSpc>
                <a:spcPct val="80000"/>
              </a:lnSpc>
              <a:buFont typeface="Wingdings" pitchFamily="2" charset="2"/>
              <a:buNone/>
            </a:pPr>
            <a:r>
              <a:rPr lang="en-US" sz="1400"/>
              <a:t>2.   True with caution </a:t>
            </a:r>
          </a:p>
          <a:p>
            <a:pPr marL="0" indent="0">
              <a:lnSpc>
                <a:spcPct val="80000"/>
              </a:lnSpc>
              <a:buFont typeface="Wingdings" pitchFamily="2" charset="2"/>
              <a:buNone/>
            </a:pPr>
            <a:r>
              <a:rPr lang="en-US" sz="1400"/>
              <a:t>3.   False</a:t>
            </a:r>
          </a:p>
          <a:p>
            <a:pPr marL="0" indent="0">
              <a:lnSpc>
                <a:spcPct val="80000"/>
              </a:lnSpc>
              <a:buFont typeface="Wingdings" pitchFamily="2" charset="2"/>
              <a:buNone/>
            </a:pPr>
            <a:r>
              <a:rPr lang="en-US" sz="1400"/>
              <a:t>4.   Inappropriate application of a statistic</a:t>
            </a:r>
          </a:p>
        </p:txBody>
      </p:sp>
      <p:sp>
        <p:nvSpPr>
          <p:cNvPr id="740356" name="AutoShape 4"/>
          <p:cNvSpPr>
            <a:spLocks noChangeArrowheads="1"/>
          </p:cNvSpPr>
          <p:nvPr/>
        </p:nvSpPr>
        <p:spPr bwMode="auto">
          <a:xfrm>
            <a:off x="2971800" y="3784600"/>
            <a:ext cx="5638800" cy="2714625"/>
          </a:xfrm>
          <a:prstGeom prst="wedgeEllipseCallout">
            <a:avLst>
              <a:gd name="adj1" fmla="val -20944"/>
              <a:gd name="adj2" fmla="val -33806"/>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tabLst>
                <a:tab pos="234950" algn="l"/>
              </a:tabLst>
            </a:pPr>
            <a:r>
              <a:rPr lang="en-US" sz="1200">
                <a:latin typeface="Verdana" pitchFamily="34" charset="0"/>
              </a:rPr>
              <a:t>We found a statistically significant overall relationship between the predictor independent variables and the dependent variable.</a:t>
            </a:r>
          </a:p>
          <a:p>
            <a:pPr algn="l">
              <a:lnSpc>
                <a:spcPct val="100000"/>
              </a:lnSpc>
              <a:tabLst>
                <a:tab pos="234950" algn="l"/>
              </a:tabLst>
            </a:pPr>
            <a:endParaRPr lang="en-US" sz="1200">
              <a:latin typeface="Verdana" pitchFamily="34" charset="0"/>
            </a:endParaRPr>
          </a:p>
          <a:p>
            <a:pPr algn="l">
              <a:lnSpc>
                <a:spcPct val="100000"/>
              </a:lnSpc>
              <a:tabLst>
                <a:tab pos="234950" algn="l"/>
              </a:tabLst>
            </a:pPr>
            <a:r>
              <a:rPr lang="en-US" sz="1200">
                <a:latin typeface="Verdana" pitchFamily="34" charset="0"/>
              </a:rPr>
              <a:t>There was no evidence of numerical problems in the solution.</a:t>
            </a:r>
          </a:p>
          <a:p>
            <a:pPr algn="l">
              <a:lnSpc>
                <a:spcPct val="100000"/>
              </a:lnSpc>
              <a:tabLst>
                <a:tab pos="234950" algn="l"/>
              </a:tabLst>
            </a:pPr>
            <a:endParaRPr lang="en-US" sz="1200">
              <a:latin typeface="Verdana" pitchFamily="34" charset="0"/>
            </a:endParaRPr>
          </a:p>
          <a:p>
            <a:pPr algn="l">
              <a:lnSpc>
                <a:spcPct val="100000"/>
              </a:lnSpc>
              <a:tabLst>
                <a:tab pos="234950" algn="l"/>
              </a:tabLst>
            </a:pPr>
            <a:r>
              <a:rPr lang="en-US" sz="1200">
                <a:latin typeface="Verdana" pitchFamily="34" charset="0"/>
              </a:rPr>
              <a:t>Moreover, the classification accuracy surpassed the proportional by chance accuracy criteria, supporting the utility of the model.</a:t>
            </a:r>
          </a:p>
        </p:txBody>
      </p:sp>
    </p:spTree>
  </p:cSld>
  <p:clrMapOvr>
    <a:masterClrMapping/>
  </p:clrMapOvr>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CC382251-7A3C-4F24-BB27-68F8CC03DC7C}" type="slidenum">
              <a:rPr lang="en-US"/>
              <a:pPr/>
              <a:t>61</a:t>
            </a:fld>
            <a:endParaRPr lang="en-US"/>
          </a:p>
        </p:txBody>
      </p:sp>
      <p:sp>
        <p:nvSpPr>
          <p:cNvPr id="741378" name="Rectangle 2"/>
          <p:cNvSpPr>
            <a:spLocks noGrp="1" noChangeArrowheads="1"/>
          </p:cNvSpPr>
          <p:nvPr>
            <p:ph type="title"/>
          </p:nvPr>
        </p:nvSpPr>
        <p:spPr/>
        <p:txBody>
          <a:bodyPr/>
          <a:lstStyle/>
          <a:p>
            <a:r>
              <a:rPr lang="en-US"/>
              <a:t>Answering the question in problem 2 - 2</a:t>
            </a:r>
          </a:p>
        </p:txBody>
      </p:sp>
      <p:sp>
        <p:nvSpPr>
          <p:cNvPr id="741379" name="Rectangle 3"/>
          <p:cNvSpPr>
            <a:spLocks noGrp="1" noChangeArrowheads="1"/>
          </p:cNvSpPr>
          <p:nvPr>
            <p:ph type="body" idx="1"/>
          </p:nvPr>
        </p:nvSpPr>
        <p:spPr>
          <a:xfrm>
            <a:off x="1066800" y="1371600"/>
            <a:ext cx="7881938" cy="5257800"/>
          </a:xfrm>
        </p:spPr>
        <p:txBody>
          <a:bodyPr/>
          <a:lstStyle/>
          <a:p>
            <a:pPr marL="0" indent="0">
              <a:lnSpc>
                <a:spcPct val="80000"/>
              </a:lnSpc>
              <a:buFont typeface="Wingdings" pitchFamily="2" charset="2"/>
              <a:buNone/>
            </a:pPr>
            <a:r>
              <a:rPr lang="en-US" sz="1400"/>
              <a:t>In the dataset GSS2000.sav, is the following statement true, false, or an incorrect application of a statistic? Assume that there is no problem with missing data, outliers, or influential cases, and that the validation analysis will confirm the generalizability of the results. Use a level of significance of 0.05 for evaluating the statistical relationship. </a:t>
            </a:r>
          </a:p>
          <a:p>
            <a:pPr marL="0" indent="0">
              <a:lnSpc>
                <a:spcPct val="80000"/>
              </a:lnSpc>
              <a:buFont typeface="Wingdings" pitchFamily="2" charset="2"/>
              <a:buNone/>
            </a:pPr>
            <a:endParaRPr lang="en-US" sz="1400"/>
          </a:p>
          <a:p>
            <a:pPr marL="0" indent="0">
              <a:lnSpc>
                <a:spcPct val="80000"/>
              </a:lnSpc>
              <a:buFont typeface="Wingdings" pitchFamily="2" charset="2"/>
              <a:buNone/>
            </a:pPr>
            <a:r>
              <a:rPr lang="en-US" sz="1400"/>
              <a:t>After controlling for the effect of the variable "sex" [sex] on "should marijuana be made legal" [grass], the variable "general happiness" [happy] and "confidence in the executive branch of the federal government" [confed] were useful predictors for distinguishing between groups based on responses to "should marijuana be made legal" [grass]. These predictors differentiate survey respondents who have been less supportive that the use of marijuana should be made legal from survey respondents who have been more supportive that the use of marijuana should be made legal. </a:t>
            </a:r>
          </a:p>
          <a:p>
            <a:pPr marL="0" indent="0">
              <a:lnSpc>
                <a:spcPct val="80000"/>
              </a:lnSpc>
              <a:buFont typeface="Wingdings" pitchFamily="2" charset="2"/>
              <a:buNone/>
            </a:pPr>
            <a:endParaRPr lang="en-US" sz="1400"/>
          </a:p>
          <a:p>
            <a:pPr marL="0" indent="0">
              <a:lnSpc>
                <a:spcPct val="80000"/>
              </a:lnSpc>
              <a:buFont typeface="Wingdings" pitchFamily="2" charset="2"/>
              <a:buNone/>
            </a:pPr>
            <a:r>
              <a:rPr lang="en-US" sz="1400"/>
              <a:t>Survey respondents who were less happy overall were less likely to have been less supportive that the use of marijuana should be made legal. A one unit increase in general happiness decreased the odds that survey respondents have been less supportive that the use of marijuana should be made legal by 66.9%. Survey respondents who had less confidence in the executive branch of the federal government were less likely to have been less supportive that the use of marijuana should be made legal. A one unit increase in confidence in the executive branch of the federal government decreased the odds that survey respondents have been less supportive that the use of marijuana should be made legal by 42.8%. </a:t>
            </a:r>
          </a:p>
          <a:p>
            <a:pPr marL="0" indent="0">
              <a:lnSpc>
                <a:spcPct val="80000"/>
              </a:lnSpc>
              <a:buFont typeface="Wingdings" pitchFamily="2" charset="2"/>
              <a:buNone/>
            </a:pPr>
            <a:endParaRPr lang="en-US" sz="1400"/>
          </a:p>
          <a:p>
            <a:pPr marL="0" indent="0">
              <a:lnSpc>
                <a:spcPct val="80000"/>
              </a:lnSpc>
              <a:buFont typeface="Wingdings" pitchFamily="2" charset="2"/>
              <a:buNone/>
            </a:pPr>
            <a:r>
              <a:rPr lang="en-US" sz="1400"/>
              <a:t>1.   True</a:t>
            </a:r>
          </a:p>
          <a:p>
            <a:pPr marL="0" indent="0">
              <a:lnSpc>
                <a:spcPct val="80000"/>
              </a:lnSpc>
              <a:buFont typeface="Wingdings" pitchFamily="2" charset="2"/>
              <a:buNone/>
            </a:pPr>
            <a:r>
              <a:rPr lang="en-US" sz="1400"/>
              <a:t>2.   True with caution </a:t>
            </a:r>
          </a:p>
          <a:p>
            <a:pPr marL="0" indent="0">
              <a:lnSpc>
                <a:spcPct val="80000"/>
              </a:lnSpc>
              <a:buFont typeface="Wingdings" pitchFamily="2" charset="2"/>
              <a:buNone/>
            </a:pPr>
            <a:r>
              <a:rPr lang="en-US" sz="1400"/>
              <a:t>3.   False</a:t>
            </a:r>
          </a:p>
          <a:p>
            <a:pPr marL="0" indent="0">
              <a:lnSpc>
                <a:spcPct val="80000"/>
              </a:lnSpc>
              <a:buFont typeface="Wingdings" pitchFamily="2" charset="2"/>
              <a:buNone/>
            </a:pPr>
            <a:r>
              <a:rPr lang="en-US" sz="1400"/>
              <a:t>4.   Inappropriate application of a statistic</a:t>
            </a:r>
          </a:p>
        </p:txBody>
      </p:sp>
      <p:sp>
        <p:nvSpPr>
          <p:cNvPr id="741380" name="AutoShape 4"/>
          <p:cNvSpPr>
            <a:spLocks noChangeArrowheads="1"/>
          </p:cNvSpPr>
          <p:nvPr/>
        </p:nvSpPr>
        <p:spPr bwMode="auto">
          <a:xfrm>
            <a:off x="2514600" y="1749425"/>
            <a:ext cx="5791200" cy="1679575"/>
          </a:xfrm>
          <a:prstGeom prst="wedgeEllipseCallout">
            <a:avLst>
              <a:gd name="adj1" fmla="val -26560"/>
              <a:gd name="adj2" fmla="val 27222"/>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tabLst>
                <a:tab pos="234950" algn="l"/>
              </a:tabLst>
            </a:pPr>
            <a:r>
              <a:rPr lang="en-US" sz="1200">
                <a:latin typeface="Verdana" pitchFamily="34" charset="0"/>
              </a:rPr>
              <a:t>We verified that each statement about the relationship between an independent variable and the dependent variable was correct in both direction of the relationship and the change in likelihood associated with a one-unit change of the independent variable.</a:t>
            </a:r>
          </a:p>
        </p:txBody>
      </p:sp>
      <p:sp>
        <p:nvSpPr>
          <p:cNvPr id="741381" name="AutoShape 5"/>
          <p:cNvSpPr>
            <a:spLocks noChangeArrowheads="1"/>
          </p:cNvSpPr>
          <p:nvPr/>
        </p:nvSpPr>
        <p:spPr bwMode="auto">
          <a:xfrm>
            <a:off x="4572000" y="5029200"/>
            <a:ext cx="4033838" cy="1231900"/>
          </a:xfrm>
          <a:prstGeom prst="wedgeEllipseCallout">
            <a:avLst>
              <a:gd name="adj1" fmla="val 5685"/>
              <a:gd name="adj2" fmla="val -41468"/>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The answer to the question is true with caution. </a:t>
            </a:r>
          </a:p>
          <a:p>
            <a:pPr algn="l"/>
            <a:endParaRPr lang="en-US" sz="1200">
              <a:latin typeface="Verdana" pitchFamily="34" charset="0"/>
            </a:endParaRPr>
          </a:p>
          <a:p>
            <a:pPr algn="l"/>
            <a:r>
              <a:rPr lang="en-US" sz="1200">
                <a:latin typeface="Verdana" pitchFamily="34" charset="0"/>
              </a:rPr>
              <a:t>A caution is added because of the inclusion of ordinal level variables.</a:t>
            </a:r>
          </a:p>
        </p:txBody>
      </p:sp>
    </p:spTree>
  </p:cSld>
  <p:clrMapOvr>
    <a:masterClrMapping/>
  </p:clrMapOvr>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BC6B4C2E-F31B-4B96-9BFF-7F5922C981BA}" type="slidenum">
              <a:rPr lang="en-US"/>
              <a:pPr/>
              <a:t>62</a:t>
            </a:fld>
            <a:endParaRPr lang="en-US"/>
          </a:p>
        </p:txBody>
      </p:sp>
      <p:sp>
        <p:nvSpPr>
          <p:cNvPr id="747522" name="Rectangle 2"/>
          <p:cNvSpPr>
            <a:spLocks noGrp="1" noChangeArrowheads="1"/>
          </p:cNvSpPr>
          <p:nvPr>
            <p:ph type="title"/>
          </p:nvPr>
        </p:nvSpPr>
        <p:spPr/>
        <p:txBody>
          <a:bodyPr/>
          <a:lstStyle/>
          <a:p>
            <a:r>
              <a:rPr lang="en-US"/>
              <a:t>Problem 3</a:t>
            </a:r>
          </a:p>
        </p:txBody>
      </p:sp>
      <p:sp>
        <p:nvSpPr>
          <p:cNvPr id="747523" name="Rectangle 3"/>
          <p:cNvSpPr>
            <a:spLocks noGrp="1" noChangeArrowheads="1"/>
          </p:cNvSpPr>
          <p:nvPr>
            <p:ph type="body" idx="1"/>
          </p:nvPr>
        </p:nvSpPr>
        <p:spPr>
          <a:xfrm>
            <a:off x="1066800" y="1447800"/>
            <a:ext cx="7881938" cy="5257800"/>
          </a:xfrm>
        </p:spPr>
        <p:txBody>
          <a:bodyPr/>
          <a:lstStyle/>
          <a:p>
            <a:pPr marL="0" indent="0">
              <a:lnSpc>
                <a:spcPct val="80000"/>
              </a:lnSpc>
              <a:buFont typeface="Wingdings" pitchFamily="2" charset="2"/>
              <a:buNone/>
            </a:pPr>
            <a:r>
              <a:rPr lang="en-US" sz="1400"/>
              <a:t>In the dataset GSS2000.sav, is the following statement true, false, or an incorrect application of a statistic? Assume that there is no problem with missing data, outliers, or influential cases, and that the validation analysis will confirm the generalizability of the results. Use a level of significance of 0.05 for evaluating the statistical relationship. </a:t>
            </a:r>
          </a:p>
          <a:p>
            <a:pPr marL="0" indent="0">
              <a:lnSpc>
                <a:spcPct val="80000"/>
              </a:lnSpc>
              <a:buFont typeface="Wingdings" pitchFamily="2" charset="2"/>
              <a:buNone/>
            </a:pPr>
            <a:endParaRPr lang="en-US" sz="1400"/>
          </a:p>
          <a:p>
            <a:pPr marL="0" indent="0">
              <a:lnSpc>
                <a:spcPct val="80000"/>
              </a:lnSpc>
              <a:buFont typeface="Wingdings" pitchFamily="2" charset="2"/>
              <a:buNone/>
            </a:pPr>
            <a:r>
              <a:rPr lang="en-US" sz="1400"/>
              <a:t>From the list of variables "highest academic degree" [degree], "total family income" [income98], and "satisfaction with financial situation" [satfin], the most useful predictor for distinguishing between groups based on responses to "expect u.s. in world war in 10 years" [uswary]  was "total family income" [income98]. These predictors differentiate survey respondents who have been less positive that the United States would fight in another world war within the next ten years from survey respondents who have been more positive that the United States would fight in another world war within the next ten years. </a:t>
            </a:r>
          </a:p>
          <a:p>
            <a:pPr marL="0" indent="0">
              <a:lnSpc>
                <a:spcPct val="80000"/>
              </a:lnSpc>
              <a:buFont typeface="Wingdings" pitchFamily="2" charset="2"/>
              <a:buNone/>
            </a:pPr>
            <a:endParaRPr lang="en-US" sz="1400"/>
          </a:p>
          <a:p>
            <a:pPr marL="0" indent="0">
              <a:lnSpc>
                <a:spcPct val="80000"/>
              </a:lnSpc>
              <a:buFont typeface="Wingdings" pitchFamily="2" charset="2"/>
              <a:buNone/>
            </a:pPr>
            <a:r>
              <a:rPr lang="en-US" sz="1400"/>
              <a:t>The most important predictor for identifying survey respondents who have been less positive that the United States would fight in another world war within the next ten years was total family income. </a:t>
            </a:r>
          </a:p>
          <a:p>
            <a:pPr marL="0" indent="0">
              <a:lnSpc>
                <a:spcPct val="80000"/>
              </a:lnSpc>
              <a:buFont typeface="Wingdings" pitchFamily="2" charset="2"/>
              <a:buNone/>
            </a:pPr>
            <a:endParaRPr lang="en-US" sz="1400"/>
          </a:p>
          <a:p>
            <a:pPr marL="0" indent="0">
              <a:lnSpc>
                <a:spcPct val="80000"/>
              </a:lnSpc>
              <a:buFont typeface="Wingdings" pitchFamily="2" charset="2"/>
              <a:buNone/>
            </a:pPr>
            <a:r>
              <a:rPr lang="en-US" sz="1400"/>
              <a:t>Survey respondents who had higher total family incomes were more likely to have been less positive that the United States would fight in another world war within the next ten years. A one unit increase in total family income increased the odds that survey respondents have been less positive that the United States would fight in another world war within the next ten years by 10.0%. </a:t>
            </a:r>
          </a:p>
          <a:p>
            <a:pPr marL="0" indent="0">
              <a:lnSpc>
                <a:spcPct val="80000"/>
              </a:lnSpc>
              <a:buFont typeface="Wingdings" pitchFamily="2" charset="2"/>
              <a:buNone/>
            </a:pPr>
            <a:endParaRPr lang="en-US" sz="1400"/>
          </a:p>
          <a:p>
            <a:pPr marL="0" indent="0">
              <a:lnSpc>
                <a:spcPct val="80000"/>
              </a:lnSpc>
              <a:buFont typeface="Wingdings" pitchFamily="2" charset="2"/>
              <a:buNone/>
            </a:pPr>
            <a:r>
              <a:rPr lang="en-US" sz="1400"/>
              <a:t>1.   True</a:t>
            </a:r>
          </a:p>
          <a:p>
            <a:pPr marL="0" indent="0">
              <a:lnSpc>
                <a:spcPct val="80000"/>
              </a:lnSpc>
              <a:buFont typeface="Wingdings" pitchFamily="2" charset="2"/>
              <a:buNone/>
            </a:pPr>
            <a:r>
              <a:rPr lang="en-US" sz="1400"/>
              <a:t>2.   True with caution</a:t>
            </a:r>
          </a:p>
          <a:p>
            <a:pPr marL="0" indent="0">
              <a:lnSpc>
                <a:spcPct val="80000"/>
              </a:lnSpc>
              <a:buFont typeface="Wingdings" pitchFamily="2" charset="2"/>
              <a:buNone/>
            </a:pPr>
            <a:r>
              <a:rPr lang="en-US" sz="1400"/>
              <a:t>3.   False</a:t>
            </a:r>
          </a:p>
          <a:p>
            <a:pPr marL="0" indent="0">
              <a:lnSpc>
                <a:spcPct val="80000"/>
              </a:lnSpc>
              <a:buFont typeface="Wingdings" pitchFamily="2" charset="2"/>
              <a:buNone/>
            </a:pPr>
            <a:r>
              <a:rPr lang="en-US" sz="1400"/>
              <a:t>4.   Inappropriate application of a statistic</a:t>
            </a:r>
          </a:p>
        </p:txBody>
      </p:sp>
    </p:spTree>
  </p:cSld>
  <p:clrMapOvr>
    <a:masterClrMapping/>
  </p:clrMapOvr>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3197895D-1D73-4343-9583-5D5D605AF7A9}" type="slidenum">
              <a:rPr lang="en-US"/>
              <a:pPr/>
              <a:t>63</a:t>
            </a:fld>
            <a:endParaRPr lang="en-US"/>
          </a:p>
        </p:txBody>
      </p:sp>
      <p:sp>
        <p:nvSpPr>
          <p:cNvPr id="748546" name="Rectangle 2"/>
          <p:cNvSpPr>
            <a:spLocks noGrp="1" noChangeArrowheads="1"/>
          </p:cNvSpPr>
          <p:nvPr>
            <p:ph type="title"/>
          </p:nvPr>
        </p:nvSpPr>
        <p:spPr/>
        <p:txBody>
          <a:bodyPr/>
          <a:lstStyle/>
          <a:p>
            <a:r>
              <a:rPr lang="en-US"/>
              <a:t>Dissecting Problem 3 - 1</a:t>
            </a:r>
          </a:p>
        </p:txBody>
      </p:sp>
      <p:sp>
        <p:nvSpPr>
          <p:cNvPr id="748547" name="Rectangle 3"/>
          <p:cNvSpPr>
            <a:spLocks noGrp="1" noChangeArrowheads="1"/>
          </p:cNvSpPr>
          <p:nvPr>
            <p:ph type="body" idx="1"/>
          </p:nvPr>
        </p:nvSpPr>
        <p:spPr>
          <a:xfrm>
            <a:off x="1066800" y="1371600"/>
            <a:ext cx="7881938" cy="5257800"/>
          </a:xfrm>
        </p:spPr>
        <p:txBody>
          <a:bodyPr/>
          <a:lstStyle/>
          <a:p>
            <a:pPr marL="0" indent="0">
              <a:lnSpc>
                <a:spcPct val="80000"/>
              </a:lnSpc>
              <a:buFont typeface="Wingdings" pitchFamily="2" charset="2"/>
              <a:buNone/>
            </a:pPr>
            <a:r>
              <a:rPr lang="en-US" sz="1400"/>
              <a:t>In the dataset GSS2000.sav, is the following statement true, false, or an incorrect application of a statistic? </a:t>
            </a:r>
            <a:r>
              <a:rPr lang="en-US" sz="1400" b="1"/>
              <a:t>Assume that there is no problem with missing data, outliers, or influential cases, and that the validation analysis will confirm the generalizability of the results. Use a level of significance of 0.05 for evaluating the statistical relationship.</a:t>
            </a:r>
            <a:r>
              <a:rPr lang="en-US" sz="1400"/>
              <a:t> </a:t>
            </a:r>
          </a:p>
          <a:p>
            <a:pPr marL="0" indent="0">
              <a:lnSpc>
                <a:spcPct val="80000"/>
              </a:lnSpc>
              <a:buFont typeface="Wingdings" pitchFamily="2" charset="2"/>
              <a:buNone/>
            </a:pPr>
            <a:endParaRPr lang="en-US" sz="1400"/>
          </a:p>
          <a:p>
            <a:pPr marL="0" indent="0">
              <a:lnSpc>
                <a:spcPct val="80000"/>
              </a:lnSpc>
              <a:buFont typeface="Wingdings" pitchFamily="2" charset="2"/>
              <a:buNone/>
            </a:pPr>
            <a:r>
              <a:rPr lang="en-US" sz="1400"/>
              <a:t>From the list of variables "highest academic degree" [degree], "total family income" [income98], and "satisfaction with financial situation" [satfin], the most useful predictor for distinguishing between groups based on responses to "expect u.s. in world war in 10 years" [uswary]  was "total family income" [income98]. These predictors differentiate survey respondents who have been less positive that the United States would fight in another world war within the next ten years from survey respondents who have been more positive that the United States would fight in another world war within the next ten years. </a:t>
            </a:r>
          </a:p>
          <a:p>
            <a:pPr marL="0" indent="0">
              <a:lnSpc>
                <a:spcPct val="80000"/>
              </a:lnSpc>
              <a:buFont typeface="Wingdings" pitchFamily="2" charset="2"/>
              <a:buNone/>
            </a:pPr>
            <a:endParaRPr lang="en-US" sz="1400"/>
          </a:p>
          <a:p>
            <a:pPr marL="0" indent="0">
              <a:lnSpc>
                <a:spcPct val="80000"/>
              </a:lnSpc>
              <a:buFont typeface="Wingdings" pitchFamily="2" charset="2"/>
              <a:buNone/>
            </a:pPr>
            <a:r>
              <a:rPr lang="en-US" sz="1400"/>
              <a:t>The most important predictor for identifying survey respondents who have been less positive that the United States would fight in another world war within the next ten years was total family income. </a:t>
            </a:r>
          </a:p>
          <a:p>
            <a:pPr marL="0" indent="0">
              <a:lnSpc>
                <a:spcPct val="80000"/>
              </a:lnSpc>
              <a:buFont typeface="Wingdings" pitchFamily="2" charset="2"/>
              <a:buNone/>
            </a:pPr>
            <a:endParaRPr lang="en-US" sz="1400"/>
          </a:p>
          <a:p>
            <a:pPr marL="0" indent="0">
              <a:lnSpc>
                <a:spcPct val="80000"/>
              </a:lnSpc>
              <a:buFont typeface="Wingdings" pitchFamily="2" charset="2"/>
              <a:buNone/>
            </a:pPr>
            <a:r>
              <a:rPr lang="en-US" sz="1400"/>
              <a:t>Survey respondents who had higher total family incomes were more likely to have been less positive that the United States would fight in another world war within the next ten years. A one unit increase in total family income increased the odds that survey respondents have been less positive that the United States would fight in another world war within the next ten years by 10.0%. </a:t>
            </a:r>
          </a:p>
          <a:p>
            <a:pPr marL="0" indent="0">
              <a:lnSpc>
                <a:spcPct val="80000"/>
              </a:lnSpc>
              <a:buFont typeface="Wingdings" pitchFamily="2" charset="2"/>
              <a:buNone/>
            </a:pPr>
            <a:endParaRPr lang="en-US" sz="1400"/>
          </a:p>
          <a:p>
            <a:pPr marL="0" indent="0">
              <a:lnSpc>
                <a:spcPct val="80000"/>
              </a:lnSpc>
              <a:buFont typeface="Wingdings" pitchFamily="2" charset="2"/>
              <a:buNone/>
            </a:pPr>
            <a:r>
              <a:rPr lang="en-US" sz="1400"/>
              <a:t>1.   True</a:t>
            </a:r>
          </a:p>
          <a:p>
            <a:pPr marL="0" indent="0">
              <a:lnSpc>
                <a:spcPct val="80000"/>
              </a:lnSpc>
              <a:buFont typeface="Wingdings" pitchFamily="2" charset="2"/>
              <a:buNone/>
            </a:pPr>
            <a:r>
              <a:rPr lang="en-US" sz="1400"/>
              <a:t>2.   True with caution</a:t>
            </a:r>
          </a:p>
          <a:p>
            <a:pPr marL="0" indent="0">
              <a:lnSpc>
                <a:spcPct val="80000"/>
              </a:lnSpc>
              <a:buFont typeface="Wingdings" pitchFamily="2" charset="2"/>
              <a:buNone/>
            </a:pPr>
            <a:r>
              <a:rPr lang="en-US" sz="1400"/>
              <a:t>3.   False</a:t>
            </a:r>
          </a:p>
          <a:p>
            <a:pPr marL="0" indent="0">
              <a:lnSpc>
                <a:spcPct val="80000"/>
              </a:lnSpc>
              <a:buFont typeface="Wingdings" pitchFamily="2" charset="2"/>
              <a:buNone/>
            </a:pPr>
            <a:r>
              <a:rPr lang="en-US" sz="1400"/>
              <a:t>4.   Inappropriate application of a statistic</a:t>
            </a:r>
          </a:p>
        </p:txBody>
      </p:sp>
      <p:sp>
        <p:nvSpPr>
          <p:cNvPr id="748548" name="AutoShape 4"/>
          <p:cNvSpPr>
            <a:spLocks noChangeArrowheads="1"/>
          </p:cNvSpPr>
          <p:nvPr/>
        </p:nvSpPr>
        <p:spPr bwMode="auto">
          <a:xfrm>
            <a:off x="3506788" y="2209800"/>
            <a:ext cx="3808412" cy="2714625"/>
          </a:xfrm>
          <a:prstGeom prst="wedgeEllipseCallout">
            <a:avLst>
              <a:gd name="adj1" fmla="val -52250"/>
              <a:gd name="adj2" fmla="val -53394"/>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For these problems, we will assume that there is no problem with missing data, outliers, or influential cases, and that the validation analysis will confirm the generalizability of the results</a:t>
            </a:r>
          </a:p>
          <a:p>
            <a:pPr algn="l">
              <a:lnSpc>
                <a:spcPct val="100000"/>
              </a:lnSpc>
            </a:pPr>
            <a:endParaRPr lang="en-US" sz="1200">
              <a:latin typeface="Verdana" pitchFamily="34" charset="0"/>
            </a:endParaRPr>
          </a:p>
          <a:p>
            <a:pPr algn="l">
              <a:lnSpc>
                <a:spcPct val="100000"/>
              </a:lnSpc>
            </a:pPr>
            <a:r>
              <a:rPr lang="en-US" sz="1200">
                <a:latin typeface="Verdana" pitchFamily="34" charset="0"/>
              </a:rPr>
              <a:t>In this problem, we are told to use 0.05 as alpha for the logistic regression.</a:t>
            </a:r>
          </a:p>
        </p:txBody>
      </p:sp>
    </p:spTree>
  </p:cSld>
  <p:clrMapOvr>
    <a:masterClrMapping/>
  </p:clrMapOvr>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57D9FF02-9C87-4E06-A0D3-369693142CE1}" type="slidenum">
              <a:rPr lang="en-US"/>
              <a:pPr/>
              <a:t>64</a:t>
            </a:fld>
            <a:endParaRPr lang="en-US"/>
          </a:p>
        </p:txBody>
      </p:sp>
      <p:sp>
        <p:nvSpPr>
          <p:cNvPr id="749570" name="Rectangle 2"/>
          <p:cNvSpPr>
            <a:spLocks noGrp="1" noChangeArrowheads="1"/>
          </p:cNvSpPr>
          <p:nvPr>
            <p:ph type="title"/>
          </p:nvPr>
        </p:nvSpPr>
        <p:spPr/>
        <p:txBody>
          <a:bodyPr/>
          <a:lstStyle/>
          <a:p>
            <a:r>
              <a:rPr lang="en-US"/>
              <a:t>Dissecting Problem 3 - 2</a:t>
            </a:r>
          </a:p>
        </p:txBody>
      </p:sp>
      <p:sp>
        <p:nvSpPr>
          <p:cNvPr id="749571" name="Rectangle 3"/>
          <p:cNvSpPr>
            <a:spLocks noGrp="1" noChangeArrowheads="1"/>
          </p:cNvSpPr>
          <p:nvPr>
            <p:ph type="body" idx="1"/>
          </p:nvPr>
        </p:nvSpPr>
        <p:spPr>
          <a:xfrm>
            <a:off x="1066800" y="2438400"/>
            <a:ext cx="7881938" cy="4114800"/>
          </a:xfrm>
        </p:spPr>
        <p:txBody>
          <a:bodyPr/>
          <a:lstStyle/>
          <a:p>
            <a:pPr marL="0" indent="0">
              <a:lnSpc>
                <a:spcPct val="80000"/>
              </a:lnSpc>
              <a:buFont typeface="Wingdings" pitchFamily="2" charset="2"/>
              <a:buNone/>
            </a:pPr>
            <a:r>
              <a:rPr lang="en-US" sz="1400"/>
              <a:t>In the dataset GSS2000.sav, is the following statement true, false, or an incorrect application of a statistic? Assume that there is no problem with missing data, outliers, or influential cases, and that the validation analysis will confirm the generalizability of the results. Use a level of significance of 0.05 for evaluating the statistical relationship. </a:t>
            </a:r>
          </a:p>
          <a:p>
            <a:pPr marL="0" indent="0">
              <a:lnSpc>
                <a:spcPct val="80000"/>
              </a:lnSpc>
              <a:buFont typeface="Wingdings" pitchFamily="2" charset="2"/>
              <a:buNone/>
            </a:pPr>
            <a:endParaRPr lang="en-US" sz="1400"/>
          </a:p>
          <a:p>
            <a:pPr marL="0" indent="0">
              <a:lnSpc>
                <a:spcPct val="80000"/>
              </a:lnSpc>
              <a:buFont typeface="Wingdings" pitchFamily="2" charset="2"/>
              <a:buNone/>
            </a:pPr>
            <a:r>
              <a:rPr lang="en-US" sz="1400" b="1"/>
              <a:t>From the list of variables "highest academic degree" [degree], "total family income" [income98], and "satisfaction with financial situation" [satfin], the most useful predictor for distinguishing between groups based on responses to "expect u.s. in world war in 10 years" [uswary]  was "total family income" [income98].</a:t>
            </a:r>
            <a:r>
              <a:rPr lang="en-US" sz="1400"/>
              <a:t> These predictors differentiate survey respondents who have been less positive that the United States would fight in another world war within the next ten years from survey respondents who have been more positive that the United States would fight in another world war within the next ten years. </a:t>
            </a:r>
          </a:p>
          <a:p>
            <a:pPr marL="0" indent="0">
              <a:lnSpc>
                <a:spcPct val="80000"/>
              </a:lnSpc>
              <a:buFont typeface="Wingdings" pitchFamily="2" charset="2"/>
              <a:buNone/>
            </a:pPr>
            <a:endParaRPr lang="en-US" sz="1400"/>
          </a:p>
          <a:p>
            <a:pPr marL="0" indent="0">
              <a:lnSpc>
                <a:spcPct val="80000"/>
              </a:lnSpc>
              <a:buFont typeface="Wingdings" pitchFamily="2" charset="2"/>
              <a:buNone/>
            </a:pPr>
            <a:r>
              <a:rPr lang="en-US" sz="1400"/>
              <a:t>The most important predictor for identifying survey respondents who have been less positive that the United States would fight in another world war within the next ten years was total family income. </a:t>
            </a:r>
          </a:p>
          <a:p>
            <a:pPr marL="0" indent="0">
              <a:lnSpc>
                <a:spcPct val="80000"/>
              </a:lnSpc>
              <a:buFont typeface="Wingdings" pitchFamily="2" charset="2"/>
              <a:buNone/>
            </a:pPr>
            <a:endParaRPr lang="en-US" sz="1400"/>
          </a:p>
          <a:p>
            <a:pPr marL="0" indent="0">
              <a:lnSpc>
                <a:spcPct val="80000"/>
              </a:lnSpc>
              <a:buFont typeface="Wingdings" pitchFamily="2" charset="2"/>
              <a:buNone/>
            </a:pPr>
            <a:r>
              <a:rPr lang="en-US" sz="1400"/>
              <a:t>Survey respondents who had higher total family incomes were more likely to have been less positive that the United States would fight in another world war within the next ten years. A one unit increase in total family income increased the odds that survey respondents have been less positive that the United States would fight in another world war within the next ten years by 10.0%. </a:t>
            </a:r>
          </a:p>
        </p:txBody>
      </p:sp>
      <p:sp>
        <p:nvSpPr>
          <p:cNvPr id="749572" name="AutoShape 4"/>
          <p:cNvSpPr>
            <a:spLocks noChangeArrowheads="1"/>
          </p:cNvSpPr>
          <p:nvPr/>
        </p:nvSpPr>
        <p:spPr bwMode="auto">
          <a:xfrm>
            <a:off x="5334000" y="5257800"/>
            <a:ext cx="3351213" cy="1165225"/>
          </a:xfrm>
          <a:prstGeom prst="wedgeEllipseCallout">
            <a:avLst>
              <a:gd name="adj1" fmla="val 3764"/>
              <a:gd name="adj2" fmla="val 19000"/>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Since the problem identifies the most useful of important predictor, we  do a stepwise logistic regression.</a:t>
            </a:r>
          </a:p>
        </p:txBody>
      </p:sp>
      <p:sp>
        <p:nvSpPr>
          <p:cNvPr id="749573" name="AutoShape 5"/>
          <p:cNvSpPr>
            <a:spLocks noChangeArrowheads="1"/>
          </p:cNvSpPr>
          <p:nvPr/>
        </p:nvSpPr>
        <p:spPr bwMode="auto">
          <a:xfrm>
            <a:off x="914400" y="1447800"/>
            <a:ext cx="4491038" cy="1679575"/>
          </a:xfrm>
          <a:prstGeom prst="wedgeEllipseCallout">
            <a:avLst>
              <a:gd name="adj1" fmla="val 22958"/>
              <a:gd name="adj2" fmla="val 66917"/>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The variables listed first in the problem statement are the independent variables (IVs): "highest academic degree" [degree], "total family income" [income98], and "satisfaction with financial situation" [satfin]. </a:t>
            </a:r>
          </a:p>
        </p:txBody>
      </p:sp>
      <p:sp>
        <p:nvSpPr>
          <p:cNvPr id="749574" name="AutoShape 6"/>
          <p:cNvSpPr>
            <a:spLocks noChangeArrowheads="1"/>
          </p:cNvSpPr>
          <p:nvPr/>
        </p:nvSpPr>
        <p:spPr bwMode="auto">
          <a:xfrm>
            <a:off x="5638800" y="1447800"/>
            <a:ext cx="3048000" cy="1423988"/>
          </a:xfrm>
          <a:prstGeom prst="wedgeEllipseCallout">
            <a:avLst>
              <a:gd name="adj1" fmla="val -26458"/>
              <a:gd name="adj2" fmla="val 111875"/>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The variable used to define groups is the dependent variable (DV): "expect u.s. in world war in 10 years" [uswary].</a:t>
            </a:r>
          </a:p>
        </p:txBody>
      </p:sp>
    </p:spTree>
  </p:cSld>
  <p:clrMapOvr>
    <a:masterClrMapping/>
  </p:clrMapOvr>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762CDBB4-2788-451C-9DF3-0B575182E538}" type="slidenum">
              <a:rPr lang="en-US"/>
              <a:pPr/>
              <a:t>65</a:t>
            </a:fld>
            <a:endParaRPr lang="en-US"/>
          </a:p>
        </p:txBody>
      </p:sp>
      <p:sp>
        <p:nvSpPr>
          <p:cNvPr id="770050" name="Rectangle 2"/>
          <p:cNvSpPr>
            <a:spLocks noGrp="1" noChangeArrowheads="1"/>
          </p:cNvSpPr>
          <p:nvPr>
            <p:ph type="title"/>
          </p:nvPr>
        </p:nvSpPr>
        <p:spPr/>
        <p:txBody>
          <a:bodyPr/>
          <a:lstStyle/>
          <a:p>
            <a:r>
              <a:rPr lang="en-US"/>
              <a:t>Dissecting Problem 3 - 3</a:t>
            </a:r>
          </a:p>
        </p:txBody>
      </p:sp>
      <p:sp>
        <p:nvSpPr>
          <p:cNvPr id="770051" name="Rectangle 3"/>
          <p:cNvSpPr>
            <a:spLocks noGrp="1" noChangeArrowheads="1"/>
          </p:cNvSpPr>
          <p:nvPr>
            <p:ph type="body" idx="1"/>
          </p:nvPr>
        </p:nvSpPr>
        <p:spPr>
          <a:xfrm>
            <a:off x="1066800" y="1447800"/>
            <a:ext cx="7881938" cy="4114800"/>
          </a:xfrm>
        </p:spPr>
        <p:txBody>
          <a:bodyPr/>
          <a:lstStyle/>
          <a:p>
            <a:pPr marL="0" indent="0">
              <a:lnSpc>
                <a:spcPct val="80000"/>
              </a:lnSpc>
              <a:buFont typeface="Wingdings" pitchFamily="2" charset="2"/>
              <a:buNone/>
            </a:pPr>
            <a:r>
              <a:rPr lang="en-US" sz="1400"/>
              <a:t>In the dataset GSS2000.sav, is the following statement true, false, or an incorrect application of a statistic? Assume that there is no problem with missing data, outliers, or influential cases, and that the validation analysis will confirm the generalizability of the results. Use a level of significance of 0.05 for evaluating the statistical relationship. </a:t>
            </a:r>
          </a:p>
          <a:p>
            <a:pPr marL="0" indent="0">
              <a:lnSpc>
                <a:spcPct val="80000"/>
              </a:lnSpc>
              <a:buFont typeface="Wingdings" pitchFamily="2" charset="2"/>
              <a:buNone/>
            </a:pPr>
            <a:endParaRPr lang="en-US" sz="1400"/>
          </a:p>
          <a:p>
            <a:pPr marL="0" indent="0">
              <a:lnSpc>
                <a:spcPct val="80000"/>
              </a:lnSpc>
              <a:buFont typeface="Wingdings" pitchFamily="2" charset="2"/>
              <a:buNone/>
            </a:pPr>
            <a:r>
              <a:rPr lang="en-US" sz="1400"/>
              <a:t>From the list of variables "highest academic degree" [degree], "total family income" [income98], and "satisfaction with financial situation" [satfin], the most useful predictor for distinguishing between groups based on responses to "expect u.s. in world war in 10 years" [uswary]  was "total family income" [income98]. </a:t>
            </a:r>
            <a:r>
              <a:rPr lang="en-US" sz="1400" b="1"/>
              <a:t>These predictors differentiate survey respondents who have been less positive that the United States would fight in another world war within the next ten years from survey respondents who have been more positive that the United States would fight in another world war within the next ten years.</a:t>
            </a:r>
            <a:r>
              <a:rPr lang="en-US" sz="1400"/>
              <a:t> </a:t>
            </a:r>
          </a:p>
          <a:p>
            <a:pPr marL="0" indent="0">
              <a:lnSpc>
                <a:spcPct val="80000"/>
              </a:lnSpc>
              <a:buFont typeface="Wingdings" pitchFamily="2" charset="2"/>
              <a:buNone/>
            </a:pPr>
            <a:endParaRPr lang="en-US" sz="1400"/>
          </a:p>
          <a:p>
            <a:pPr marL="0" indent="0">
              <a:lnSpc>
                <a:spcPct val="80000"/>
              </a:lnSpc>
              <a:buFont typeface="Wingdings" pitchFamily="2" charset="2"/>
              <a:buNone/>
            </a:pPr>
            <a:r>
              <a:rPr lang="en-US" sz="1400"/>
              <a:t>The most important predictor for identifying survey respondents who have been less positive that the United States would fight in another world war within the next ten years was total family income. </a:t>
            </a:r>
          </a:p>
          <a:p>
            <a:pPr marL="0" indent="0">
              <a:lnSpc>
                <a:spcPct val="80000"/>
              </a:lnSpc>
              <a:buFont typeface="Wingdings" pitchFamily="2" charset="2"/>
              <a:buNone/>
            </a:pPr>
            <a:endParaRPr lang="en-US" sz="1400"/>
          </a:p>
          <a:p>
            <a:pPr marL="0" indent="0">
              <a:lnSpc>
                <a:spcPct val="80000"/>
              </a:lnSpc>
              <a:buFont typeface="Wingdings" pitchFamily="2" charset="2"/>
              <a:buNone/>
            </a:pPr>
            <a:r>
              <a:rPr lang="en-US" sz="1400"/>
              <a:t>Survey respondents who had higher total family incomes were more likely to have been less positive that the United States would fight in another world war within the next ten years. A one unit increase in total family income increased the odds that survey respondents have been less positive that the United States would fight in another world war within the next ten years by 10.0%. </a:t>
            </a:r>
          </a:p>
        </p:txBody>
      </p:sp>
      <p:sp>
        <p:nvSpPr>
          <p:cNvPr id="770052" name="AutoShape 4"/>
          <p:cNvSpPr>
            <a:spLocks noChangeArrowheads="1"/>
          </p:cNvSpPr>
          <p:nvPr/>
        </p:nvSpPr>
        <p:spPr bwMode="auto">
          <a:xfrm>
            <a:off x="1223963" y="3990975"/>
            <a:ext cx="7462837" cy="2714625"/>
          </a:xfrm>
          <a:prstGeom prst="wedgeEllipseCallout">
            <a:avLst>
              <a:gd name="adj1" fmla="val -778"/>
              <a:gd name="adj2" fmla="val -61579"/>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SPSS logistic regression models the relationship by computing the changes in the likelihood of falling in the category of the dependent variable which had the highest numerical code. </a:t>
            </a:r>
          </a:p>
          <a:p>
            <a:pPr algn="l">
              <a:lnSpc>
                <a:spcPct val="100000"/>
              </a:lnSpc>
            </a:pPr>
            <a:endParaRPr lang="en-US" sz="1200">
              <a:latin typeface="Verdana" pitchFamily="34" charset="0"/>
            </a:endParaRPr>
          </a:p>
          <a:p>
            <a:pPr algn="l">
              <a:lnSpc>
                <a:spcPct val="100000"/>
              </a:lnSpc>
            </a:pPr>
            <a:r>
              <a:rPr lang="en-US" sz="1200">
                <a:latin typeface="Verdana" pitchFamily="34" charset="0"/>
              </a:rPr>
              <a:t>The responses to “expect u.s. in world war in 10 years” were coded:  1= Yes and 2 = No.  </a:t>
            </a:r>
          </a:p>
          <a:p>
            <a:pPr algn="l">
              <a:lnSpc>
                <a:spcPct val="100000"/>
              </a:lnSpc>
            </a:pPr>
            <a:endParaRPr lang="en-US" sz="1200">
              <a:latin typeface="Verdana" pitchFamily="34" charset="0"/>
            </a:endParaRPr>
          </a:p>
          <a:p>
            <a:pPr algn="l">
              <a:lnSpc>
                <a:spcPct val="100000"/>
              </a:lnSpc>
            </a:pPr>
            <a:r>
              <a:rPr lang="en-US" sz="1200">
                <a:latin typeface="Verdana" pitchFamily="34" charset="0"/>
              </a:rPr>
              <a:t>The SPSS output will model the changes in the likelihood of being less positive that the United States would fight in another world war within the next ten years.</a:t>
            </a:r>
          </a:p>
        </p:txBody>
      </p:sp>
    </p:spTree>
  </p:cSld>
  <p:clrMapOvr>
    <a:masterClrMapping/>
  </p:clrMapOvr>
  <p:transition/>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36B8DAE7-401C-4ADD-97EC-AF74B026107F}" type="slidenum">
              <a:rPr lang="en-US"/>
              <a:pPr/>
              <a:t>66</a:t>
            </a:fld>
            <a:endParaRPr lang="en-US"/>
          </a:p>
        </p:txBody>
      </p:sp>
      <p:sp>
        <p:nvSpPr>
          <p:cNvPr id="750594" name="Rectangle 2"/>
          <p:cNvSpPr>
            <a:spLocks noGrp="1" noChangeArrowheads="1"/>
          </p:cNvSpPr>
          <p:nvPr>
            <p:ph type="title"/>
          </p:nvPr>
        </p:nvSpPr>
        <p:spPr/>
        <p:txBody>
          <a:bodyPr/>
          <a:lstStyle/>
          <a:p>
            <a:r>
              <a:rPr lang="en-US"/>
              <a:t>Dissecting Problem 3 - 4</a:t>
            </a:r>
          </a:p>
        </p:txBody>
      </p:sp>
      <p:sp>
        <p:nvSpPr>
          <p:cNvPr id="750595" name="Rectangle 3"/>
          <p:cNvSpPr>
            <a:spLocks noGrp="1" noChangeArrowheads="1"/>
          </p:cNvSpPr>
          <p:nvPr>
            <p:ph type="body" idx="1"/>
          </p:nvPr>
        </p:nvSpPr>
        <p:spPr>
          <a:xfrm>
            <a:off x="1066800" y="1447800"/>
            <a:ext cx="7881938" cy="4191000"/>
          </a:xfrm>
        </p:spPr>
        <p:txBody>
          <a:bodyPr/>
          <a:lstStyle/>
          <a:p>
            <a:pPr marL="0" indent="0">
              <a:lnSpc>
                <a:spcPct val="80000"/>
              </a:lnSpc>
              <a:buFont typeface="Wingdings" pitchFamily="2" charset="2"/>
              <a:buNone/>
            </a:pPr>
            <a:r>
              <a:rPr lang="en-US" sz="1400"/>
              <a:t>In the dataset GSS2000.sav, is the following statement true, false, or an incorrect application of a statistic? Assume that there is no problem with missing data, outliers, or influential cases, and that the validation analysis will confirm the generalizability of the results. Use a level of significance of 0.05 for evaluating the statistical relationship. </a:t>
            </a:r>
          </a:p>
          <a:p>
            <a:pPr marL="0" indent="0">
              <a:lnSpc>
                <a:spcPct val="80000"/>
              </a:lnSpc>
              <a:buFont typeface="Wingdings" pitchFamily="2" charset="2"/>
              <a:buNone/>
            </a:pPr>
            <a:endParaRPr lang="en-US" sz="1400"/>
          </a:p>
          <a:p>
            <a:pPr marL="0" indent="0">
              <a:lnSpc>
                <a:spcPct val="80000"/>
              </a:lnSpc>
              <a:buFont typeface="Wingdings" pitchFamily="2" charset="2"/>
              <a:buNone/>
            </a:pPr>
            <a:r>
              <a:rPr lang="en-US" sz="1400"/>
              <a:t>From the list of variables "highest academic degree" [degree], "total family income" [income98], and "satisfaction with financial situation" [satfin], the most useful predictor for distinguishing between groups based on responses to "expect u.s. in world war in 10 years" [uswary]  was "total family income" [income98]. These predictors differentiate survey respondents who have been less positive that the United States would fight in another world war within the next ten years from survey respondents who have been more positive that the United States would fight in another world war within the next ten years. </a:t>
            </a:r>
          </a:p>
          <a:p>
            <a:pPr marL="0" indent="0">
              <a:lnSpc>
                <a:spcPct val="80000"/>
              </a:lnSpc>
              <a:buFont typeface="Wingdings" pitchFamily="2" charset="2"/>
              <a:buNone/>
            </a:pPr>
            <a:endParaRPr lang="en-US" sz="1400"/>
          </a:p>
          <a:p>
            <a:pPr marL="0" indent="0">
              <a:lnSpc>
                <a:spcPct val="80000"/>
              </a:lnSpc>
              <a:buFont typeface="Wingdings" pitchFamily="2" charset="2"/>
              <a:buNone/>
            </a:pPr>
            <a:r>
              <a:rPr lang="en-US" sz="1400" b="1"/>
              <a:t>The most important predictor for identifying survey respondents who have been less positive that the United States would fight in another world war within the next ten years was total family income. </a:t>
            </a:r>
          </a:p>
          <a:p>
            <a:pPr marL="0" indent="0">
              <a:lnSpc>
                <a:spcPct val="80000"/>
              </a:lnSpc>
              <a:buFont typeface="Wingdings" pitchFamily="2" charset="2"/>
              <a:buNone/>
            </a:pPr>
            <a:endParaRPr lang="en-US" sz="1400" b="1"/>
          </a:p>
          <a:p>
            <a:pPr marL="0" indent="0">
              <a:lnSpc>
                <a:spcPct val="80000"/>
              </a:lnSpc>
              <a:buFont typeface="Wingdings" pitchFamily="2" charset="2"/>
              <a:buNone/>
            </a:pPr>
            <a:r>
              <a:rPr lang="en-US" sz="1400" b="1"/>
              <a:t>Survey respondents who had higher total family incomes were more likely to have been less positive that the United States would fight in another world war within the next ten years. A one unit increase in total family income increased the odds that survey respondents have been less positive that the United States would fight in another world war within the next ten years by 10.0%. </a:t>
            </a:r>
          </a:p>
          <a:p>
            <a:pPr marL="0" indent="0">
              <a:lnSpc>
                <a:spcPct val="80000"/>
              </a:lnSpc>
              <a:buFont typeface="Wingdings" pitchFamily="2" charset="2"/>
              <a:buNone/>
            </a:pPr>
            <a:endParaRPr lang="en-US" sz="1400" b="1"/>
          </a:p>
        </p:txBody>
      </p:sp>
      <p:sp>
        <p:nvSpPr>
          <p:cNvPr id="750596" name="AutoShape 4"/>
          <p:cNvSpPr>
            <a:spLocks noChangeArrowheads="1"/>
          </p:cNvSpPr>
          <p:nvPr/>
        </p:nvSpPr>
        <p:spPr bwMode="auto">
          <a:xfrm>
            <a:off x="3733800" y="1749425"/>
            <a:ext cx="4953000" cy="1679575"/>
          </a:xfrm>
          <a:prstGeom prst="wedgeEllipseCallout">
            <a:avLst>
              <a:gd name="adj1" fmla="val 21028"/>
              <a:gd name="adj2" fmla="val 73250"/>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The statements of the specific relationships between independent variables and the dependent variable are all phrased in terms of impact on being less positive that the United States would fight in another world war within the next ten years.</a:t>
            </a:r>
          </a:p>
        </p:txBody>
      </p:sp>
    </p:spTree>
  </p:cSld>
  <p:clrMapOvr>
    <a:masterClrMapping/>
  </p:clrMapOvr>
  <p:transition/>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1ED05C07-8A2A-4658-876F-EBA6C426B91B}" type="slidenum">
              <a:rPr lang="en-US"/>
              <a:pPr/>
              <a:t>67</a:t>
            </a:fld>
            <a:endParaRPr lang="en-US"/>
          </a:p>
        </p:txBody>
      </p:sp>
      <p:sp>
        <p:nvSpPr>
          <p:cNvPr id="751618" name="Rectangle 2"/>
          <p:cNvSpPr>
            <a:spLocks noGrp="1" noChangeArrowheads="1"/>
          </p:cNvSpPr>
          <p:nvPr>
            <p:ph type="title"/>
          </p:nvPr>
        </p:nvSpPr>
        <p:spPr/>
        <p:txBody>
          <a:bodyPr/>
          <a:lstStyle/>
          <a:p>
            <a:r>
              <a:rPr lang="en-US"/>
              <a:t>Dissecting Problem 3 - 5</a:t>
            </a:r>
          </a:p>
        </p:txBody>
      </p:sp>
      <p:sp>
        <p:nvSpPr>
          <p:cNvPr id="751619" name="Rectangle 3"/>
          <p:cNvSpPr>
            <a:spLocks noGrp="1" noChangeArrowheads="1"/>
          </p:cNvSpPr>
          <p:nvPr>
            <p:ph type="body" idx="1"/>
          </p:nvPr>
        </p:nvSpPr>
        <p:spPr>
          <a:xfrm>
            <a:off x="1066800" y="1371600"/>
            <a:ext cx="7881938" cy="5257800"/>
          </a:xfrm>
        </p:spPr>
        <p:txBody>
          <a:bodyPr/>
          <a:lstStyle/>
          <a:p>
            <a:pPr marL="0" indent="0">
              <a:lnSpc>
                <a:spcPct val="80000"/>
              </a:lnSpc>
              <a:buFont typeface="Wingdings" pitchFamily="2" charset="2"/>
              <a:buNone/>
            </a:pPr>
            <a:r>
              <a:rPr lang="en-US" sz="1400"/>
              <a:t>From the list of variables "highest academic degree" [degree], "total family income" [income98], and "satisfaction with financial situation" [satfin], the most useful predictor for distinguishing between groups based on responses to "expect u.s. in world war in 10 years" [uswary]  was "total family income" [income98]. These predictors differentiate survey respondents who have been less positive that the United States would fight in another world war within the next ten years from survey respondents who have been more positive that the United States would fight in another world war within the next ten years. </a:t>
            </a:r>
          </a:p>
          <a:p>
            <a:pPr marL="0" indent="0">
              <a:lnSpc>
                <a:spcPct val="80000"/>
              </a:lnSpc>
              <a:buFont typeface="Wingdings" pitchFamily="2" charset="2"/>
              <a:buNone/>
            </a:pPr>
            <a:endParaRPr lang="en-US" sz="1400"/>
          </a:p>
          <a:p>
            <a:pPr marL="0" indent="0">
              <a:lnSpc>
                <a:spcPct val="80000"/>
              </a:lnSpc>
              <a:buFont typeface="Wingdings" pitchFamily="2" charset="2"/>
              <a:buNone/>
            </a:pPr>
            <a:r>
              <a:rPr lang="en-US" sz="1400"/>
              <a:t>The most important predictor for identifying survey respondents who have been less positive that the United States would fight in another world war within the next ten years was total family income. </a:t>
            </a:r>
          </a:p>
          <a:p>
            <a:pPr marL="0" indent="0">
              <a:lnSpc>
                <a:spcPct val="80000"/>
              </a:lnSpc>
              <a:buFont typeface="Wingdings" pitchFamily="2" charset="2"/>
              <a:buNone/>
            </a:pPr>
            <a:endParaRPr lang="en-US" sz="1400"/>
          </a:p>
          <a:p>
            <a:pPr marL="0" indent="0">
              <a:lnSpc>
                <a:spcPct val="80000"/>
              </a:lnSpc>
              <a:buFont typeface="Wingdings" pitchFamily="2" charset="2"/>
              <a:buNone/>
            </a:pPr>
            <a:r>
              <a:rPr lang="en-US" sz="1400" b="1"/>
              <a:t>Survey respondents who had higher total family incomes were more likely to have been less positive that the United States would fight in another world war within the next ten years. A one unit increase in total family income increased the odds that survey respondents have been less positive that the United States would fight in another world war within the next ten years by 10.0%.</a:t>
            </a:r>
            <a:r>
              <a:rPr lang="en-US" sz="1400"/>
              <a:t> </a:t>
            </a:r>
          </a:p>
          <a:p>
            <a:pPr marL="0" indent="0">
              <a:lnSpc>
                <a:spcPct val="80000"/>
              </a:lnSpc>
              <a:buFont typeface="Wingdings" pitchFamily="2" charset="2"/>
              <a:buNone/>
            </a:pPr>
            <a:endParaRPr lang="en-US" sz="1400"/>
          </a:p>
          <a:p>
            <a:pPr marL="0" indent="0">
              <a:lnSpc>
                <a:spcPct val="80000"/>
              </a:lnSpc>
              <a:buFont typeface="Wingdings" pitchFamily="2" charset="2"/>
              <a:buNone/>
            </a:pPr>
            <a:r>
              <a:rPr lang="en-US" sz="1400"/>
              <a:t>1.   True</a:t>
            </a:r>
          </a:p>
          <a:p>
            <a:pPr marL="0" indent="0">
              <a:lnSpc>
                <a:spcPct val="80000"/>
              </a:lnSpc>
              <a:buFont typeface="Wingdings" pitchFamily="2" charset="2"/>
              <a:buNone/>
            </a:pPr>
            <a:r>
              <a:rPr lang="en-US" sz="1400"/>
              <a:t>2.   True with caution</a:t>
            </a:r>
          </a:p>
          <a:p>
            <a:pPr marL="0" indent="0">
              <a:lnSpc>
                <a:spcPct val="80000"/>
              </a:lnSpc>
              <a:buFont typeface="Wingdings" pitchFamily="2" charset="2"/>
              <a:buNone/>
            </a:pPr>
            <a:r>
              <a:rPr lang="en-US" sz="1400"/>
              <a:t>3.   False</a:t>
            </a:r>
          </a:p>
          <a:p>
            <a:pPr marL="0" indent="0">
              <a:lnSpc>
                <a:spcPct val="80000"/>
              </a:lnSpc>
              <a:buFont typeface="Wingdings" pitchFamily="2" charset="2"/>
              <a:buNone/>
            </a:pPr>
            <a:r>
              <a:rPr lang="en-US" sz="1400"/>
              <a:t>4.   Inappropriate application of a statistic</a:t>
            </a:r>
          </a:p>
          <a:p>
            <a:pPr marL="0" indent="0">
              <a:lnSpc>
                <a:spcPct val="80000"/>
              </a:lnSpc>
              <a:buFont typeface="Wingdings" pitchFamily="2" charset="2"/>
              <a:buNone/>
            </a:pPr>
            <a:endParaRPr lang="en-US" sz="1400"/>
          </a:p>
        </p:txBody>
      </p:sp>
      <p:sp>
        <p:nvSpPr>
          <p:cNvPr id="751620" name="AutoShape 4"/>
          <p:cNvSpPr>
            <a:spLocks noChangeArrowheads="1"/>
          </p:cNvSpPr>
          <p:nvPr/>
        </p:nvSpPr>
        <p:spPr bwMode="auto">
          <a:xfrm>
            <a:off x="2820988" y="1749425"/>
            <a:ext cx="5932487" cy="1679575"/>
          </a:xfrm>
          <a:prstGeom prst="wedgeEllipseCallout">
            <a:avLst>
              <a:gd name="adj1" fmla="val -14435"/>
              <a:gd name="adj2" fmla="val 62449"/>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The specific relationships for the independent variables listed in the problem indicate the direction of the relationship, increasing or decreasing the likelihood of falling in the modeled group, and the amount of change associated with a one-unit change in the independent variable.</a:t>
            </a:r>
          </a:p>
        </p:txBody>
      </p:sp>
      <p:sp>
        <p:nvSpPr>
          <p:cNvPr id="751621" name="AutoShape 5"/>
          <p:cNvSpPr>
            <a:spLocks noChangeArrowheads="1"/>
          </p:cNvSpPr>
          <p:nvPr/>
        </p:nvSpPr>
        <p:spPr bwMode="auto">
          <a:xfrm>
            <a:off x="1525588" y="4802188"/>
            <a:ext cx="7462837" cy="1938337"/>
          </a:xfrm>
          <a:prstGeom prst="wedgeEllipseCallout">
            <a:avLst>
              <a:gd name="adj1" fmla="val 13875"/>
              <a:gd name="adj2" fmla="val -37356"/>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In order for the logistic regression question to be true, the relationship between the predictors selected for inclusion and the dependent variable must be statistically significant, there must be no evidence of a flawed numerical analysis, the classification accuracy rate must be substantially better than could be obtained by chance alone, and the order of entry and each significant relationship must be interpreted correctly.</a:t>
            </a:r>
          </a:p>
        </p:txBody>
      </p:sp>
    </p:spTree>
  </p:cSld>
  <p:clrMapOvr>
    <a:masterClrMapping/>
  </p:clrMapOvr>
  <p:transition/>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B815C71E-FBF1-4C42-B55B-B52BA1D05467}" type="slidenum">
              <a:rPr lang="en-US"/>
              <a:pPr/>
              <a:t>68</a:t>
            </a:fld>
            <a:endParaRPr lang="en-US"/>
          </a:p>
        </p:txBody>
      </p:sp>
      <p:sp>
        <p:nvSpPr>
          <p:cNvPr id="752642" name="Rectangle 2"/>
          <p:cNvSpPr>
            <a:spLocks noGrp="1" noChangeArrowheads="1"/>
          </p:cNvSpPr>
          <p:nvPr>
            <p:ph type="title"/>
          </p:nvPr>
        </p:nvSpPr>
        <p:spPr/>
        <p:txBody>
          <a:bodyPr/>
          <a:lstStyle/>
          <a:p>
            <a:r>
              <a:rPr lang="en-US"/>
              <a:t>LEVEL OF MEASUREMENT - 1</a:t>
            </a:r>
          </a:p>
        </p:txBody>
      </p:sp>
      <p:sp>
        <p:nvSpPr>
          <p:cNvPr id="752643" name="Rectangle 3"/>
          <p:cNvSpPr>
            <a:spLocks noGrp="1" noChangeArrowheads="1"/>
          </p:cNvSpPr>
          <p:nvPr>
            <p:ph type="body" idx="1"/>
          </p:nvPr>
        </p:nvSpPr>
        <p:spPr>
          <a:xfrm>
            <a:off x="1066800" y="1447800"/>
            <a:ext cx="7881938" cy="5181600"/>
          </a:xfrm>
        </p:spPr>
        <p:txBody>
          <a:bodyPr/>
          <a:lstStyle/>
          <a:p>
            <a:pPr marL="0" indent="0">
              <a:lnSpc>
                <a:spcPct val="80000"/>
              </a:lnSpc>
              <a:buFont typeface="Wingdings" pitchFamily="2" charset="2"/>
              <a:buNone/>
            </a:pPr>
            <a:r>
              <a:rPr lang="en-US" sz="1400"/>
              <a:t>In the dataset GSS2000.sav, is the following statement true, false, or an incorrect application of a statistic? Assume that there is no problem with missing data, outliers, or influential cases, and that the validation analysis will confirm the generalizability of the results. Use a level of significance of 0.05 for evaluating the statistical relationship. </a:t>
            </a:r>
          </a:p>
          <a:p>
            <a:pPr marL="0" indent="0">
              <a:lnSpc>
                <a:spcPct val="80000"/>
              </a:lnSpc>
              <a:buFont typeface="Wingdings" pitchFamily="2" charset="2"/>
              <a:buNone/>
            </a:pPr>
            <a:endParaRPr lang="en-US" sz="1400"/>
          </a:p>
          <a:p>
            <a:pPr marL="0" indent="0">
              <a:lnSpc>
                <a:spcPct val="80000"/>
              </a:lnSpc>
              <a:buFont typeface="Wingdings" pitchFamily="2" charset="2"/>
              <a:buNone/>
            </a:pPr>
            <a:r>
              <a:rPr lang="en-US" sz="1400"/>
              <a:t>From the list of variables "highest academic degree" [degree], "total family income" [income98], and "satisfaction with financial situation" [satfin], the most useful predictor for distinguishing between groups based on responses to "expect u.s. in world war in 10 years" [uswary]  was "total family income" [income98]. These predictors differentiate survey respondents who have been less positive that the United States would fight in another world war within the next ten years from survey respondents who have been more positive that the United States would fight in another world war within the next ten years. </a:t>
            </a:r>
          </a:p>
          <a:p>
            <a:pPr marL="0" indent="0">
              <a:lnSpc>
                <a:spcPct val="80000"/>
              </a:lnSpc>
              <a:buFont typeface="Wingdings" pitchFamily="2" charset="2"/>
              <a:buNone/>
            </a:pPr>
            <a:endParaRPr lang="en-US" sz="1400"/>
          </a:p>
          <a:p>
            <a:pPr marL="0" indent="0">
              <a:lnSpc>
                <a:spcPct val="80000"/>
              </a:lnSpc>
              <a:buFont typeface="Wingdings" pitchFamily="2" charset="2"/>
              <a:buNone/>
            </a:pPr>
            <a:r>
              <a:rPr lang="en-US" sz="1400"/>
              <a:t>The most important predictor for identifying survey respondents who have been less positive that the United States would fight in another world war within the next ten years was total family income. </a:t>
            </a:r>
          </a:p>
          <a:p>
            <a:pPr marL="0" indent="0">
              <a:lnSpc>
                <a:spcPct val="80000"/>
              </a:lnSpc>
              <a:buFont typeface="Wingdings" pitchFamily="2" charset="2"/>
              <a:buNone/>
            </a:pPr>
            <a:endParaRPr lang="en-US" sz="1400"/>
          </a:p>
          <a:p>
            <a:pPr marL="0" indent="0">
              <a:lnSpc>
                <a:spcPct val="80000"/>
              </a:lnSpc>
              <a:buFont typeface="Wingdings" pitchFamily="2" charset="2"/>
              <a:buNone/>
            </a:pPr>
            <a:r>
              <a:rPr lang="en-US" sz="1400"/>
              <a:t>Survey respondents who had higher total family incomes were more likely to have been less positive that the United States would fight in another world war within the next ten years. A one unit increase in total family income increased the odds that survey respondents have been less positive that the United States would fight in another world war within the next ten years by 10.0%. </a:t>
            </a:r>
          </a:p>
          <a:p>
            <a:pPr marL="0" indent="0">
              <a:lnSpc>
                <a:spcPct val="80000"/>
              </a:lnSpc>
              <a:buFont typeface="Wingdings" pitchFamily="2" charset="2"/>
              <a:buNone/>
            </a:pPr>
            <a:endParaRPr lang="en-US" sz="1400"/>
          </a:p>
          <a:p>
            <a:pPr marL="0" indent="0">
              <a:lnSpc>
                <a:spcPct val="80000"/>
              </a:lnSpc>
              <a:buFont typeface="Wingdings" pitchFamily="2" charset="2"/>
              <a:buNone/>
            </a:pPr>
            <a:r>
              <a:rPr lang="en-US" sz="1400"/>
              <a:t>1.   True</a:t>
            </a:r>
          </a:p>
          <a:p>
            <a:pPr marL="0" indent="0">
              <a:lnSpc>
                <a:spcPct val="80000"/>
              </a:lnSpc>
              <a:buFont typeface="Wingdings" pitchFamily="2" charset="2"/>
              <a:buNone/>
            </a:pPr>
            <a:r>
              <a:rPr lang="en-US" sz="1400"/>
              <a:t>2.   True with caution</a:t>
            </a:r>
          </a:p>
          <a:p>
            <a:pPr marL="0" indent="0">
              <a:lnSpc>
                <a:spcPct val="80000"/>
              </a:lnSpc>
              <a:buFont typeface="Wingdings" pitchFamily="2" charset="2"/>
              <a:buNone/>
            </a:pPr>
            <a:r>
              <a:rPr lang="en-US" sz="1400"/>
              <a:t>3.   False</a:t>
            </a:r>
          </a:p>
          <a:p>
            <a:pPr marL="0" indent="0">
              <a:lnSpc>
                <a:spcPct val="80000"/>
              </a:lnSpc>
              <a:buFont typeface="Wingdings" pitchFamily="2" charset="2"/>
              <a:buNone/>
            </a:pPr>
            <a:r>
              <a:rPr lang="en-US" sz="1400"/>
              <a:t>4.   Inappropriate application of a statistic</a:t>
            </a:r>
          </a:p>
          <a:p>
            <a:pPr marL="0" indent="0">
              <a:lnSpc>
                <a:spcPct val="80000"/>
              </a:lnSpc>
              <a:buFont typeface="Wingdings" pitchFamily="2" charset="2"/>
              <a:buNone/>
            </a:pPr>
            <a:endParaRPr lang="en-US" sz="900"/>
          </a:p>
        </p:txBody>
      </p:sp>
      <p:sp>
        <p:nvSpPr>
          <p:cNvPr id="752644" name="AutoShape 4"/>
          <p:cNvSpPr>
            <a:spLocks noChangeArrowheads="1"/>
          </p:cNvSpPr>
          <p:nvPr/>
        </p:nvSpPr>
        <p:spPr bwMode="auto">
          <a:xfrm>
            <a:off x="1143000" y="3806825"/>
            <a:ext cx="7539038" cy="2822575"/>
          </a:xfrm>
          <a:prstGeom prst="wedgeEllipseCallout">
            <a:avLst>
              <a:gd name="adj1" fmla="val 3546"/>
              <a:gd name="adj2" fmla="val -35380"/>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Logistic regression analysis requires that the dependent variable be dichotomous and the independent variables be metric or dichotomous. "Expect u.s. in world war in 10 years" [uswary] is a dichotomous variable, which satisfies the level of measurement requirement for the dependent variable. </a:t>
            </a:r>
          </a:p>
          <a:p>
            <a:pPr algn="l"/>
            <a:endParaRPr lang="en-US" sz="1200">
              <a:latin typeface="Verdana" pitchFamily="34" charset="0"/>
            </a:endParaRPr>
          </a:p>
          <a:p>
            <a:pPr algn="l"/>
            <a:endParaRPr lang="en-US" sz="1200">
              <a:latin typeface="Verdana" pitchFamily="34" charset="0"/>
            </a:endParaRPr>
          </a:p>
          <a:p>
            <a:pPr algn="l"/>
            <a:r>
              <a:rPr lang="en-US" sz="1200">
                <a:latin typeface="Verdana" pitchFamily="34" charset="0"/>
              </a:rPr>
              <a:t>It contains two categories: </a:t>
            </a:r>
          </a:p>
          <a:p>
            <a:pPr algn="l">
              <a:lnSpc>
                <a:spcPct val="80000"/>
              </a:lnSpc>
              <a:spcBef>
                <a:spcPct val="20000"/>
              </a:spcBef>
              <a:buClr>
                <a:schemeClr val="tx1"/>
              </a:buClr>
              <a:buSzPct val="65000"/>
              <a:buFont typeface="Wingdings" pitchFamily="2" charset="2"/>
              <a:buChar char="Ø"/>
            </a:pPr>
            <a:r>
              <a:rPr lang="en-US" sz="1200">
                <a:latin typeface="Verdana" pitchFamily="34" charset="0"/>
              </a:rPr>
              <a:t>survey respondents who have been less positive that the United States would fight in another world war within the next ten years </a:t>
            </a:r>
          </a:p>
          <a:p>
            <a:pPr algn="l">
              <a:lnSpc>
                <a:spcPct val="80000"/>
              </a:lnSpc>
              <a:spcBef>
                <a:spcPct val="20000"/>
              </a:spcBef>
              <a:buClr>
                <a:schemeClr val="tx1"/>
              </a:buClr>
              <a:buSzPct val="65000"/>
              <a:buFont typeface="Wingdings" pitchFamily="2" charset="2"/>
              <a:buChar char="Ø"/>
            </a:pPr>
            <a:r>
              <a:rPr lang="en-US" sz="1200">
                <a:latin typeface="Verdana" pitchFamily="34" charset="0"/>
              </a:rPr>
              <a:t>survey respondents who have been more positive that the United States would fight in another world war within the next ten years. </a:t>
            </a:r>
          </a:p>
        </p:txBody>
      </p:sp>
    </p:spTree>
  </p:cSld>
  <p:clrMapOvr>
    <a:masterClrMapping/>
  </p:clrMapOvr>
  <p:transition/>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137ACFBF-7BC0-4497-852C-93737FFFB5A9}" type="slidenum">
              <a:rPr lang="en-US"/>
              <a:pPr/>
              <a:t>69</a:t>
            </a:fld>
            <a:endParaRPr lang="en-US"/>
          </a:p>
        </p:txBody>
      </p:sp>
      <p:sp>
        <p:nvSpPr>
          <p:cNvPr id="753666" name="Rectangle 2"/>
          <p:cNvSpPr>
            <a:spLocks noGrp="1" noChangeArrowheads="1"/>
          </p:cNvSpPr>
          <p:nvPr>
            <p:ph type="title"/>
          </p:nvPr>
        </p:nvSpPr>
        <p:spPr/>
        <p:txBody>
          <a:bodyPr/>
          <a:lstStyle/>
          <a:p>
            <a:r>
              <a:rPr lang="en-US"/>
              <a:t>LEVEL OF MEASUREMENT - 2</a:t>
            </a:r>
          </a:p>
        </p:txBody>
      </p:sp>
      <p:sp>
        <p:nvSpPr>
          <p:cNvPr id="753667" name="Rectangle 3"/>
          <p:cNvSpPr>
            <a:spLocks noGrp="1" noChangeArrowheads="1"/>
          </p:cNvSpPr>
          <p:nvPr>
            <p:ph type="body" idx="1"/>
          </p:nvPr>
        </p:nvSpPr>
        <p:spPr>
          <a:xfrm>
            <a:off x="1066800" y="2590800"/>
            <a:ext cx="7881938" cy="4114800"/>
          </a:xfrm>
        </p:spPr>
        <p:txBody>
          <a:bodyPr/>
          <a:lstStyle/>
          <a:p>
            <a:pPr marL="0" indent="0">
              <a:lnSpc>
                <a:spcPct val="80000"/>
              </a:lnSpc>
              <a:buFont typeface="Wingdings" pitchFamily="2" charset="2"/>
              <a:buNone/>
            </a:pPr>
            <a:r>
              <a:rPr lang="en-US" sz="1400"/>
              <a:t>In the dataset GSS2000.sav, is the following statement true, false, or an incorrect application of a statistic? Assume that there is no problem with missing data, outliers, or influential cases, and that the validation analysis will confirm the generalizability of the results. Use a level of significance of 0.05 for evaluating the statistical relationship. </a:t>
            </a:r>
          </a:p>
          <a:p>
            <a:pPr marL="0" indent="0">
              <a:lnSpc>
                <a:spcPct val="80000"/>
              </a:lnSpc>
              <a:buFont typeface="Wingdings" pitchFamily="2" charset="2"/>
              <a:buNone/>
            </a:pPr>
            <a:endParaRPr lang="en-US" sz="1400"/>
          </a:p>
          <a:p>
            <a:pPr marL="0" indent="0">
              <a:lnSpc>
                <a:spcPct val="80000"/>
              </a:lnSpc>
              <a:buFont typeface="Wingdings" pitchFamily="2" charset="2"/>
              <a:buNone/>
            </a:pPr>
            <a:r>
              <a:rPr lang="en-US" sz="1400"/>
              <a:t>From the list of variables "highest academic degree" [degree], "total family income" [income98], and "satisfaction with financial situation" [satfin], the most useful predictor for distinguishing between groups based on responses to "expect u.s. in world war in 10 years" [uswary]  was "total family income" [income98]. These predictors differentiate survey respondents who have been less positive that the United States would fight in another world war within the next ten years from survey respondents who have been more positive that the United States would fight in another world war within the next ten years. </a:t>
            </a:r>
          </a:p>
          <a:p>
            <a:pPr marL="0" indent="0">
              <a:lnSpc>
                <a:spcPct val="80000"/>
              </a:lnSpc>
              <a:buFont typeface="Wingdings" pitchFamily="2" charset="2"/>
              <a:buNone/>
            </a:pPr>
            <a:endParaRPr lang="en-US" sz="1400"/>
          </a:p>
          <a:p>
            <a:pPr marL="0" indent="0">
              <a:lnSpc>
                <a:spcPct val="80000"/>
              </a:lnSpc>
              <a:buFont typeface="Wingdings" pitchFamily="2" charset="2"/>
              <a:buNone/>
            </a:pPr>
            <a:r>
              <a:rPr lang="en-US" sz="1400"/>
              <a:t>The most important predictor for identifying survey respondents who have been less positive that the United States would fight in another world war within the next ten years was total family income. </a:t>
            </a:r>
          </a:p>
          <a:p>
            <a:pPr marL="0" indent="0">
              <a:lnSpc>
                <a:spcPct val="80000"/>
              </a:lnSpc>
              <a:buFont typeface="Wingdings" pitchFamily="2" charset="2"/>
              <a:buNone/>
            </a:pPr>
            <a:endParaRPr lang="en-US" sz="1400"/>
          </a:p>
          <a:p>
            <a:pPr marL="0" indent="0">
              <a:lnSpc>
                <a:spcPct val="80000"/>
              </a:lnSpc>
              <a:buFont typeface="Wingdings" pitchFamily="2" charset="2"/>
              <a:buNone/>
            </a:pPr>
            <a:r>
              <a:rPr lang="en-US" sz="1400"/>
              <a:t>Survey respondents who had higher total family incomes were more likely to have been less positive that the United States would fight in another world war within the next ten years. A one unit increase in total family income increased the odds that survey respondents have been less positive that the United States would fight in another world war within the next ten years by 10.0%. </a:t>
            </a:r>
          </a:p>
        </p:txBody>
      </p:sp>
      <p:sp>
        <p:nvSpPr>
          <p:cNvPr id="753668" name="AutoShape 4"/>
          <p:cNvSpPr>
            <a:spLocks noChangeArrowheads="1"/>
          </p:cNvSpPr>
          <p:nvPr/>
        </p:nvSpPr>
        <p:spPr bwMode="auto">
          <a:xfrm>
            <a:off x="2667000" y="1393825"/>
            <a:ext cx="6092825" cy="2111375"/>
          </a:xfrm>
          <a:prstGeom prst="wedgeEllipseCallout">
            <a:avLst>
              <a:gd name="adj1" fmla="val -33324"/>
              <a:gd name="adj2" fmla="val 48569"/>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"Highest academic degree" [degree], "total family income" [income98], and "satisfaction with financial situation" [satfin] are ordinal level variables. If we follow the convention of treating ordinal level variables as metric variables, the level of measurement requirement for logistic regression analysis is satisfied. Since some data analysts do not agree with this convention, a note of caution should be included in our interpretation.</a:t>
            </a: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26358E48-C873-4B77-ACD8-CAB3E27A642C}" type="slidenum">
              <a:rPr lang="en-US"/>
              <a:pPr/>
              <a:t>7</a:t>
            </a:fld>
            <a:endParaRPr lang="en-US"/>
          </a:p>
        </p:txBody>
      </p:sp>
      <p:sp>
        <p:nvSpPr>
          <p:cNvPr id="781314" name="Rectangle 2"/>
          <p:cNvSpPr>
            <a:spLocks noGrp="1" noChangeArrowheads="1"/>
          </p:cNvSpPr>
          <p:nvPr>
            <p:ph type="title"/>
          </p:nvPr>
        </p:nvSpPr>
        <p:spPr/>
        <p:txBody>
          <a:bodyPr/>
          <a:lstStyle/>
          <a:p>
            <a:r>
              <a:rPr lang="en-US"/>
              <a:t>Methods for including variables</a:t>
            </a:r>
          </a:p>
        </p:txBody>
      </p:sp>
      <p:sp>
        <p:nvSpPr>
          <p:cNvPr id="781315" name="Rectangle 3"/>
          <p:cNvSpPr>
            <a:spLocks noGrp="1" noChangeArrowheads="1"/>
          </p:cNvSpPr>
          <p:nvPr>
            <p:ph type="body" idx="1"/>
          </p:nvPr>
        </p:nvSpPr>
        <p:spPr/>
        <p:txBody>
          <a:bodyPr/>
          <a:lstStyle/>
          <a:p>
            <a:r>
              <a:rPr lang="en-US"/>
              <a:t>There are three methods available for including variables in the regression equation: </a:t>
            </a:r>
          </a:p>
          <a:p>
            <a:pPr lvl="1"/>
            <a:r>
              <a:rPr lang="en-US" sz="2000"/>
              <a:t>the simultaneous method in which all independents are included at the same time</a:t>
            </a:r>
          </a:p>
          <a:p>
            <a:pPr lvl="1"/>
            <a:r>
              <a:rPr lang="en-US" sz="2000"/>
              <a:t>The hierarchical method in which control variables are entered in the analysis before the predictors whose effects we are primarily concerned with.</a:t>
            </a:r>
          </a:p>
          <a:p>
            <a:pPr lvl="1"/>
            <a:r>
              <a:rPr lang="en-US" sz="2000"/>
              <a:t>The stepwise method (forward conditional in SPSS) in which variables are selected in the order in which they maximize the statistically significant contribution to the model.</a:t>
            </a:r>
          </a:p>
          <a:p>
            <a:pPr lvl="1"/>
            <a:endParaRPr lang="en-US" sz="2000"/>
          </a:p>
          <a:p>
            <a:r>
              <a:rPr lang="en-US"/>
              <a:t>For all methods, the contribution to the model is measures by model chi-square is a statistical measure of the fit between the dependent and independent variables, like R². </a:t>
            </a:r>
          </a:p>
        </p:txBody>
      </p:sp>
    </p:spTree>
  </p:cSld>
  <p:clrMapOvr>
    <a:masterClrMapping/>
  </p:clrMapOvr>
  <p:transition/>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C90EC694-FA0B-4C0A-B88E-51AA8031BC19}" type="slidenum">
              <a:rPr lang="en-US"/>
              <a:pPr/>
              <a:t>70</a:t>
            </a:fld>
            <a:endParaRPr lang="en-US"/>
          </a:p>
        </p:txBody>
      </p:sp>
      <p:pic>
        <p:nvPicPr>
          <p:cNvPr id="754690" name="Picture 2"/>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524000" y="1524000"/>
            <a:ext cx="7024688" cy="5110163"/>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754691" name="Rectangle 3"/>
          <p:cNvSpPr>
            <a:spLocks noGrp="1" noChangeArrowheads="1"/>
          </p:cNvSpPr>
          <p:nvPr>
            <p:ph type="title"/>
          </p:nvPr>
        </p:nvSpPr>
        <p:spPr>
          <a:xfrm>
            <a:off x="1143000" y="304800"/>
            <a:ext cx="7772400" cy="914400"/>
          </a:xfrm>
        </p:spPr>
        <p:txBody>
          <a:bodyPr/>
          <a:lstStyle/>
          <a:p>
            <a:r>
              <a:rPr lang="en-US"/>
              <a:t>Request stepwise logistic regression</a:t>
            </a:r>
          </a:p>
        </p:txBody>
      </p:sp>
      <p:sp>
        <p:nvSpPr>
          <p:cNvPr id="754692" name="AutoShape 4"/>
          <p:cNvSpPr>
            <a:spLocks noChangeArrowheads="1"/>
          </p:cNvSpPr>
          <p:nvPr/>
        </p:nvSpPr>
        <p:spPr bwMode="auto">
          <a:xfrm>
            <a:off x="5867400" y="4267200"/>
            <a:ext cx="3124200" cy="906463"/>
          </a:xfrm>
          <a:prstGeom prst="wedgeEllipseCallout">
            <a:avLst>
              <a:gd name="adj1" fmla="val -27898"/>
              <a:gd name="adj2" fmla="val -83926"/>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Select the</a:t>
            </a:r>
            <a:r>
              <a:rPr lang="en-US" sz="1200" i="1">
                <a:latin typeface="Verdana" pitchFamily="34" charset="0"/>
              </a:rPr>
              <a:t> Regression | Binary Logistic… </a:t>
            </a:r>
            <a:r>
              <a:rPr lang="en-US" sz="1200">
                <a:latin typeface="Verdana" pitchFamily="34" charset="0"/>
              </a:rPr>
              <a:t>command from the</a:t>
            </a:r>
            <a:r>
              <a:rPr lang="en-US" sz="1200" i="1">
                <a:latin typeface="Verdana" pitchFamily="34" charset="0"/>
              </a:rPr>
              <a:t> Analyze </a:t>
            </a:r>
            <a:r>
              <a:rPr lang="en-US" sz="1200">
                <a:latin typeface="Verdana" pitchFamily="34" charset="0"/>
              </a:rPr>
              <a:t>menu</a:t>
            </a:r>
            <a:r>
              <a:rPr lang="en-US" sz="1200" i="1">
                <a:latin typeface="Verdana" pitchFamily="34" charset="0"/>
              </a:rPr>
              <a:t>.</a:t>
            </a:r>
            <a:endParaRPr lang="en-US" sz="1200">
              <a:latin typeface="Verdana" pitchFamily="34" charset="0"/>
            </a:endParaRPr>
          </a:p>
        </p:txBody>
      </p:sp>
    </p:spTree>
  </p:cSld>
  <p:clrMapOvr>
    <a:masterClrMapping/>
  </p:clrMapOvr>
  <p:transition/>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5B3A72A2-54CB-4969-A753-DF90FCED53BA}" type="slidenum">
              <a:rPr lang="en-US"/>
              <a:pPr/>
              <a:t>71</a:t>
            </a:fld>
            <a:endParaRPr lang="en-US"/>
          </a:p>
        </p:txBody>
      </p:sp>
      <p:pic>
        <p:nvPicPr>
          <p:cNvPr id="755719" name="Picture 7"/>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841625" y="1900238"/>
            <a:ext cx="5845175" cy="3281362"/>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755715" name="Rectangle 3"/>
          <p:cNvSpPr>
            <a:spLocks noGrp="1" noChangeArrowheads="1"/>
          </p:cNvSpPr>
          <p:nvPr>
            <p:ph type="title"/>
          </p:nvPr>
        </p:nvSpPr>
        <p:spPr>
          <a:xfrm>
            <a:off x="1143000" y="304800"/>
            <a:ext cx="7772400" cy="914400"/>
          </a:xfrm>
        </p:spPr>
        <p:txBody>
          <a:bodyPr/>
          <a:lstStyle/>
          <a:p>
            <a:r>
              <a:rPr lang="en-US"/>
              <a:t>Selecting the dependent variable</a:t>
            </a:r>
          </a:p>
        </p:txBody>
      </p:sp>
      <p:sp>
        <p:nvSpPr>
          <p:cNvPr id="755716" name="AutoShape 4"/>
          <p:cNvSpPr>
            <a:spLocks noChangeArrowheads="1"/>
          </p:cNvSpPr>
          <p:nvPr/>
        </p:nvSpPr>
        <p:spPr bwMode="auto">
          <a:xfrm>
            <a:off x="4495800" y="3048000"/>
            <a:ext cx="3276600" cy="1165225"/>
          </a:xfrm>
          <a:prstGeom prst="wedgeEllipseCallout">
            <a:avLst>
              <a:gd name="adj1" fmla="val -33574"/>
              <a:gd name="adj2" fmla="val -84000"/>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Second</a:t>
            </a:r>
            <a:r>
              <a:rPr lang="en-US" sz="1200">
                <a:latin typeface="Verdana" pitchFamily="34" charset="0"/>
              </a:rPr>
              <a:t>, click on the right arrow button to move the dependent variable to the </a:t>
            </a:r>
            <a:r>
              <a:rPr lang="en-US" sz="1200" i="1">
                <a:latin typeface="Verdana" pitchFamily="34" charset="0"/>
              </a:rPr>
              <a:t>Dependent</a:t>
            </a:r>
            <a:r>
              <a:rPr lang="en-US" sz="1200">
                <a:latin typeface="Verdana" pitchFamily="34" charset="0"/>
              </a:rPr>
              <a:t> text box.</a:t>
            </a:r>
          </a:p>
        </p:txBody>
      </p:sp>
      <p:sp>
        <p:nvSpPr>
          <p:cNvPr id="755717" name="AutoShape 5"/>
          <p:cNvSpPr>
            <a:spLocks noChangeArrowheads="1"/>
          </p:cNvSpPr>
          <p:nvPr/>
        </p:nvSpPr>
        <p:spPr bwMode="auto">
          <a:xfrm>
            <a:off x="533400" y="2339975"/>
            <a:ext cx="2362200" cy="1165225"/>
          </a:xfrm>
          <a:prstGeom prst="wedgeEllipseCallout">
            <a:avLst>
              <a:gd name="adj1" fmla="val 56519"/>
              <a:gd name="adj2" fmla="val 53120"/>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First</a:t>
            </a:r>
            <a:r>
              <a:rPr lang="en-US" sz="1200">
                <a:latin typeface="Verdana" pitchFamily="34" charset="0"/>
              </a:rPr>
              <a:t>, highlight the dependent variable </a:t>
            </a:r>
            <a:r>
              <a:rPr lang="en-US" sz="1200" i="1">
                <a:latin typeface="Verdana" pitchFamily="34" charset="0"/>
              </a:rPr>
              <a:t>uswary</a:t>
            </a:r>
            <a:r>
              <a:rPr lang="en-US" sz="1200">
                <a:latin typeface="Verdana" pitchFamily="34" charset="0"/>
              </a:rPr>
              <a:t> in the list of variables.</a:t>
            </a:r>
          </a:p>
        </p:txBody>
      </p:sp>
    </p:spTree>
  </p:cSld>
  <p:clrMapOvr>
    <a:masterClrMapping/>
  </p:clrMapOvr>
  <p:transition/>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60020C3D-6B0C-4208-BA23-4D632D792AF0}" type="slidenum">
              <a:rPr lang="en-US"/>
              <a:pPr/>
              <a:t>72</a:t>
            </a:fld>
            <a:endParaRPr lang="en-US"/>
          </a:p>
        </p:txBody>
      </p:sp>
      <p:pic>
        <p:nvPicPr>
          <p:cNvPr id="757766" name="Picture 6"/>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622425" y="1595438"/>
            <a:ext cx="5845175" cy="3281362"/>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757763" name="Rectangle 3"/>
          <p:cNvSpPr>
            <a:spLocks noGrp="1" noChangeArrowheads="1"/>
          </p:cNvSpPr>
          <p:nvPr>
            <p:ph type="title"/>
          </p:nvPr>
        </p:nvSpPr>
        <p:spPr>
          <a:xfrm>
            <a:off x="1143000" y="304800"/>
            <a:ext cx="7772400" cy="914400"/>
          </a:xfrm>
        </p:spPr>
        <p:txBody>
          <a:bodyPr/>
          <a:lstStyle/>
          <a:p>
            <a:r>
              <a:rPr lang="en-US"/>
              <a:t>Adding the independent variables</a:t>
            </a:r>
          </a:p>
        </p:txBody>
      </p:sp>
      <p:sp>
        <p:nvSpPr>
          <p:cNvPr id="757764" name="AutoShape 4"/>
          <p:cNvSpPr>
            <a:spLocks noChangeArrowheads="1"/>
          </p:cNvSpPr>
          <p:nvPr/>
        </p:nvSpPr>
        <p:spPr bwMode="auto">
          <a:xfrm>
            <a:off x="5280025" y="3805238"/>
            <a:ext cx="2514600" cy="906462"/>
          </a:xfrm>
          <a:prstGeom prst="wedgeEllipseCallout">
            <a:avLst>
              <a:gd name="adj1" fmla="val -59657"/>
              <a:gd name="adj2" fmla="val -62435"/>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b="1">
                <a:latin typeface="Verdana" pitchFamily="34" charset="0"/>
              </a:rPr>
              <a:t>First</a:t>
            </a:r>
            <a:r>
              <a:rPr lang="en-US" sz="1200">
                <a:latin typeface="Verdana" pitchFamily="34" charset="0"/>
              </a:rPr>
              <a:t>, move the predictors to the </a:t>
            </a:r>
            <a:r>
              <a:rPr lang="en-US" sz="1200" i="1">
                <a:latin typeface="Verdana" pitchFamily="34" charset="0"/>
              </a:rPr>
              <a:t>Covariates</a:t>
            </a:r>
            <a:r>
              <a:rPr lang="en-US" sz="1200">
                <a:latin typeface="Verdana" pitchFamily="34" charset="0"/>
              </a:rPr>
              <a:t> list box.</a:t>
            </a:r>
          </a:p>
        </p:txBody>
      </p:sp>
    </p:spTree>
  </p:cSld>
  <p:clrMapOvr>
    <a:masterClrMapping/>
  </p:clrMapOvr>
  <p:transition/>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D03A3A2B-0138-45AE-9ADC-5D3E469E6070}" type="slidenum">
              <a:rPr lang="en-US"/>
              <a:pPr/>
              <a:t>73</a:t>
            </a:fld>
            <a:endParaRPr lang="en-US"/>
          </a:p>
        </p:txBody>
      </p:sp>
      <p:pic>
        <p:nvPicPr>
          <p:cNvPr id="758790" name="Picture 6"/>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524000" y="1524000"/>
            <a:ext cx="5845175" cy="3281363"/>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758787" name="Rectangle 3"/>
          <p:cNvSpPr>
            <a:spLocks noGrp="1" noChangeArrowheads="1"/>
          </p:cNvSpPr>
          <p:nvPr>
            <p:ph type="title"/>
          </p:nvPr>
        </p:nvSpPr>
        <p:spPr>
          <a:xfrm>
            <a:off x="1143000" y="304800"/>
            <a:ext cx="7772400" cy="914400"/>
          </a:xfrm>
        </p:spPr>
        <p:txBody>
          <a:bodyPr/>
          <a:lstStyle/>
          <a:p>
            <a:r>
              <a:rPr lang="en-US"/>
              <a:t>Specifying the method for including variables</a:t>
            </a:r>
          </a:p>
        </p:txBody>
      </p:sp>
      <p:sp>
        <p:nvSpPr>
          <p:cNvPr id="758788" name="AutoShape 4"/>
          <p:cNvSpPr>
            <a:spLocks noChangeArrowheads="1"/>
          </p:cNvSpPr>
          <p:nvPr/>
        </p:nvSpPr>
        <p:spPr bwMode="auto">
          <a:xfrm>
            <a:off x="5257800" y="3071813"/>
            <a:ext cx="2819400" cy="1423987"/>
          </a:xfrm>
          <a:prstGeom prst="wedgeEllipseCallout">
            <a:avLst>
              <a:gd name="adj1" fmla="val -53718"/>
              <a:gd name="adj2" fmla="val 52120"/>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In our stepwise logistic regression, we specify the </a:t>
            </a:r>
            <a:r>
              <a:rPr lang="en-US" sz="1200" i="1">
                <a:latin typeface="Verdana" pitchFamily="34" charset="0"/>
              </a:rPr>
              <a:t>Forward Conditional</a:t>
            </a:r>
            <a:r>
              <a:rPr lang="en-US" sz="1200">
                <a:latin typeface="Verdana" pitchFamily="34" charset="0"/>
              </a:rPr>
              <a:t> method for adding variables.</a:t>
            </a:r>
          </a:p>
        </p:txBody>
      </p:sp>
    </p:spTree>
  </p:cSld>
  <p:clrMapOvr>
    <a:masterClrMapping/>
  </p:clrMapOvr>
  <p:transition/>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F2160924-9048-45B2-B6A8-AA91F0AB7006}" type="slidenum">
              <a:rPr lang="en-US"/>
              <a:pPr/>
              <a:t>74</a:t>
            </a:fld>
            <a:endParaRPr lang="en-US"/>
          </a:p>
        </p:txBody>
      </p:sp>
      <p:pic>
        <p:nvPicPr>
          <p:cNvPr id="772102" name="Picture 6"/>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905000" y="1787525"/>
            <a:ext cx="5845175" cy="3281363"/>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772099" name="Rectangle 3"/>
          <p:cNvSpPr>
            <a:spLocks noGrp="1" noChangeArrowheads="1"/>
          </p:cNvSpPr>
          <p:nvPr>
            <p:ph type="title"/>
          </p:nvPr>
        </p:nvSpPr>
        <p:spPr>
          <a:xfrm>
            <a:off x="1143000" y="304800"/>
            <a:ext cx="7772400" cy="914400"/>
          </a:xfrm>
        </p:spPr>
        <p:txBody>
          <a:bodyPr/>
          <a:lstStyle/>
          <a:p>
            <a:r>
              <a:rPr lang="en-US"/>
              <a:t>Adding options to the output</a:t>
            </a:r>
          </a:p>
        </p:txBody>
      </p:sp>
      <p:sp>
        <p:nvSpPr>
          <p:cNvPr id="772100" name="AutoShape 4"/>
          <p:cNvSpPr>
            <a:spLocks noChangeArrowheads="1"/>
          </p:cNvSpPr>
          <p:nvPr/>
        </p:nvSpPr>
        <p:spPr bwMode="auto">
          <a:xfrm>
            <a:off x="4953000" y="5181600"/>
            <a:ext cx="3352800" cy="1423988"/>
          </a:xfrm>
          <a:prstGeom prst="wedgeEllipseCallout">
            <a:avLst>
              <a:gd name="adj1" fmla="val -9565"/>
              <a:gd name="adj2" fmla="val -71630"/>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To add a summary of steps at the end of the analysis and specifications for stepwise method, click on the </a:t>
            </a:r>
            <a:r>
              <a:rPr lang="en-US" sz="1200" i="1">
                <a:latin typeface="Verdana" pitchFamily="34" charset="0"/>
              </a:rPr>
              <a:t>Options</a:t>
            </a:r>
            <a:r>
              <a:rPr lang="en-US" sz="1200">
                <a:latin typeface="Verdana" pitchFamily="34" charset="0"/>
              </a:rPr>
              <a:t>… button. </a:t>
            </a:r>
          </a:p>
        </p:txBody>
      </p:sp>
    </p:spTree>
  </p:cSld>
  <p:clrMapOvr>
    <a:masterClrMapping/>
  </p:clrMapOvr>
  <p:transition/>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3E9898CA-8002-4A19-A705-E484D51D36B5}" type="slidenum">
              <a:rPr lang="en-US"/>
              <a:pPr/>
              <a:t>75</a:t>
            </a:fld>
            <a:endParaRPr lang="en-US"/>
          </a:p>
        </p:txBody>
      </p:sp>
      <p:pic>
        <p:nvPicPr>
          <p:cNvPr id="773126" name="Picture 6"/>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182813" y="1741488"/>
            <a:ext cx="5513387" cy="3363912"/>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773123" name="Rectangle 3"/>
          <p:cNvSpPr>
            <a:spLocks noGrp="1" noChangeArrowheads="1"/>
          </p:cNvSpPr>
          <p:nvPr>
            <p:ph type="title"/>
          </p:nvPr>
        </p:nvSpPr>
        <p:spPr>
          <a:xfrm>
            <a:off x="1143000" y="304800"/>
            <a:ext cx="7772400" cy="914400"/>
          </a:xfrm>
        </p:spPr>
        <p:txBody>
          <a:bodyPr/>
          <a:lstStyle/>
          <a:p>
            <a:r>
              <a:rPr lang="en-US"/>
              <a:t>Including a summary of steps</a:t>
            </a:r>
          </a:p>
        </p:txBody>
      </p:sp>
      <p:sp>
        <p:nvSpPr>
          <p:cNvPr id="773124" name="AutoShape 4"/>
          <p:cNvSpPr>
            <a:spLocks noChangeArrowheads="1"/>
          </p:cNvSpPr>
          <p:nvPr/>
        </p:nvSpPr>
        <p:spPr bwMode="auto">
          <a:xfrm>
            <a:off x="4572000" y="2005013"/>
            <a:ext cx="3960813" cy="1423987"/>
          </a:xfrm>
          <a:prstGeom prst="wedgeEllipseCallout">
            <a:avLst>
              <a:gd name="adj1" fmla="val -40259"/>
              <a:gd name="adj2" fmla="val 70847"/>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To obtain a summary of the steps on which variables were added or removed from the analysis, mark the option button </a:t>
            </a:r>
            <a:r>
              <a:rPr lang="en-US" sz="1200" i="1">
                <a:latin typeface="Verdana" pitchFamily="34" charset="0"/>
              </a:rPr>
              <a:t>At last step</a:t>
            </a:r>
            <a:r>
              <a:rPr lang="en-US" sz="1200">
                <a:latin typeface="Verdana" pitchFamily="34" charset="0"/>
              </a:rPr>
              <a:t> in the </a:t>
            </a:r>
            <a:r>
              <a:rPr lang="en-US" sz="1200" i="1">
                <a:latin typeface="Verdana" pitchFamily="34" charset="0"/>
              </a:rPr>
              <a:t>Display</a:t>
            </a:r>
            <a:r>
              <a:rPr lang="en-US" sz="1200">
                <a:latin typeface="Verdana" pitchFamily="34" charset="0"/>
              </a:rPr>
              <a:t> panel.</a:t>
            </a:r>
          </a:p>
        </p:txBody>
      </p:sp>
    </p:spTree>
  </p:cSld>
  <p:clrMapOvr>
    <a:masterClrMapping/>
  </p:clrMapOvr>
  <p:transition/>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0F6A6E48-74C2-4AAC-9EC7-9903948A699E}" type="slidenum">
              <a:rPr lang="en-US"/>
              <a:pPr/>
              <a:t>76</a:t>
            </a:fld>
            <a:endParaRPr lang="en-US"/>
          </a:p>
        </p:txBody>
      </p:sp>
      <p:pic>
        <p:nvPicPr>
          <p:cNvPr id="774150" name="Picture 6"/>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057400" y="1624013"/>
            <a:ext cx="5513388" cy="3363912"/>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774147" name="Rectangle 3"/>
          <p:cNvSpPr>
            <a:spLocks noGrp="1" noChangeArrowheads="1"/>
          </p:cNvSpPr>
          <p:nvPr>
            <p:ph type="title"/>
          </p:nvPr>
        </p:nvSpPr>
        <p:spPr>
          <a:xfrm>
            <a:off x="1143000" y="304800"/>
            <a:ext cx="7772400" cy="914400"/>
          </a:xfrm>
        </p:spPr>
        <p:txBody>
          <a:bodyPr/>
          <a:lstStyle/>
          <a:p>
            <a:r>
              <a:rPr lang="en-US"/>
              <a:t>Specifications for stepwise method</a:t>
            </a:r>
          </a:p>
        </p:txBody>
      </p:sp>
      <p:sp>
        <p:nvSpPr>
          <p:cNvPr id="774148" name="AutoShape 4"/>
          <p:cNvSpPr>
            <a:spLocks noChangeArrowheads="1"/>
          </p:cNvSpPr>
          <p:nvPr/>
        </p:nvSpPr>
        <p:spPr bwMode="auto">
          <a:xfrm>
            <a:off x="6400800" y="2622550"/>
            <a:ext cx="2514600" cy="906463"/>
          </a:xfrm>
          <a:prstGeom prst="wedgeEllipseCallout">
            <a:avLst>
              <a:gd name="adj1" fmla="val -19569"/>
              <a:gd name="adj2" fmla="val -85551"/>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Click on the </a:t>
            </a:r>
            <a:r>
              <a:rPr lang="en-US" sz="1200" i="1">
                <a:latin typeface="Verdana" pitchFamily="34" charset="0"/>
              </a:rPr>
              <a:t>Continue</a:t>
            </a:r>
            <a:r>
              <a:rPr lang="en-US" sz="1200">
                <a:latin typeface="Verdana" pitchFamily="34" charset="0"/>
              </a:rPr>
              <a:t> button to close the dialog box.</a:t>
            </a:r>
          </a:p>
        </p:txBody>
      </p:sp>
      <p:sp>
        <p:nvSpPr>
          <p:cNvPr id="774151" name="AutoShape 7"/>
          <p:cNvSpPr>
            <a:spLocks noChangeArrowheads="1"/>
          </p:cNvSpPr>
          <p:nvPr/>
        </p:nvSpPr>
        <p:spPr bwMode="auto">
          <a:xfrm>
            <a:off x="2400300" y="4672013"/>
            <a:ext cx="5410200" cy="1423987"/>
          </a:xfrm>
          <a:prstGeom prst="wedgeEllipseCallout">
            <a:avLst>
              <a:gd name="adj1" fmla="val -38731"/>
              <a:gd name="adj2" fmla="val -69954"/>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We can change the criteria for adding and removing variables from the analysis by changing the probability for entry and removal.  We will use the default level of significance of 0.05 for entry and 0.10 for removal.</a:t>
            </a:r>
          </a:p>
        </p:txBody>
      </p:sp>
    </p:spTree>
  </p:cSld>
  <p:clrMapOvr>
    <a:masterClrMapping/>
  </p:clrMapOvr>
  <p:transition/>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FFF5BBDA-9517-4E8A-8FBD-5B8D5F2C551C}" type="slidenum">
              <a:rPr lang="en-US"/>
              <a:pPr/>
              <a:t>77</a:t>
            </a:fld>
            <a:endParaRPr lang="en-US"/>
          </a:p>
        </p:txBody>
      </p:sp>
      <p:pic>
        <p:nvPicPr>
          <p:cNvPr id="759815" name="Picture 7"/>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927225" y="1900238"/>
            <a:ext cx="5845175" cy="3281362"/>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759811" name="Rectangle 3"/>
          <p:cNvSpPr>
            <a:spLocks noGrp="1" noChangeArrowheads="1"/>
          </p:cNvSpPr>
          <p:nvPr>
            <p:ph type="title"/>
          </p:nvPr>
        </p:nvSpPr>
        <p:spPr>
          <a:xfrm>
            <a:off x="1143000" y="304800"/>
            <a:ext cx="7772400" cy="914400"/>
          </a:xfrm>
        </p:spPr>
        <p:txBody>
          <a:bodyPr/>
          <a:lstStyle/>
          <a:p>
            <a:r>
              <a:rPr lang="en-US"/>
              <a:t>Completing the logistic regression request</a:t>
            </a:r>
          </a:p>
        </p:txBody>
      </p:sp>
      <p:sp>
        <p:nvSpPr>
          <p:cNvPr id="759812" name="AutoShape 4"/>
          <p:cNvSpPr>
            <a:spLocks noChangeArrowheads="1"/>
          </p:cNvSpPr>
          <p:nvPr/>
        </p:nvSpPr>
        <p:spPr bwMode="auto">
          <a:xfrm>
            <a:off x="6324600" y="3043238"/>
            <a:ext cx="2443163" cy="1165225"/>
          </a:xfrm>
          <a:prstGeom prst="wedgeEllipseCallout">
            <a:avLst>
              <a:gd name="adj1" fmla="val -1333"/>
              <a:gd name="adj2" fmla="val -93731"/>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Click on the </a:t>
            </a:r>
            <a:r>
              <a:rPr lang="en-US" sz="1200" i="1">
                <a:latin typeface="Verdana" pitchFamily="34" charset="0"/>
              </a:rPr>
              <a:t>OK</a:t>
            </a:r>
            <a:r>
              <a:rPr lang="en-US" sz="1200">
                <a:latin typeface="Verdana" pitchFamily="34" charset="0"/>
              </a:rPr>
              <a:t> button to request the output for the logistic regression.</a:t>
            </a:r>
          </a:p>
        </p:txBody>
      </p:sp>
    </p:spTree>
  </p:cSld>
  <p:clrMapOvr>
    <a:masterClrMapping/>
  </p:clrMapOvr>
  <p:transition/>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85A12189-3796-4F12-A5C9-80DB6300AE8F}" type="slidenum">
              <a:rPr lang="en-US"/>
              <a:pPr/>
              <a:t>78</a:t>
            </a:fld>
            <a:endParaRPr lang="en-US"/>
          </a:p>
        </p:txBody>
      </p:sp>
      <p:pic>
        <p:nvPicPr>
          <p:cNvPr id="760838" name="Picture 6"/>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568575" y="1371600"/>
            <a:ext cx="4746625" cy="2189163"/>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760835" name="Rectangle 3"/>
          <p:cNvSpPr>
            <a:spLocks noGrp="1" noChangeArrowheads="1"/>
          </p:cNvSpPr>
          <p:nvPr>
            <p:ph type="title"/>
          </p:nvPr>
        </p:nvSpPr>
        <p:spPr/>
        <p:txBody>
          <a:bodyPr/>
          <a:lstStyle/>
          <a:p>
            <a:r>
              <a:rPr lang="en-US"/>
              <a:t>Sample size – ratio of cases to variables</a:t>
            </a:r>
          </a:p>
        </p:txBody>
      </p:sp>
      <p:sp>
        <p:nvSpPr>
          <p:cNvPr id="760836" name="AutoShape 4"/>
          <p:cNvSpPr>
            <a:spLocks noChangeArrowheads="1"/>
          </p:cNvSpPr>
          <p:nvPr/>
        </p:nvSpPr>
        <p:spPr bwMode="auto">
          <a:xfrm>
            <a:off x="1577975" y="3810000"/>
            <a:ext cx="5562600" cy="2970213"/>
          </a:xfrm>
          <a:prstGeom prst="wedgeEllipseCallout">
            <a:avLst>
              <a:gd name="adj1" fmla="val 26741"/>
              <a:gd name="adj2" fmla="val -105565"/>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200">
                <a:latin typeface="Verdana" pitchFamily="34" charset="0"/>
              </a:rPr>
              <a:t>The minimum ratio of valid cases to independent variables for stepwise logistic regression is 10 to 1, with a preferred ratio of 50 to 1. In this analysis, there are 136 valid cases and 3 independent variables. The ratio of cases to independent variables is 45.33 to 1, which satisfies the minimum requirement. However, the ratio of 45.33 to 1 does not satisfy the preferred ratio of 50 to 1. A caution should be added to the interpretation of the analysis and a split sample validation should be conducted.</a:t>
            </a:r>
          </a:p>
        </p:txBody>
      </p:sp>
    </p:spTree>
  </p:cSld>
  <p:clrMapOvr>
    <a:masterClrMapping/>
  </p:clrMapOvr>
  <p:transition/>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4ABC47E1-BD0D-4096-8A51-AAF38E3010BA}" type="slidenum">
              <a:rPr lang="en-US"/>
              <a:pPr/>
              <a:t>79</a:t>
            </a:fld>
            <a:endParaRPr lang="en-US"/>
          </a:p>
        </p:txBody>
      </p:sp>
      <p:sp>
        <p:nvSpPr>
          <p:cNvPr id="761859" name="Rectangle 3"/>
          <p:cNvSpPr>
            <a:spLocks noGrp="1" noChangeArrowheads="1"/>
          </p:cNvSpPr>
          <p:nvPr>
            <p:ph type="title"/>
          </p:nvPr>
        </p:nvSpPr>
        <p:spPr/>
        <p:txBody>
          <a:bodyPr/>
          <a:lstStyle/>
          <a:p>
            <a:r>
              <a:rPr lang="en-US"/>
              <a:t>OVERALL RELATIONSHIP BETWEEN INDEPENDENT AND DEPENDENT VARIABLES</a:t>
            </a:r>
          </a:p>
        </p:txBody>
      </p:sp>
      <p:pic>
        <p:nvPicPr>
          <p:cNvPr id="761863" name="Picture 7"/>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733675" y="1731963"/>
            <a:ext cx="5572125" cy="2078037"/>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761861" name="Rectangle 5"/>
          <p:cNvSpPr>
            <a:spLocks noChangeArrowheads="1"/>
          </p:cNvSpPr>
          <p:nvPr/>
        </p:nvSpPr>
        <p:spPr bwMode="auto">
          <a:xfrm>
            <a:off x="2906713" y="3473450"/>
            <a:ext cx="3886200" cy="228600"/>
          </a:xfrm>
          <a:prstGeom prst="rect">
            <a:avLst/>
          </a:prstGeom>
          <a:noFill/>
          <a:ln w="31750">
            <a:solidFill>
              <a:srgbClr val="FF0000"/>
            </a:solidFill>
            <a:miter lim="800000"/>
            <a:headEnd/>
            <a:tailEnd/>
          </a:ln>
          <a:effectLst/>
          <a:extLst>
            <a:ext uri="{909E8E84-426E-40DD-AFC4-6F175D3DCCD1}">
              <a14:hiddenFill xmlns:a14="http://schemas.microsoft.com/office/drawing/2010/main">
                <a:solidFill>
                  <a:schemeClr val="bg1">
                    <a:alpha val="0"/>
                  </a:schemeClr>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61860" name="AutoShape 4"/>
          <p:cNvSpPr>
            <a:spLocks noChangeArrowheads="1"/>
          </p:cNvSpPr>
          <p:nvPr/>
        </p:nvSpPr>
        <p:spPr bwMode="auto">
          <a:xfrm>
            <a:off x="914400" y="3933825"/>
            <a:ext cx="7467600" cy="2330450"/>
          </a:xfrm>
          <a:prstGeom prst="wedgeEllipseCallout">
            <a:avLst>
              <a:gd name="adj1" fmla="val 20218"/>
              <a:gd name="adj2" fmla="val -62449"/>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The presence of a relationship between the dependent variable and combination of independent variables is based on the statistical significance of the model chi-square. </a:t>
            </a:r>
          </a:p>
          <a:p>
            <a:pPr algn="l"/>
            <a:endParaRPr lang="en-US" sz="1200">
              <a:latin typeface="Verdana" pitchFamily="34" charset="0"/>
            </a:endParaRPr>
          </a:p>
          <a:p>
            <a:pPr algn="l"/>
            <a:r>
              <a:rPr lang="en-US" sz="1200">
                <a:latin typeface="Verdana" pitchFamily="34" charset="0"/>
              </a:rPr>
              <a:t>In this analysis, the probability of the model chi-square (9.001) was 0.003, less than or equal to the level of significance of 0.05. The null hypothesis that there is no difference between the model with only a constant and the model with independent variables was rejected. The existence of a relationship between the independent variables and the dependent variable was supported.</a:t>
            </a: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74BEDD59-E52F-40A9-882A-46B5433DAE1B}" type="slidenum">
              <a:rPr lang="en-US"/>
              <a:pPr/>
              <a:t>8</a:t>
            </a:fld>
            <a:endParaRPr lang="en-US"/>
          </a:p>
        </p:txBody>
      </p:sp>
      <p:sp>
        <p:nvSpPr>
          <p:cNvPr id="688130" name="Rectangle 2"/>
          <p:cNvSpPr>
            <a:spLocks noGrp="1" noChangeArrowheads="1"/>
          </p:cNvSpPr>
          <p:nvPr>
            <p:ph type="title"/>
          </p:nvPr>
        </p:nvSpPr>
        <p:spPr/>
        <p:txBody>
          <a:bodyPr/>
          <a:lstStyle/>
          <a:p>
            <a:r>
              <a:rPr lang="en-US"/>
              <a:t>Computational method</a:t>
            </a:r>
          </a:p>
        </p:txBody>
      </p:sp>
      <p:sp>
        <p:nvSpPr>
          <p:cNvPr id="688131" name="Rectangle 3"/>
          <p:cNvSpPr>
            <a:spLocks noGrp="1" noChangeArrowheads="1"/>
          </p:cNvSpPr>
          <p:nvPr>
            <p:ph type="body" idx="1"/>
          </p:nvPr>
        </p:nvSpPr>
        <p:spPr>
          <a:xfrm>
            <a:off x="1066800" y="1295400"/>
            <a:ext cx="7881938" cy="5410200"/>
          </a:xfrm>
        </p:spPr>
        <p:txBody>
          <a:bodyPr/>
          <a:lstStyle/>
          <a:p>
            <a:pPr>
              <a:lnSpc>
                <a:spcPct val="90000"/>
              </a:lnSpc>
            </a:pPr>
            <a:r>
              <a:rPr lang="en-US"/>
              <a:t>Multiple regression uses the least-squares method to find the coefficients for the independent variables in the regression equation, i.e. it computed coefficients that minimized the residuals for all cases.</a:t>
            </a:r>
          </a:p>
          <a:p>
            <a:pPr>
              <a:lnSpc>
                <a:spcPct val="90000"/>
              </a:lnSpc>
            </a:pPr>
            <a:endParaRPr lang="en-US" sz="900"/>
          </a:p>
          <a:p>
            <a:pPr>
              <a:lnSpc>
                <a:spcPct val="90000"/>
              </a:lnSpc>
            </a:pPr>
            <a:r>
              <a:rPr lang="en-US"/>
              <a:t>Logistic regression uses maximum-likelihood estimation to compute the coefficients for the logistic regression equation. This method finds attempts to find coefficients that match the breakdown of cases on the dependent variable. </a:t>
            </a:r>
          </a:p>
          <a:p>
            <a:pPr>
              <a:lnSpc>
                <a:spcPct val="90000"/>
              </a:lnSpc>
            </a:pPr>
            <a:endParaRPr lang="en-US" sz="900"/>
          </a:p>
          <a:p>
            <a:pPr>
              <a:lnSpc>
                <a:spcPct val="90000"/>
              </a:lnSpc>
            </a:pPr>
            <a:r>
              <a:rPr lang="en-US"/>
              <a:t>The overall measure of how will the model fits is given by the likelihood value, which is similar to the residual or error sum of squares value for multiple regression. A model that fits the data well will have a small likelihood value. A perfect model would have a likelihood value of zero.</a:t>
            </a:r>
          </a:p>
          <a:p>
            <a:pPr>
              <a:lnSpc>
                <a:spcPct val="90000"/>
              </a:lnSpc>
            </a:pPr>
            <a:endParaRPr lang="en-US" sz="1000"/>
          </a:p>
          <a:p>
            <a:pPr>
              <a:lnSpc>
                <a:spcPct val="90000"/>
              </a:lnSpc>
            </a:pPr>
            <a:r>
              <a:rPr lang="en-US"/>
              <a:t>Maximum-likelihood estimation is an interative procedure that successively tries works to get closer and closer to the correct answer.  When SPSS reports the "iterations," it is telling us how may cycles it took to get the answer.</a:t>
            </a:r>
          </a:p>
        </p:txBody>
      </p:sp>
    </p:spTree>
  </p:cSld>
  <p:clrMapOvr>
    <a:masterClrMapping/>
  </p:clrMapOvr>
  <p:transition/>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371613F9-FDAB-4AE6-993B-BF1906E61051}" type="slidenum">
              <a:rPr lang="en-US"/>
              <a:pPr/>
              <a:t>80</a:t>
            </a:fld>
            <a:endParaRPr lang="en-US"/>
          </a:p>
        </p:txBody>
      </p:sp>
      <p:pic>
        <p:nvPicPr>
          <p:cNvPr id="762886" name="Picture 6"/>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838200" y="1676400"/>
            <a:ext cx="6670675" cy="1382713"/>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762883" name="Rectangle 3"/>
          <p:cNvSpPr>
            <a:spLocks noGrp="1" noChangeArrowheads="1"/>
          </p:cNvSpPr>
          <p:nvPr>
            <p:ph type="title"/>
          </p:nvPr>
        </p:nvSpPr>
        <p:spPr/>
        <p:txBody>
          <a:bodyPr/>
          <a:lstStyle/>
          <a:p>
            <a:r>
              <a:rPr lang="en-US"/>
              <a:t>NUMERICAL PROBLEMS</a:t>
            </a:r>
          </a:p>
        </p:txBody>
      </p:sp>
      <p:sp>
        <p:nvSpPr>
          <p:cNvPr id="762884" name="AutoShape 4"/>
          <p:cNvSpPr>
            <a:spLocks noChangeArrowheads="1"/>
          </p:cNvSpPr>
          <p:nvPr/>
        </p:nvSpPr>
        <p:spPr bwMode="auto">
          <a:xfrm>
            <a:off x="2057400" y="3048000"/>
            <a:ext cx="6915150" cy="3432175"/>
          </a:xfrm>
          <a:prstGeom prst="wedgeEllipseCallout">
            <a:avLst>
              <a:gd name="adj1" fmla="val -23231"/>
              <a:gd name="adj2" fmla="val -62903"/>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Multicollinearity in the logistic regression solution is detected by examining the standard errors for the b coefficients. A standard error larger than 2.0 indicates numerical problems, such as multicollinearity among the independent variables, zero cells for a dummy-coded independent variable because all of the subjects have the same value for the variable, and 'complete separation' whereby the two groups in the dependent event variable can be perfectly separated by scores on one of the independent variables. Analyses that indicate numerical problems should not be interpreted. </a:t>
            </a:r>
          </a:p>
          <a:p>
            <a:pPr algn="l"/>
            <a:endParaRPr lang="en-US" sz="1200">
              <a:latin typeface="Verdana" pitchFamily="34" charset="0"/>
            </a:endParaRPr>
          </a:p>
          <a:p>
            <a:pPr algn="l"/>
            <a:r>
              <a:rPr lang="en-US" sz="1200">
                <a:latin typeface="Verdana" pitchFamily="34" charset="0"/>
              </a:rPr>
              <a:t>None of the independent variables in this analysis had a standard error larger than 2.0. (The check for standard errors larger than 2.0 </a:t>
            </a:r>
            <a:r>
              <a:rPr lang="en-US" sz="1200" u="sng">
                <a:latin typeface="Verdana" pitchFamily="34" charset="0"/>
              </a:rPr>
              <a:t>does not include</a:t>
            </a:r>
            <a:r>
              <a:rPr lang="en-US" sz="1200">
                <a:latin typeface="Verdana" pitchFamily="34" charset="0"/>
              </a:rPr>
              <a:t> the standard error for the Constant.)</a:t>
            </a:r>
          </a:p>
        </p:txBody>
      </p:sp>
      <p:sp>
        <p:nvSpPr>
          <p:cNvPr id="762891" name="Rectangle 11"/>
          <p:cNvSpPr>
            <a:spLocks noChangeArrowheads="1"/>
          </p:cNvSpPr>
          <p:nvPr/>
        </p:nvSpPr>
        <p:spPr bwMode="auto">
          <a:xfrm>
            <a:off x="914400" y="2232025"/>
            <a:ext cx="3124200" cy="228600"/>
          </a:xfrm>
          <a:prstGeom prst="rect">
            <a:avLst/>
          </a:prstGeom>
          <a:noFill/>
          <a:ln w="31750">
            <a:solidFill>
              <a:srgbClr val="FF0000"/>
            </a:solidFill>
            <a:miter lim="800000"/>
            <a:headEnd/>
            <a:tailEnd/>
          </a:ln>
          <a:effectLst/>
          <a:extLst>
            <a:ext uri="{909E8E84-426E-40DD-AFC4-6F175D3DCCD1}">
              <a14:hiddenFill xmlns:a14="http://schemas.microsoft.com/office/drawing/2010/main">
                <a:solidFill>
                  <a:schemeClr val="bg1">
                    <a:alpha val="0"/>
                  </a:schemeClr>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ransition/>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24BDB21C-81BD-460E-870E-3FAB76B01372}" type="slidenum">
              <a:rPr lang="en-US"/>
              <a:pPr/>
              <a:t>81</a:t>
            </a:fld>
            <a:endParaRPr lang="en-US"/>
          </a:p>
        </p:txBody>
      </p:sp>
      <p:pic>
        <p:nvPicPr>
          <p:cNvPr id="763912" name="Picture 8"/>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787525" y="3951288"/>
            <a:ext cx="6670675" cy="1382712"/>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763909" name="Rectangle 5"/>
          <p:cNvSpPr>
            <a:spLocks noGrp="1" noChangeArrowheads="1"/>
          </p:cNvSpPr>
          <p:nvPr>
            <p:ph type="title"/>
          </p:nvPr>
        </p:nvSpPr>
        <p:spPr>
          <a:xfrm>
            <a:off x="1143000" y="304800"/>
            <a:ext cx="7848600" cy="914400"/>
          </a:xfrm>
        </p:spPr>
        <p:txBody>
          <a:bodyPr/>
          <a:lstStyle/>
          <a:p>
            <a:r>
              <a:rPr lang="en-US"/>
              <a:t>RELATIONSHIP OF INDIVIDUAL INDEPENDENT VARIABLES TO DEPENDENT VARIABLE</a:t>
            </a:r>
          </a:p>
        </p:txBody>
      </p:sp>
      <p:sp>
        <p:nvSpPr>
          <p:cNvPr id="763914" name="Rectangle 10"/>
          <p:cNvSpPr>
            <a:spLocks noChangeArrowheads="1"/>
          </p:cNvSpPr>
          <p:nvPr/>
        </p:nvSpPr>
        <p:spPr bwMode="auto">
          <a:xfrm>
            <a:off x="1905000" y="4518025"/>
            <a:ext cx="6172200" cy="228600"/>
          </a:xfrm>
          <a:prstGeom prst="rect">
            <a:avLst/>
          </a:prstGeom>
          <a:noFill/>
          <a:ln w="31750">
            <a:solidFill>
              <a:srgbClr val="FF0000"/>
            </a:solidFill>
            <a:miter lim="800000"/>
            <a:headEnd/>
            <a:tailEnd/>
          </a:ln>
          <a:effectLst/>
          <a:extLst>
            <a:ext uri="{909E8E84-426E-40DD-AFC4-6F175D3DCCD1}">
              <a14:hiddenFill xmlns:a14="http://schemas.microsoft.com/office/drawing/2010/main">
                <a:solidFill>
                  <a:schemeClr val="bg1">
                    <a:alpha val="0"/>
                  </a:schemeClr>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63910" name="AutoShape 6"/>
          <p:cNvSpPr>
            <a:spLocks noChangeArrowheads="1"/>
          </p:cNvSpPr>
          <p:nvPr/>
        </p:nvSpPr>
        <p:spPr bwMode="auto">
          <a:xfrm>
            <a:off x="993775" y="1447800"/>
            <a:ext cx="7386638" cy="2330450"/>
          </a:xfrm>
          <a:prstGeom prst="wedgeEllipseCallout">
            <a:avLst>
              <a:gd name="adj1" fmla="val 28810"/>
              <a:gd name="adj2" fmla="val 86921"/>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The probability of the Wald statistic for the variable total family income was 0.004, less than or equal to the level of significance of 0.05. The null hypothesis that the b coefficient for total family income was equal to zero was rejected.  This supports the relationship that "survey respondents who had higher total family incomes were more likely to have been less positive that the United States would fight in another world war within the next ten years." Total family income is an ordinal variable that is coded so that higher numeric values are associated with survey respondents who had higher total family incomes. </a:t>
            </a:r>
          </a:p>
        </p:txBody>
      </p:sp>
      <p:sp>
        <p:nvSpPr>
          <p:cNvPr id="763911" name="AutoShape 7"/>
          <p:cNvSpPr>
            <a:spLocks noChangeArrowheads="1"/>
          </p:cNvSpPr>
          <p:nvPr/>
        </p:nvSpPr>
        <p:spPr bwMode="auto">
          <a:xfrm>
            <a:off x="2209800" y="5410200"/>
            <a:ext cx="6248400" cy="1231900"/>
          </a:xfrm>
          <a:prstGeom prst="wedgeEllipseCallout">
            <a:avLst>
              <a:gd name="adj1" fmla="val 35926"/>
              <a:gd name="adj2" fmla="val -104255"/>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The value of Exp(B) was 1.100 which implies that a one unit increase in total family income increased the odds that survey respondents have been less positive that the United States would fight in another world war within the next ten years by 10.0%. </a:t>
            </a:r>
          </a:p>
        </p:txBody>
      </p:sp>
    </p:spTree>
  </p:cSld>
  <p:clrMapOvr>
    <a:masterClrMapping/>
  </p:clrMapOvr>
  <p:transition/>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539FCDA3-FED2-4B24-BD60-DC2D1A93C3BA}" type="slidenum">
              <a:rPr lang="en-US"/>
              <a:pPr/>
              <a:t>82</a:t>
            </a:fld>
            <a:endParaRPr lang="en-US"/>
          </a:p>
        </p:txBody>
      </p:sp>
      <p:pic>
        <p:nvPicPr>
          <p:cNvPr id="764936" name="Picture 8"/>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219200" y="2971800"/>
            <a:ext cx="7631113" cy="2157413"/>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764933" name="Rectangle 5"/>
          <p:cNvSpPr>
            <a:spLocks noGrp="1" noChangeArrowheads="1"/>
          </p:cNvSpPr>
          <p:nvPr>
            <p:ph type="title"/>
          </p:nvPr>
        </p:nvSpPr>
        <p:spPr>
          <a:xfrm>
            <a:off x="1143000" y="304800"/>
            <a:ext cx="7848600" cy="914400"/>
          </a:xfrm>
        </p:spPr>
        <p:txBody>
          <a:bodyPr/>
          <a:lstStyle/>
          <a:p>
            <a:r>
              <a:rPr lang="en-US"/>
              <a:t>IMPORTANCE OF INDIVIDUAL INDEPENDENT VARIABLES TO DEPENDENT VARIABLE</a:t>
            </a:r>
          </a:p>
        </p:txBody>
      </p:sp>
      <p:sp>
        <p:nvSpPr>
          <p:cNvPr id="764934" name="AutoShape 6"/>
          <p:cNvSpPr>
            <a:spLocks noChangeArrowheads="1"/>
          </p:cNvSpPr>
          <p:nvPr/>
        </p:nvSpPr>
        <p:spPr bwMode="auto">
          <a:xfrm>
            <a:off x="1905000" y="1600200"/>
            <a:ext cx="5334000" cy="1450975"/>
          </a:xfrm>
          <a:prstGeom prst="wedgeEllipseCallout">
            <a:avLst>
              <a:gd name="adj1" fmla="val 22769"/>
              <a:gd name="adj2" fmla="val 15755"/>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The order of importance is based on the entry order of the variables included in the stepwise logistic regression.  The entry order is summarized in the </a:t>
            </a:r>
            <a:r>
              <a:rPr lang="en-US" sz="1200" i="1">
                <a:latin typeface="Verdana" pitchFamily="34" charset="0"/>
              </a:rPr>
              <a:t>Step Summary</a:t>
            </a:r>
            <a:r>
              <a:rPr lang="en-US" sz="1200">
                <a:latin typeface="Verdana" pitchFamily="34" charset="0"/>
              </a:rPr>
              <a:t> table, in which we see which variable was added or removed at each step. </a:t>
            </a:r>
          </a:p>
        </p:txBody>
      </p:sp>
      <p:sp>
        <p:nvSpPr>
          <p:cNvPr id="764935" name="AutoShape 7"/>
          <p:cNvSpPr>
            <a:spLocks noChangeArrowheads="1"/>
          </p:cNvSpPr>
          <p:nvPr/>
        </p:nvSpPr>
        <p:spPr bwMode="auto">
          <a:xfrm>
            <a:off x="2971800" y="4724400"/>
            <a:ext cx="5181600" cy="1892300"/>
          </a:xfrm>
          <a:prstGeom prst="wedgeEllipseCallout">
            <a:avLst>
              <a:gd name="adj1" fmla="val 39398"/>
              <a:gd name="adj2" fmla="val -74509"/>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The most important predictor for identifying survey respondents who have been less positive that the United States would fight in another world war within the next ten years was total family income [INCOME98].  </a:t>
            </a:r>
          </a:p>
          <a:p>
            <a:pPr algn="l"/>
            <a:endParaRPr lang="en-US" sz="1200">
              <a:latin typeface="Verdana" pitchFamily="34" charset="0"/>
            </a:endParaRPr>
          </a:p>
          <a:p>
            <a:pPr algn="l"/>
            <a:r>
              <a:rPr lang="en-US" sz="1200">
                <a:latin typeface="Verdana" pitchFamily="34" charset="0"/>
              </a:rPr>
              <a:t>The importance of the predictors stated in the problem is correct.</a:t>
            </a:r>
          </a:p>
        </p:txBody>
      </p:sp>
    </p:spTree>
  </p:cSld>
  <p:clrMapOvr>
    <a:masterClrMapping/>
  </p:clrMapOvr>
  <p:transition/>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64FC563A-E939-411E-ABCF-30B50A9FAEEB}" type="slidenum">
              <a:rPr lang="en-US"/>
              <a:pPr/>
              <a:t>83</a:t>
            </a:fld>
            <a:endParaRPr lang="en-US"/>
          </a:p>
        </p:txBody>
      </p:sp>
      <p:pic>
        <p:nvPicPr>
          <p:cNvPr id="765961" name="Picture 9"/>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524000" y="3484563"/>
            <a:ext cx="6751638" cy="2611437"/>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765955" name="Rectangle 3"/>
          <p:cNvSpPr>
            <a:spLocks noGrp="1" noChangeArrowheads="1"/>
          </p:cNvSpPr>
          <p:nvPr>
            <p:ph type="title"/>
          </p:nvPr>
        </p:nvSpPr>
        <p:spPr>
          <a:xfrm>
            <a:off x="838200" y="304800"/>
            <a:ext cx="8229600" cy="914400"/>
          </a:xfrm>
        </p:spPr>
        <p:txBody>
          <a:bodyPr/>
          <a:lstStyle/>
          <a:p>
            <a:r>
              <a:rPr lang="en-US" sz="2400"/>
              <a:t>CLASSIFICATION USING THE LOGISTIC REGRESSION MODEL:</a:t>
            </a:r>
            <a:br>
              <a:rPr lang="en-US" sz="2400"/>
            </a:br>
            <a:r>
              <a:rPr lang="en-US" sz="2400"/>
              <a:t>by chance accuracy rate</a:t>
            </a:r>
          </a:p>
        </p:txBody>
      </p:sp>
      <p:sp>
        <p:nvSpPr>
          <p:cNvPr id="765956" name="AutoShape 4"/>
          <p:cNvSpPr>
            <a:spLocks noChangeArrowheads="1"/>
          </p:cNvSpPr>
          <p:nvPr/>
        </p:nvSpPr>
        <p:spPr bwMode="auto">
          <a:xfrm>
            <a:off x="1068388" y="5473700"/>
            <a:ext cx="6932612" cy="1231900"/>
          </a:xfrm>
          <a:prstGeom prst="wedgeEllipseCallout">
            <a:avLst>
              <a:gd name="adj1" fmla="val 25523"/>
              <a:gd name="adj2" fmla="val -40481"/>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The proportional by chance accuracy rate was computed by calculating the proportion of cases for each group based on the number of cases in each group in the classification table at Step 0, and then squaring and summing the proportion of cases in each group  (0.397² + 0.603² = 0.521).</a:t>
            </a:r>
          </a:p>
        </p:txBody>
      </p:sp>
      <p:sp>
        <p:nvSpPr>
          <p:cNvPr id="765957" name="AutoShape 5"/>
          <p:cNvSpPr>
            <a:spLocks noChangeArrowheads="1"/>
          </p:cNvSpPr>
          <p:nvPr/>
        </p:nvSpPr>
        <p:spPr bwMode="auto">
          <a:xfrm>
            <a:off x="1068388" y="1284288"/>
            <a:ext cx="7007225" cy="2330450"/>
          </a:xfrm>
          <a:prstGeom prst="wedgeEllipseCallout">
            <a:avLst>
              <a:gd name="adj1" fmla="val 18231"/>
              <a:gd name="adj2" fmla="val -40463"/>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The independent variables could be characterized as useful predictors distinguishing survey respondents who have been less positive that the United States would fight in another world war within the next ten years from survey respondents who have been more positive that the United States would fight in another world war within the next ten years if the classification accuracy rate was substantially higher than the accuracy attainable by chance alone. Operationally, the classification accuracy rate should be 25% or more higher than the proportional by chance accuracy rate. </a:t>
            </a:r>
          </a:p>
        </p:txBody>
      </p:sp>
    </p:spTree>
  </p:cSld>
  <p:clrMapOvr>
    <a:masterClrMapping/>
  </p:clrMapOvr>
  <p:transition/>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425747FB-BCBE-4FCE-9621-483B0FC8461F}" type="slidenum">
              <a:rPr lang="en-US"/>
              <a:pPr/>
              <a:t>84</a:t>
            </a:fld>
            <a:endParaRPr lang="en-US"/>
          </a:p>
        </p:txBody>
      </p:sp>
      <p:pic>
        <p:nvPicPr>
          <p:cNvPr id="766982" name="Picture 6"/>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524000" y="1524000"/>
            <a:ext cx="6750050" cy="2368550"/>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766979" name="Rectangle 3"/>
          <p:cNvSpPr>
            <a:spLocks noGrp="1" noChangeArrowheads="1"/>
          </p:cNvSpPr>
          <p:nvPr>
            <p:ph type="title"/>
          </p:nvPr>
        </p:nvSpPr>
        <p:spPr>
          <a:xfrm>
            <a:off x="838200" y="304800"/>
            <a:ext cx="8229600" cy="914400"/>
          </a:xfrm>
        </p:spPr>
        <p:txBody>
          <a:bodyPr/>
          <a:lstStyle/>
          <a:p>
            <a:r>
              <a:rPr lang="en-US" sz="2400"/>
              <a:t>CLASSIFICATION USING THE LOGISTIC REGRESSION MODEL:</a:t>
            </a:r>
            <a:br>
              <a:rPr lang="en-US" sz="2400"/>
            </a:br>
            <a:r>
              <a:rPr lang="en-US" sz="2400"/>
              <a:t>criteria for classification accuracy</a:t>
            </a:r>
          </a:p>
        </p:txBody>
      </p:sp>
      <p:sp>
        <p:nvSpPr>
          <p:cNvPr id="766980" name="AutoShape 4"/>
          <p:cNvSpPr>
            <a:spLocks noChangeArrowheads="1"/>
          </p:cNvSpPr>
          <p:nvPr/>
        </p:nvSpPr>
        <p:spPr bwMode="auto">
          <a:xfrm>
            <a:off x="2133600" y="4041775"/>
            <a:ext cx="5410200" cy="1673225"/>
          </a:xfrm>
          <a:prstGeom prst="wedgeEllipseCallout">
            <a:avLst>
              <a:gd name="adj1" fmla="val 47213"/>
              <a:gd name="adj2" fmla="val -88255"/>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The accuracy rate computed by SPSS was 67.6% which was greater than or equal to the proportional by chance accuracy criteria of 65.2% (1.25 x 52.1% = 65.2%). </a:t>
            </a:r>
          </a:p>
          <a:p>
            <a:pPr algn="l"/>
            <a:endParaRPr lang="en-US" sz="1200">
              <a:latin typeface="Verdana" pitchFamily="34" charset="0"/>
            </a:endParaRPr>
          </a:p>
          <a:p>
            <a:pPr algn="l"/>
            <a:r>
              <a:rPr lang="en-US" sz="1200">
                <a:latin typeface="Verdana" pitchFamily="34" charset="0"/>
              </a:rPr>
              <a:t>The criteria for classification accuracy is  satisfied.</a:t>
            </a:r>
          </a:p>
        </p:txBody>
      </p:sp>
    </p:spTree>
  </p:cSld>
  <p:clrMapOvr>
    <a:masterClrMapping/>
  </p:clrMapOvr>
  <p:transition/>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2C1D9CB4-0D43-4B58-A697-7DBE95E4E16B}" type="slidenum">
              <a:rPr lang="en-US"/>
              <a:pPr/>
              <a:t>85</a:t>
            </a:fld>
            <a:endParaRPr lang="en-US"/>
          </a:p>
        </p:txBody>
      </p:sp>
      <p:sp>
        <p:nvSpPr>
          <p:cNvPr id="768002" name="Rectangle 2"/>
          <p:cNvSpPr>
            <a:spLocks noGrp="1" noChangeArrowheads="1"/>
          </p:cNvSpPr>
          <p:nvPr>
            <p:ph type="title"/>
          </p:nvPr>
        </p:nvSpPr>
        <p:spPr/>
        <p:txBody>
          <a:bodyPr/>
          <a:lstStyle/>
          <a:p>
            <a:r>
              <a:rPr lang="en-US"/>
              <a:t>Answering the question in problem 3 - 1</a:t>
            </a:r>
          </a:p>
        </p:txBody>
      </p:sp>
      <p:sp>
        <p:nvSpPr>
          <p:cNvPr id="768003" name="Rectangle 3"/>
          <p:cNvSpPr>
            <a:spLocks noGrp="1" noChangeArrowheads="1"/>
          </p:cNvSpPr>
          <p:nvPr>
            <p:ph type="body" idx="1"/>
          </p:nvPr>
        </p:nvSpPr>
        <p:spPr>
          <a:xfrm>
            <a:off x="1066800" y="1447800"/>
            <a:ext cx="7881938" cy="5181600"/>
          </a:xfrm>
        </p:spPr>
        <p:txBody>
          <a:bodyPr/>
          <a:lstStyle/>
          <a:p>
            <a:pPr marL="0" indent="0">
              <a:lnSpc>
                <a:spcPct val="80000"/>
              </a:lnSpc>
              <a:buFont typeface="Wingdings" pitchFamily="2" charset="2"/>
              <a:buNone/>
            </a:pPr>
            <a:r>
              <a:rPr lang="en-US" sz="1400"/>
              <a:t>In the dataset GSS2000.sav, is the following statement true, false, or an incorrect application of a statistic? Assume that there is no problem with missing data, outliers, or influential cases, and that the validation analysis will confirm the generalizability of the results. Use a level of significance of 0.05 for evaluating the statistical relationship. </a:t>
            </a:r>
          </a:p>
          <a:p>
            <a:pPr marL="0" indent="0">
              <a:lnSpc>
                <a:spcPct val="80000"/>
              </a:lnSpc>
              <a:buFont typeface="Wingdings" pitchFamily="2" charset="2"/>
              <a:buNone/>
            </a:pPr>
            <a:endParaRPr lang="en-US" sz="1400"/>
          </a:p>
          <a:p>
            <a:pPr marL="0" indent="0">
              <a:lnSpc>
                <a:spcPct val="80000"/>
              </a:lnSpc>
              <a:buFont typeface="Wingdings" pitchFamily="2" charset="2"/>
              <a:buNone/>
            </a:pPr>
            <a:r>
              <a:rPr lang="en-US" sz="1400"/>
              <a:t>From the list of variables "highest academic degree" [degree], "total family income" [income98], and "satisfaction with financial situation" [satfin], the most useful predictor for distinguishing between groups based on responses to "expect u.s. in world war in 10 years" [uswary]  was "total family income" [income98]. These predictors differentiate survey respondents who have been less positive that the United States would fight in another world war within the next ten years from survey respondents who have been more positive that the United States would fight in another world war within the next ten years. </a:t>
            </a:r>
          </a:p>
          <a:p>
            <a:pPr marL="0" indent="0">
              <a:lnSpc>
                <a:spcPct val="80000"/>
              </a:lnSpc>
              <a:buFont typeface="Wingdings" pitchFamily="2" charset="2"/>
              <a:buNone/>
            </a:pPr>
            <a:endParaRPr lang="en-US" sz="1400"/>
          </a:p>
          <a:p>
            <a:pPr marL="0" indent="0">
              <a:lnSpc>
                <a:spcPct val="80000"/>
              </a:lnSpc>
              <a:buFont typeface="Wingdings" pitchFamily="2" charset="2"/>
              <a:buNone/>
            </a:pPr>
            <a:r>
              <a:rPr lang="en-US" sz="1400"/>
              <a:t>The most important predictor for identifying survey respondents who have been less positive that the United States would fight in another world war within the next ten years was total family income. </a:t>
            </a:r>
          </a:p>
          <a:p>
            <a:pPr marL="0" indent="0">
              <a:lnSpc>
                <a:spcPct val="80000"/>
              </a:lnSpc>
              <a:buFont typeface="Wingdings" pitchFamily="2" charset="2"/>
              <a:buNone/>
            </a:pPr>
            <a:endParaRPr lang="en-US" sz="1400"/>
          </a:p>
          <a:p>
            <a:pPr marL="0" indent="0">
              <a:lnSpc>
                <a:spcPct val="80000"/>
              </a:lnSpc>
              <a:buFont typeface="Wingdings" pitchFamily="2" charset="2"/>
              <a:buNone/>
            </a:pPr>
            <a:r>
              <a:rPr lang="en-US" sz="1400"/>
              <a:t>Survey respondents who had higher total family incomes were more likely to have been less positive that the United States would fight in another world war within the next ten years. A one unit increase in total family income increased the odds that survey respondents have been less positive that the United States would fight in another world war within the next ten years by 10.0%. </a:t>
            </a:r>
          </a:p>
          <a:p>
            <a:pPr marL="0" indent="0">
              <a:lnSpc>
                <a:spcPct val="80000"/>
              </a:lnSpc>
              <a:buFont typeface="Wingdings" pitchFamily="2" charset="2"/>
              <a:buNone/>
            </a:pPr>
            <a:endParaRPr lang="en-US" sz="1400"/>
          </a:p>
          <a:p>
            <a:pPr marL="0" indent="0">
              <a:lnSpc>
                <a:spcPct val="80000"/>
              </a:lnSpc>
              <a:buFont typeface="Wingdings" pitchFamily="2" charset="2"/>
              <a:buNone/>
            </a:pPr>
            <a:r>
              <a:rPr lang="en-US" sz="1400"/>
              <a:t>1.   True</a:t>
            </a:r>
          </a:p>
          <a:p>
            <a:pPr marL="0" indent="0">
              <a:lnSpc>
                <a:spcPct val="80000"/>
              </a:lnSpc>
              <a:buFont typeface="Wingdings" pitchFamily="2" charset="2"/>
              <a:buNone/>
            </a:pPr>
            <a:r>
              <a:rPr lang="en-US" sz="1400"/>
              <a:t>2.   True with caution</a:t>
            </a:r>
          </a:p>
          <a:p>
            <a:pPr marL="0" indent="0">
              <a:lnSpc>
                <a:spcPct val="80000"/>
              </a:lnSpc>
              <a:buFont typeface="Wingdings" pitchFamily="2" charset="2"/>
              <a:buNone/>
            </a:pPr>
            <a:r>
              <a:rPr lang="en-US" sz="1400"/>
              <a:t>3.   False</a:t>
            </a:r>
          </a:p>
          <a:p>
            <a:pPr marL="0" indent="0">
              <a:lnSpc>
                <a:spcPct val="80000"/>
              </a:lnSpc>
              <a:buFont typeface="Wingdings" pitchFamily="2" charset="2"/>
              <a:buNone/>
            </a:pPr>
            <a:r>
              <a:rPr lang="en-US" sz="1400"/>
              <a:t>4.   Inappropriate application of a statistic</a:t>
            </a:r>
          </a:p>
        </p:txBody>
      </p:sp>
      <p:sp>
        <p:nvSpPr>
          <p:cNvPr id="768004" name="AutoShape 4"/>
          <p:cNvSpPr>
            <a:spLocks noChangeArrowheads="1"/>
          </p:cNvSpPr>
          <p:nvPr/>
        </p:nvSpPr>
        <p:spPr bwMode="auto">
          <a:xfrm>
            <a:off x="2971800" y="3784600"/>
            <a:ext cx="5638800" cy="2714625"/>
          </a:xfrm>
          <a:prstGeom prst="wedgeEllipseCallout">
            <a:avLst>
              <a:gd name="adj1" fmla="val -20944"/>
              <a:gd name="adj2" fmla="val -33806"/>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tabLst>
                <a:tab pos="234950" algn="l"/>
              </a:tabLst>
            </a:pPr>
            <a:r>
              <a:rPr lang="en-US" sz="1200">
                <a:latin typeface="Verdana" pitchFamily="34" charset="0"/>
              </a:rPr>
              <a:t>We found a statistically significant overall relationship between the predictor independent variables and the dependent variable.</a:t>
            </a:r>
          </a:p>
          <a:p>
            <a:pPr algn="l">
              <a:lnSpc>
                <a:spcPct val="100000"/>
              </a:lnSpc>
              <a:tabLst>
                <a:tab pos="234950" algn="l"/>
              </a:tabLst>
            </a:pPr>
            <a:endParaRPr lang="en-US" sz="1200">
              <a:latin typeface="Verdana" pitchFamily="34" charset="0"/>
            </a:endParaRPr>
          </a:p>
          <a:p>
            <a:pPr algn="l">
              <a:lnSpc>
                <a:spcPct val="100000"/>
              </a:lnSpc>
              <a:tabLst>
                <a:tab pos="234950" algn="l"/>
              </a:tabLst>
            </a:pPr>
            <a:r>
              <a:rPr lang="en-US" sz="1200">
                <a:latin typeface="Verdana" pitchFamily="34" charset="0"/>
              </a:rPr>
              <a:t>There was no evidence of numerical problems in the solution.</a:t>
            </a:r>
          </a:p>
          <a:p>
            <a:pPr algn="l">
              <a:lnSpc>
                <a:spcPct val="100000"/>
              </a:lnSpc>
              <a:tabLst>
                <a:tab pos="234950" algn="l"/>
              </a:tabLst>
            </a:pPr>
            <a:endParaRPr lang="en-US" sz="1200">
              <a:latin typeface="Verdana" pitchFamily="34" charset="0"/>
            </a:endParaRPr>
          </a:p>
          <a:p>
            <a:pPr algn="l">
              <a:lnSpc>
                <a:spcPct val="100000"/>
              </a:lnSpc>
              <a:tabLst>
                <a:tab pos="234950" algn="l"/>
              </a:tabLst>
            </a:pPr>
            <a:r>
              <a:rPr lang="en-US" sz="1200">
                <a:latin typeface="Verdana" pitchFamily="34" charset="0"/>
              </a:rPr>
              <a:t>Moreover, the classification accuracy surpassed the proportional by chance accuracy criteria, supporting the utility of the model.</a:t>
            </a:r>
          </a:p>
        </p:txBody>
      </p:sp>
    </p:spTree>
  </p:cSld>
  <p:clrMapOvr>
    <a:masterClrMapping/>
  </p:clrMapOvr>
  <p:transition/>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89AA6287-9B46-44A8-ABD5-82B69BD7509B}" type="slidenum">
              <a:rPr lang="en-US"/>
              <a:pPr/>
              <a:t>86</a:t>
            </a:fld>
            <a:endParaRPr lang="en-US"/>
          </a:p>
        </p:txBody>
      </p:sp>
      <p:sp>
        <p:nvSpPr>
          <p:cNvPr id="769026" name="Rectangle 2"/>
          <p:cNvSpPr>
            <a:spLocks noGrp="1" noChangeArrowheads="1"/>
          </p:cNvSpPr>
          <p:nvPr>
            <p:ph type="title"/>
          </p:nvPr>
        </p:nvSpPr>
        <p:spPr/>
        <p:txBody>
          <a:bodyPr/>
          <a:lstStyle/>
          <a:p>
            <a:r>
              <a:rPr lang="en-US"/>
              <a:t>Answering the question in problem 3 - 2</a:t>
            </a:r>
          </a:p>
        </p:txBody>
      </p:sp>
      <p:sp>
        <p:nvSpPr>
          <p:cNvPr id="769027" name="Rectangle 3"/>
          <p:cNvSpPr>
            <a:spLocks noGrp="1" noChangeArrowheads="1"/>
          </p:cNvSpPr>
          <p:nvPr>
            <p:ph type="body" idx="1"/>
          </p:nvPr>
        </p:nvSpPr>
        <p:spPr>
          <a:xfrm>
            <a:off x="1066800" y="1371600"/>
            <a:ext cx="7881938" cy="5257800"/>
          </a:xfrm>
        </p:spPr>
        <p:txBody>
          <a:bodyPr/>
          <a:lstStyle/>
          <a:p>
            <a:pPr marL="0" indent="0">
              <a:lnSpc>
                <a:spcPct val="80000"/>
              </a:lnSpc>
              <a:buFont typeface="Wingdings" pitchFamily="2" charset="2"/>
              <a:buNone/>
            </a:pPr>
            <a:r>
              <a:rPr lang="en-US" sz="1400"/>
              <a:t>In the dataset GSS2000.sav, is the following statement true, false, or an incorrect application of a statistic? Assume that there is no problem with missing data, outliers, or influential cases, and that the validation analysis will confirm the generalizability of the results. Use a level of significance of 0.05 for evaluating the statistical relationship. </a:t>
            </a:r>
          </a:p>
          <a:p>
            <a:pPr marL="0" indent="0">
              <a:lnSpc>
                <a:spcPct val="80000"/>
              </a:lnSpc>
              <a:buFont typeface="Wingdings" pitchFamily="2" charset="2"/>
              <a:buNone/>
            </a:pPr>
            <a:endParaRPr lang="en-US" sz="1400"/>
          </a:p>
          <a:p>
            <a:pPr marL="0" indent="0">
              <a:lnSpc>
                <a:spcPct val="80000"/>
              </a:lnSpc>
              <a:buFont typeface="Wingdings" pitchFamily="2" charset="2"/>
              <a:buNone/>
            </a:pPr>
            <a:r>
              <a:rPr lang="en-US" sz="1400"/>
              <a:t>From the list of variables "highest academic degree" [degree], "total family income" [income98], and "satisfaction with financial situation" [satfin], the most useful predictor for distinguishing between groups based on responses to "expect u.s. in world war in 10 years" [uswary]  was "total family income" [income98]. These predictors differentiate survey respondents who have been less positive that the United States would fight in another world war within the next ten years from survey respondents who have been more positive that the United States would fight in another world war within the next ten years. </a:t>
            </a:r>
          </a:p>
          <a:p>
            <a:pPr marL="0" indent="0">
              <a:lnSpc>
                <a:spcPct val="80000"/>
              </a:lnSpc>
              <a:buFont typeface="Wingdings" pitchFamily="2" charset="2"/>
              <a:buNone/>
            </a:pPr>
            <a:endParaRPr lang="en-US" sz="1400"/>
          </a:p>
          <a:p>
            <a:pPr marL="0" indent="0">
              <a:lnSpc>
                <a:spcPct val="80000"/>
              </a:lnSpc>
              <a:buFont typeface="Wingdings" pitchFamily="2" charset="2"/>
              <a:buNone/>
            </a:pPr>
            <a:r>
              <a:rPr lang="en-US" sz="1400"/>
              <a:t>The most important predictor for identifying survey respondents who have been less positive that the United States would fight in another world war within the next ten years was total family income. </a:t>
            </a:r>
          </a:p>
          <a:p>
            <a:pPr marL="0" indent="0">
              <a:lnSpc>
                <a:spcPct val="80000"/>
              </a:lnSpc>
              <a:buFont typeface="Wingdings" pitchFamily="2" charset="2"/>
              <a:buNone/>
            </a:pPr>
            <a:endParaRPr lang="en-US" sz="1400"/>
          </a:p>
          <a:p>
            <a:pPr marL="0" indent="0">
              <a:lnSpc>
                <a:spcPct val="80000"/>
              </a:lnSpc>
              <a:buFont typeface="Wingdings" pitchFamily="2" charset="2"/>
              <a:buNone/>
            </a:pPr>
            <a:r>
              <a:rPr lang="en-US" sz="1400"/>
              <a:t>Survey respondents who had higher total family incomes were more likely to have been less positive that the United States would fight in another world war within the next ten years. A one unit increase in total family income increased the odds that survey respondents have been less positive that the United States would fight in another world war within the next ten years by 10.0%. </a:t>
            </a:r>
          </a:p>
          <a:p>
            <a:pPr marL="0" indent="0">
              <a:lnSpc>
                <a:spcPct val="80000"/>
              </a:lnSpc>
              <a:buFont typeface="Wingdings" pitchFamily="2" charset="2"/>
              <a:buNone/>
            </a:pPr>
            <a:endParaRPr lang="en-US" sz="1400"/>
          </a:p>
          <a:p>
            <a:pPr marL="0" indent="0">
              <a:lnSpc>
                <a:spcPct val="80000"/>
              </a:lnSpc>
              <a:buFont typeface="Wingdings" pitchFamily="2" charset="2"/>
              <a:buNone/>
            </a:pPr>
            <a:r>
              <a:rPr lang="en-US" sz="1400"/>
              <a:t>1.   True</a:t>
            </a:r>
          </a:p>
          <a:p>
            <a:pPr marL="0" indent="0">
              <a:lnSpc>
                <a:spcPct val="80000"/>
              </a:lnSpc>
              <a:buFont typeface="Wingdings" pitchFamily="2" charset="2"/>
              <a:buNone/>
            </a:pPr>
            <a:r>
              <a:rPr lang="en-US" sz="1400"/>
              <a:t>2.   True with caution</a:t>
            </a:r>
          </a:p>
          <a:p>
            <a:pPr marL="0" indent="0">
              <a:lnSpc>
                <a:spcPct val="80000"/>
              </a:lnSpc>
              <a:buFont typeface="Wingdings" pitchFamily="2" charset="2"/>
              <a:buNone/>
            </a:pPr>
            <a:r>
              <a:rPr lang="en-US" sz="1400"/>
              <a:t>3.   False</a:t>
            </a:r>
          </a:p>
          <a:p>
            <a:pPr marL="0" indent="0">
              <a:lnSpc>
                <a:spcPct val="80000"/>
              </a:lnSpc>
              <a:buFont typeface="Wingdings" pitchFamily="2" charset="2"/>
              <a:buNone/>
            </a:pPr>
            <a:r>
              <a:rPr lang="en-US" sz="1400"/>
              <a:t>4.   Inappropriate application of a statistic</a:t>
            </a:r>
          </a:p>
        </p:txBody>
      </p:sp>
      <p:sp>
        <p:nvSpPr>
          <p:cNvPr id="769028" name="AutoShape 4"/>
          <p:cNvSpPr>
            <a:spLocks noChangeArrowheads="1"/>
          </p:cNvSpPr>
          <p:nvPr/>
        </p:nvSpPr>
        <p:spPr bwMode="auto">
          <a:xfrm>
            <a:off x="1905000" y="1524000"/>
            <a:ext cx="5791200" cy="2714625"/>
          </a:xfrm>
          <a:prstGeom prst="wedgeEllipseCallout">
            <a:avLst>
              <a:gd name="adj1" fmla="val -26560"/>
              <a:gd name="adj2" fmla="val 27222"/>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tabLst>
                <a:tab pos="234950" algn="l"/>
              </a:tabLst>
            </a:pPr>
            <a:r>
              <a:rPr lang="en-US" sz="1200">
                <a:latin typeface="Verdana" pitchFamily="34" charset="0"/>
              </a:rPr>
              <a:t>We verified that each statement about the relationship between an independent variable and the dependent variable was correct in both direction of the relationship and the change in likelihood associated with a one-unit change of the independent variable.</a:t>
            </a:r>
          </a:p>
          <a:p>
            <a:pPr algn="l">
              <a:lnSpc>
                <a:spcPct val="100000"/>
              </a:lnSpc>
              <a:tabLst>
                <a:tab pos="234950" algn="l"/>
              </a:tabLst>
            </a:pPr>
            <a:endParaRPr lang="en-US" sz="1200">
              <a:latin typeface="Verdana" pitchFamily="34" charset="0"/>
            </a:endParaRPr>
          </a:p>
          <a:p>
            <a:pPr algn="l">
              <a:lnSpc>
                <a:spcPct val="100000"/>
              </a:lnSpc>
              <a:tabLst>
                <a:tab pos="234950" algn="l"/>
              </a:tabLst>
            </a:pPr>
            <a:r>
              <a:rPr lang="en-US" sz="1200">
                <a:latin typeface="Verdana" pitchFamily="34" charset="0"/>
              </a:rPr>
              <a:t>We also verified the order of importance for the independent variables included in the stepwise analysis.</a:t>
            </a:r>
          </a:p>
        </p:txBody>
      </p:sp>
      <p:sp>
        <p:nvSpPr>
          <p:cNvPr id="769029" name="AutoShape 5"/>
          <p:cNvSpPr>
            <a:spLocks noChangeArrowheads="1"/>
          </p:cNvSpPr>
          <p:nvPr/>
        </p:nvSpPr>
        <p:spPr bwMode="auto">
          <a:xfrm>
            <a:off x="4572000" y="4589463"/>
            <a:ext cx="4033838" cy="2111375"/>
          </a:xfrm>
          <a:prstGeom prst="wedgeEllipseCallout">
            <a:avLst>
              <a:gd name="adj1" fmla="val 5685"/>
              <a:gd name="adj2" fmla="val -41468"/>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200">
                <a:latin typeface="Verdana" pitchFamily="34" charset="0"/>
              </a:rPr>
              <a:t>The answer to the question is true with caution. </a:t>
            </a:r>
          </a:p>
          <a:p>
            <a:pPr algn="l"/>
            <a:endParaRPr lang="en-US" sz="1200">
              <a:latin typeface="Verdana" pitchFamily="34" charset="0"/>
            </a:endParaRPr>
          </a:p>
          <a:p>
            <a:pPr algn="l"/>
            <a:r>
              <a:rPr lang="en-US" sz="1200">
                <a:latin typeface="Verdana" pitchFamily="34" charset="0"/>
              </a:rPr>
              <a:t>A caution is added to the findings because of the inclusion of ordinal level independent variables. A caution is added to the findings because of the preferred sample size is not met.</a:t>
            </a:r>
          </a:p>
        </p:txBody>
      </p:sp>
    </p:spTree>
  </p:cSld>
  <p:clrMapOvr>
    <a:masterClrMapping/>
  </p:clrMapOvr>
  <p:transition/>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Slide Number Placeholder 2"/>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30586699-F830-45D7-A186-2AAC4F0B3D62}" type="slidenum">
              <a:rPr lang="en-US"/>
              <a:pPr/>
              <a:t>87</a:t>
            </a:fld>
            <a:endParaRPr lang="en-US"/>
          </a:p>
        </p:txBody>
      </p:sp>
      <p:sp>
        <p:nvSpPr>
          <p:cNvPr id="560130" name="Rectangle 2"/>
          <p:cNvSpPr>
            <a:spLocks noGrp="1" noChangeArrowheads="1"/>
          </p:cNvSpPr>
          <p:nvPr>
            <p:ph type="title"/>
          </p:nvPr>
        </p:nvSpPr>
        <p:spPr>
          <a:xfrm>
            <a:off x="1143000" y="304800"/>
            <a:ext cx="7772400" cy="914400"/>
          </a:xfrm>
        </p:spPr>
        <p:txBody>
          <a:bodyPr/>
          <a:lstStyle/>
          <a:p>
            <a:r>
              <a:rPr lang="en-US"/>
              <a:t>Steps in binary logistic regression: </a:t>
            </a:r>
            <a:br>
              <a:rPr lang="en-US"/>
            </a:br>
            <a:r>
              <a:rPr lang="en-US"/>
              <a:t>level of measurement and initial sample size</a:t>
            </a:r>
          </a:p>
        </p:txBody>
      </p:sp>
      <p:sp>
        <p:nvSpPr>
          <p:cNvPr id="560131" name="Rectangle 3"/>
          <p:cNvSpPr>
            <a:spLocks noChangeArrowheads="1"/>
          </p:cNvSpPr>
          <p:nvPr/>
        </p:nvSpPr>
        <p:spPr bwMode="auto">
          <a:xfrm>
            <a:off x="762000" y="1516063"/>
            <a:ext cx="8196263" cy="69532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50800" indent="4763" algn="l">
              <a:lnSpc>
                <a:spcPct val="100000"/>
              </a:lnSpc>
            </a:pPr>
            <a:r>
              <a:rPr lang="en-US" sz="1800">
                <a:latin typeface="Verdana" pitchFamily="34" charset="0"/>
              </a:rPr>
              <a:t>The following is a guide to the decision process for answering </a:t>
            </a:r>
          </a:p>
          <a:p>
            <a:pPr marL="50800" indent="4763" algn="l">
              <a:lnSpc>
                <a:spcPct val="100000"/>
              </a:lnSpc>
            </a:pPr>
            <a:r>
              <a:rPr lang="en-US" sz="1800">
                <a:latin typeface="Verdana" pitchFamily="34" charset="0"/>
              </a:rPr>
              <a:t>problems about the basic relationships in logistic regression:</a:t>
            </a:r>
            <a:r>
              <a:rPr lang="en-US" sz="2000">
                <a:latin typeface="Verdana" pitchFamily="34" charset="0"/>
              </a:rPr>
              <a:t> </a:t>
            </a:r>
          </a:p>
        </p:txBody>
      </p:sp>
      <p:sp>
        <p:nvSpPr>
          <p:cNvPr id="560132" name="Line 4"/>
          <p:cNvSpPr>
            <a:spLocks noChangeShapeType="1"/>
          </p:cNvSpPr>
          <p:nvPr/>
        </p:nvSpPr>
        <p:spPr bwMode="auto">
          <a:xfrm flipH="1">
            <a:off x="4549775" y="3395663"/>
            <a:ext cx="0" cy="423862"/>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US"/>
          </a:p>
        </p:txBody>
      </p:sp>
      <p:sp>
        <p:nvSpPr>
          <p:cNvPr id="560133" name="Line 5"/>
          <p:cNvSpPr>
            <a:spLocks noChangeShapeType="1"/>
          </p:cNvSpPr>
          <p:nvPr/>
        </p:nvSpPr>
        <p:spPr bwMode="auto">
          <a:xfrm>
            <a:off x="6383338" y="2879725"/>
            <a:ext cx="679450" cy="0"/>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US"/>
          </a:p>
        </p:txBody>
      </p:sp>
      <p:sp>
        <p:nvSpPr>
          <p:cNvPr id="560134" name="Text Box 6"/>
          <p:cNvSpPr txBox="1">
            <a:spLocks noChangeArrowheads="1"/>
          </p:cNvSpPr>
          <p:nvPr/>
        </p:nvSpPr>
        <p:spPr bwMode="auto">
          <a:xfrm>
            <a:off x="7142163" y="2560638"/>
            <a:ext cx="1239837" cy="639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t>Inappropriate </a:t>
            </a:r>
            <a:r>
              <a:rPr lang="en-US" sz="1200">
                <a:latin typeface="Verdana" pitchFamily="34" charset="0"/>
              </a:rPr>
              <a:t>application of a statistic</a:t>
            </a:r>
          </a:p>
        </p:txBody>
      </p:sp>
      <p:sp>
        <p:nvSpPr>
          <p:cNvPr id="560135" name="Text Box 7"/>
          <p:cNvSpPr txBox="1">
            <a:spLocks noChangeArrowheads="1"/>
          </p:cNvSpPr>
          <p:nvPr/>
        </p:nvSpPr>
        <p:spPr bwMode="auto">
          <a:xfrm>
            <a:off x="4648200" y="3429000"/>
            <a:ext cx="4667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Yes</a:t>
            </a:r>
          </a:p>
        </p:txBody>
      </p:sp>
      <p:sp>
        <p:nvSpPr>
          <p:cNvPr id="560136" name="Text Box 8"/>
          <p:cNvSpPr txBox="1">
            <a:spLocks noChangeArrowheads="1"/>
          </p:cNvSpPr>
          <p:nvPr/>
        </p:nvSpPr>
        <p:spPr bwMode="auto">
          <a:xfrm>
            <a:off x="6450013" y="2593975"/>
            <a:ext cx="4667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No</a:t>
            </a:r>
          </a:p>
        </p:txBody>
      </p:sp>
      <p:sp>
        <p:nvSpPr>
          <p:cNvPr id="560137" name="AutoShape 9"/>
          <p:cNvSpPr>
            <a:spLocks noChangeArrowheads="1"/>
          </p:cNvSpPr>
          <p:nvPr/>
        </p:nvSpPr>
        <p:spPr bwMode="auto">
          <a:xfrm>
            <a:off x="2590800" y="2362200"/>
            <a:ext cx="3886200" cy="1019175"/>
          </a:xfrm>
          <a:prstGeom prst="flowChartDecision">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000">
                <a:latin typeface="Verdana" pitchFamily="34" charset="0"/>
              </a:rPr>
              <a:t>Dependent dichotomous?</a:t>
            </a:r>
          </a:p>
          <a:p>
            <a:pPr algn="l">
              <a:lnSpc>
                <a:spcPct val="100000"/>
              </a:lnSpc>
            </a:pPr>
            <a:r>
              <a:rPr lang="en-US" sz="1000">
                <a:latin typeface="Verdana" pitchFamily="34" charset="0"/>
              </a:rPr>
              <a:t>Independent variables metric or dichotomous?</a:t>
            </a:r>
          </a:p>
        </p:txBody>
      </p:sp>
      <p:grpSp>
        <p:nvGrpSpPr>
          <p:cNvPr id="560140" name="Group 12"/>
          <p:cNvGrpSpPr>
            <a:grpSpLocks/>
          </p:cNvGrpSpPr>
          <p:nvPr/>
        </p:nvGrpSpPr>
        <p:grpSpPr bwMode="auto">
          <a:xfrm>
            <a:off x="4538663" y="4889500"/>
            <a:ext cx="466725" cy="423863"/>
            <a:chOff x="4464" y="3456"/>
            <a:chExt cx="294" cy="267"/>
          </a:xfrm>
        </p:grpSpPr>
        <p:sp>
          <p:nvSpPr>
            <p:cNvPr id="560141" name="Line 13"/>
            <p:cNvSpPr>
              <a:spLocks noChangeShapeType="1"/>
            </p:cNvSpPr>
            <p:nvPr/>
          </p:nvSpPr>
          <p:spPr bwMode="auto">
            <a:xfrm flipH="1">
              <a:off x="4464" y="3456"/>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560142" name="Text Box 14"/>
            <p:cNvSpPr txBox="1">
              <a:spLocks noChangeArrowheads="1"/>
            </p:cNvSpPr>
            <p:nvPr/>
          </p:nvSpPr>
          <p:spPr bwMode="auto">
            <a:xfrm>
              <a:off x="4464" y="3504"/>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Yes</a:t>
              </a:r>
            </a:p>
          </p:txBody>
        </p:sp>
      </p:grpSp>
      <p:sp>
        <p:nvSpPr>
          <p:cNvPr id="560143" name="AutoShape 15"/>
          <p:cNvSpPr>
            <a:spLocks noChangeArrowheads="1"/>
          </p:cNvSpPr>
          <p:nvPr/>
        </p:nvSpPr>
        <p:spPr bwMode="auto">
          <a:xfrm>
            <a:off x="2590800" y="3868738"/>
            <a:ext cx="3886200" cy="1019175"/>
          </a:xfrm>
          <a:prstGeom prst="flowChartDecision">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000">
                <a:latin typeface="Verdana" pitchFamily="34" charset="0"/>
              </a:rPr>
              <a:t>Ratio of cases to independent variables at least 10 to 1?</a:t>
            </a:r>
          </a:p>
        </p:txBody>
      </p:sp>
      <p:grpSp>
        <p:nvGrpSpPr>
          <p:cNvPr id="560144" name="Group 16"/>
          <p:cNvGrpSpPr>
            <a:grpSpLocks/>
          </p:cNvGrpSpPr>
          <p:nvPr/>
        </p:nvGrpSpPr>
        <p:grpSpPr bwMode="auto">
          <a:xfrm>
            <a:off x="4538663" y="4889500"/>
            <a:ext cx="466725" cy="423863"/>
            <a:chOff x="4464" y="3456"/>
            <a:chExt cx="294" cy="267"/>
          </a:xfrm>
        </p:grpSpPr>
        <p:sp>
          <p:nvSpPr>
            <p:cNvPr id="560145" name="Line 17"/>
            <p:cNvSpPr>
              <a:spLocks noChangeShapeType="1"/>
            </p:cNvSpPr>
            <p:nvPr/>
          </p:nvSpPr>
          <p:spPr bwMode="auto">
            <a:xfrm flipH="1">
              <a:off x="4464" y="3456"/>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560146" name="Text Box 18"/>
            <p:cNvSpPr txBox="1">
              <a:spLocks noChangeArrowheads="1"/>
            </p:cNvSpPr>
            <p:nvPr/>
          </p:nvSpPr>
          <p:spPr bwMode="auto">
            <a:xfrm>
              <a:off x="4464" y="3504"/>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Yes</a:t>
              </a:r>
            </a:p>
          </p:txBody>
        </p:sp>
      </p:grpSp>
      <p:grpSp>
        <p:nvGrpSpPr>
          <p:cNvPr id="560147" name="Group 19"/>
          <p:cNvGrpSpPr>
            <a:grpSpLocks/>
          </p:cNvGrpSpPr>
          <p:nvPr/>
        </p:nvGrpSpPr>
        <p:grpSpPr bwMode="auto">
          <a:xfrm>
            <a:off x="6443663" y="4071938"/>
            <a:ext cx="679450" cy="304800"/>
            <a:chOff x="3792" y="2832"/>
            <a:chExt cx="428" cy="192"/>
          </a:xfrm>
        </p:grpSpPr>
        <p:sp>
          <p:nvSpPr>
            <p:cNvPr id="560148" name="Line 20"/>
            <p:cNvSpPr>
              <a:spLocks noChangeShapeType="1"/>
            </p:cNvSpPr>
            <p:nvPr/>
          </p:nvSpPr>
          <p:spPr bwMode="auto">
            <a:xfrm>
              <a:off x="3792" y="3024"/>
              <a:ext cx="428" cy="0"/>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560149" name="Text Box 21"/>
            <p:cNvSpPr txBox="1">
              <a:spLocks noChangeArrowheads="1"/>
            </p:cNvSpPr>
            <p:nvPr/>
          </p:nvSpPr>
          <p:spPr bwMode="auto">
            <a:xfrm>
              <a:off x="3840" y="2832"/>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No</a:t>
              </a:r>
            </a:p>
          </p:txBody>
        </p:sp>
      </p:grpSp>
      <p:sp>
        <p:nvSpPr>
          <p:cNvPr id="560150" name="Text Box 22"/>
          <p:cNvSpPr txBox="1">
            <a:spLocks noChangeArrowheads="1"/>
          </p:cNvSpPr>
          <p:nvPr/>
        </p:nvSpPr>
        <p:spPr bwMode="auto">
          <a:xfrm>
            <a:off x="7162800" y="4097338"/>
            <a:ext cx="1295400" cy="639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Inappropriate application of a statistic</a:t>
            </a:r>
          </a:p>
        </p:txBody>
      </p:sp>
      <p:sp>
        <p:nvSpPr>
          <p:cNvPr id="560162" name="Rectangle 34"/>
          <p:cNvSpPr>
            <a:spLocks noChangeArrowheads="1"/>
          </p:cNvSpPr>
          <p:nvPr/>
        </p:nvSpPr>
        <p:spPr bwMode="auto">
          <a:xfrm>
            <a:off x="2743200" y="5334000"/>
            <a:ext cx="3657600" cy="622300"/>
          </a:xfrm>
          <a:prstGeom prst="rect">
            <a:avLst/>
          </a:prstGeom>
          <a:solidFill>
            <a:srgbClr val="EAEAEA"/>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endParaRPr lang="en-US" sz="1000">
              <a:latin typeface="Verdana" pitchFamily="34" charset="0"/>
            </a:endParaRPr>
          </a:p>
          <a:p>
            <a:pPr algn="l"/>
            <a:r>
              <a:rPr lang="en-US" sz="1000">
                <a:latin typeface="Verdana" pitchFamily="34" charset="0"/>
              </a:rPr>
              <a:t>Run logistic regression, using method for including variables identified in the research question.</a:t>
            </a:r>
          </a:p>
          <a:p>
            <a:pPr algn="l"/>
            <a:endParaRPr lang="en-US" sz="1000">
              <a:latin typeface="Verdana" pitchFamily="34" charset="0"/>
            </a:endParaRPr>
          </a:p>
        </p:txBody>
      </p:sp>
      <p:sp>
        <p:nvSpPr>
          <p:cNvPr id="560163" name="Line 35"/>
          <p:cNvSpPr>
            <a:spLocks noChangeShapeType="1"/>
          </p:cNvSpPr>
          <p:nvPr/>
        </p:nvSpPr>
        <p:spPr bwMode="auto">
          <a:xfrm flipH="1">
            <a:off x="4572000" y="5943600"/>
            <a:ext cx="0" cy="423863"/>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US"/>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Slide Number Placeholder 2"/>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DD5AB4E4-FFEC-41DC-A4C6-9772D8C0734A}" type="slidenum">
              <a:rPr lang="en-US"/>
              <a:pPr/>
              <a:t>88</a:t>
            </a:fld>
            <a:endParaRPr lang="en-US"/>
          </a:p>
        </p:txBody>
      </p:sp>
      <p:sp>
        <p:nvSpPr>
          <p:cNvPr id="329730" name="Rectangle 2"/>
          <p:cNvSpPr>
            <a:spLocks noGrp="1" noChangeArrowheads="1"/>
          </p:cNvSpPr>
          <p:nvPr>
            <p:ph type="title"/>
          </p:nvPr>
        </p:nvSpPr>
        <p:spPr>
          <a:xfrm>
            <a:off x="1143000" y="304800"/>
            <a:ext cx="7772400" cy="914400"/>
          </a:xfrm>
        </p:spPr>
        <p:txBody>
          <a:bodyPr/>
          <a:lstStyle/>
          <a:p>
            <a:r>
              <a:rPr lang="en-US"/>
              <a:t>Steps in logistic regression: </a:t>
            </a:r>
            <a:br>
              <a:rPr lang="en-US"/>
            </a:br>
            <a:r>
              <a:rPr lang="en-US"/>
              <a:t>overall relationship and numerical problems</a:t>
            </a:r>
          </a:p>
        </p:txBody>
      </p:sp>
      <p:grpSp>
        <p:nvGrpSpPr>
          <p:cNvPr id="329732" name="Group 4"/>
          <p:cNvGrpSpPr>
            <a:grpSpLocks/>
          </p:cNvGrpSpPr>
          <p:nvPr/>
        </p:nvGrpSpPr>
        <p:grpSpPr bwMode="auto">
          <a:xfrm>
            <a:off x="2657475" y="3919538"/>
            <a:ext cx="466725" cy="423862"/>
            <a:chOff x="4464" y="3456"/>
            <a:chExt cx="294" cy="267"/>
          </a:xfrm>
        </p:grpSpPr>
        <p:sp>
          <p:nvSpPr>
            <p:cNvPr id="329733" name="Line 5"/>
            <p:cNvSpPr>
              <a:spLocks noChangeShapeType="1"/>
            </p:cNvSpPr>
            <p:nvPr/>
          </p:nvSpPr>
          <p:spPr bwMode="auto">
            <a:xfrm flipH="1">
              <a:off x="4464" y="3456"/>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329734" name="Text Box 6"/>
            <p:cNvSpPr txBox="1">
              <a:spLocks noChangeArrowheads="1"/>
            </p:cNvSpPr>
            <p:nvPr/>
          </p:nvSpPr>
          <p:spPr bwMode="auto">
            <a:xfrm>
              <a:off x="4464" y="3504"/>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Yes</a:t>
              </a:r>
            </a:p>
          </p:txBody>
        </p:sp>
      </p:grpSp>
      <p:sp>
        <p:nvSpPr>
          <p:cNvPr id="329764" name="AutoShape 36"/>
          <p:cNvSpPr>
            <a:spLocks noChangeArrowheads="1"/>
          </p:cNvSpPr>
          <p:nvPr/>
        </p:nvSpPr>
        <p:spPr bwMode="auto">
          <a:xfrm>
            <a:off x="4800600" y="2895600"/>
            <a:ext cx="3429000" cy="1019175"/>
          </a:xfrm>
          <a:prstGeom prst="flowChartDecision">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000">
                <a:latin typeface="Verdana" pitchFamily="34" charset="0"/>
              </a:rPr>
              <a:t>Presence of relationship confirmed by test of block chi-square?</a:t>
            </a:r>
          </a:p>
        </p:txBody>
      </p:sp>
      <p:grpSp>
        <p:nvGrpSpPr>
          <p:cNvPr id="329765" name="Group 37"/>
          <p:cNvGrpSpPr>
            <a:grpSpLocks/>
          </p:cNvGrpSpPr>
          <p:nvPr/>
        </p:nvGrpSpPr>
        <p:grpSpPr bwMode="auto">
          <a:xfrm>
            <a:off x="4572000" y="4343400"/>
            <a:ext cx="466725" cy="423863"/>
            <a:chOff x="4464" y="3456"/>
            <a:chExt cx="294" cy="267"/>
          </a:xfrm>
        </p:grpSpPr>
        <p:sp>
          <p:nvSpPr>
            <p:cNvPr id="329766" name="Line 38"/>
            <p:cNvSpPr>
              <a:spLocks noChangeShapeType="1"/>
            </p:cNvSpPr>
            <p:nvPr/>
          </p:nvSpPr>
          <p:spPr bwMode="auto">
            <a:xfrm flipH="1">
              <a:off x="4464" y="3456"/>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329767" name="Text Box 39"/>
            <p:cNvSpPr txBox="1">
              <a:spLocks noChangeArrowheads="1"/>
            </p:cNvSpPr>
            <p:nvPr/>
          </p:nvSpPr>
          <p:spPr bwMode="auto">
            <a:xfrm>
              <a:off x="4464" y="3504"/>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endParaRPr lang="en-US" sz="1200">
                <a:latin typeface="Verdana" pitchFamily="34" charset="0"/>
              </a:endParaRPr>
            </a:p>
          </p:txBody>
        </p:sp>
      </p:grpSp>
      <p:sp>
        <p:nvSpPr>
          <p:cNvPr id="329771" name="Text Box 43"/>
          <p:cNvSpPr txBox="1">
            <a:spLocks noChangeArrowheads="1"/>
          </p:cNvSpPr>
          <p:nvPr/>
        </p:nvSpPr>
        <p:spPr bwMode="auto">
          <a:xfrm>
            <a:off x="7924800" y="3886200"/>
            <a:ext cx="63817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False</a:t>
            </a:r>
          </a:p>
        </p:txBody>
      </p:sp>
      <p:grpSp>
        <p:nvGrpSpPr>
          <p:cNvPr id="329785" name="Group 57"/>
          <p:cNvGrpSpPr>
            <a:grpSpLocks/>
          </p:cNvGrpSpPr>
          <p:nvPr/>
        </p:nvGrpSpPr>
        <p:grpSpPr bwMode="auto">
          <a:xfrm>
            <a:off x="4572000" y="6129338"/>
            <a:ext cx="466725" cy="423862"/>
            <a:chOff x="4464" y="3456"/>
            <a:chExt cx="294" cy="267"/>
          </a:xfrm>
        </p:grpSpPr>
        <p:sp>
          <p:nvSpPr>
            <p:cNvPr id="329786" name="Line 58"/>
            <p:cNvSpPr>
              <a:spLocks noChangeShapeType="1"/>
            </p:cNvSpPr>
            <p:nvPr/>
          </p:nvSpPr>
          <p:spPr bwMode="auto">
            <a:xfrm flipH="1">
              <a:off x="4464" y="3456"/>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329787" name="Text Box 59"/>
            <p:cNvSpPr txBox="1">
              <a:spLocks noChangeArrowheads="1"/>
            </p:cNvSpPr>
            <p:nvPr/>
          </p:nvSpPr>
          <p:spPr bwMode="auto">
            <a:xfrm>
              <a:off x="4464" y="3504"/>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No</a:t>
              </a:r>
            </a:p>
          </p:txBody>
        </p:sp>
      </p:grpSp>
      <p:sp>
        <p:nvSpPr>
          <p:cNvPr id="329788" name="AutoShape 60"/>
          <p:cNvSpPr>
            <a:spLocks noChangeArrowheads="1"/>
          </p:cNvSpPr>
          <p:nvPr/>
        </p:nvSpPr>
        <p:spPr bwMode="auto">
          <a:xfrm>
            <a:off x="2590800" y="4772025"/>
            <a:ext cx="3886200" cy="1323975"/>
          </a:xfrm>
          <a:prstGeom prst="flowChartDecision">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000">
                <a:latin typeface="Verdana" pitchFamily="34" charset="0"/>
              </a:rPr>
              <a:t>Standard errors of coefficients indicate presence of numerical problems (s.e. &gt; 2.0)?</a:t>
            </a:r>
          </a:p>
        </p:txBody>
      </p:sp>
      <p:grpSp>
        <p:nvGrpSpPr>
          <p:cNvPr id="329789" name="Group 61"/>
          <p:cNvGrpSpPr>
            <a:grpSpLocks/>
          </p:cNvGrpSpPr>
          <p:nvPr/>
        </p:nvGrpSpPr>
        <p:grpSpPr bwMode="auto">
          <a:xfrm>
            <a:off x="6443663" y="5127625"/>
            <a:ext cx="679450" cy="304800"/>
            <a:chOff x="3792" y="2832"/>
            <a:chExt cx="428" cy="192"/>
          </a:xfrm>
        </p:grpSpPr>
        <p:sp>
          <p:nvSpPr>
            <p:cNvPr id="329790" name="Line 62"/>
            <p:cNvSpPr>
              <a:spLocks noChangeShapeType="1"/>
            </p:cNvSpPr>
            <p:nvPr/>
          </p:nvSpPr>
          <p:spPr bwMode="auto">
            <a:xfrm>
              <a:off x="3792" y="3024"/>
              <a:ext cx="428" cy="0"/>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329791" name="Text Box 63"/>
            <p:cNvSpPr txBox="1">
              <a:spLocks noChangeArrowheads="1"/>
            </p:cNvSpPr>
            <p:nvPr/>
          </p:nvSpPr>
          <p:spPr bwMode="auto">
            <a:xfrm>
              <a:off x="3840" y="2832"/>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Yes</a:t>
              </a:r>
            </a:p>
          </p:txBody>
        </p:sp>
      </p:grpSp>
      <p:sp>
        <p:nvSpPr>
          <p:cNvPr id="329792" name="Text Box 64"/>
          <p:cNvSpPr txBox="1">
            <a:spLocks noChangeArrowheads="1"/>
          </p:cNvSpPr>
          <p:nvPr/>
        </p:nvSpPr>
        <p:spPr bwMode="auto">
          <a:xfrm>
            <a:off x="7205663" y="5280025"/>
            <a:ext cx="63817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False</a:t>
            </a:r>
          </a:p>
        </p:txBody>
      </p:sp>
      <p:grpSp>
        <p:nvGrpSpPr>
          <p:cNvPr id="329811" name="Group 83"/>
          <p:cNvGrpSpPr>
            <a:grpSpLocks/>
          </p:cNvGrpSpPr>
          <p:nvPr/>
        </p:nvGrpSpPr>
        <p:grpSpPr bwMode="auto">
          <a:xfrm>
            <a:off x="4572000" y="1447800"/>
            <a:ext cx="466725" cy="423863"/>
            <a:chOff x="4464" y="3456"/>
            <a:chExt cx="294" cy="267"/>
          </a:xfrm>
        </p:grpSpPr>
        <p:sp>
          <p:nvSpPr>
            <p:cNvPr id="329812" name="Line 84"/>
            <p:cNvSpPr>
              <a:spLocks noChangeShapeType="1"/>
            </p:cNvSpPr>
            <p:nvPr/>
          </p:nvSpPr>
          <p:spPr bwMode="auto">
            <a:xfrm flipH="1">
              <a:off x="4464" y="3456"/>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329813" name="Text Box 85"/>
            <p:cNvSpPr txBox="1">
              <a:spLocks noChangeArrowheads="1"/>
            </p:cNvSpPr>
            <p:nvPr/>
          </p:nvSpPr>
          <p:spPr bwMode="auto">
            <a:xfrm>
              <a:off x="4464" y="3504"/>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endParaRPr lang="en-US" sz="1200">
                <a:latin typeface="Verdana" pitchFamily="34" charset="0"/>
              </a:endParaRPr>
            </a:p>
          </p:txBody>
        </p:sp>
      </p:grpSp>
      <p:sp>
        <p:nvSpPr>
          <p:cNvPr id="329814" name="AutoShape 86"/>
          <p:cNvSpPr>
            <a:spLocks noChangeArrowheads="1"/>
          </p:cNvSpPr>
          <p:nvPr/>
        </p:nvSpPr>
        <p:spPr bwMode="auto">
          <a:xfrm>
            <a:off x="2638425" y="1919288"/>
            <a:ext cx="3886200" cy="1019175"/>
          </a:xfrm>
          <a:prstGeom prst="flowChartDecision">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000">
                <a:latin typeface="Verdana" pitchFamily="34" charset="0"/>
              </a:rPr>
              <a:t>Hierarchical method of entry used to include independent variables? </a:t>
            </a:r>
          </a:p>
        </p:txBody>
      </p:sp>
      <p:grpSp>
        <p:nvGrpSpPr>
          <p:cNvPr id="329815" name="Group 87"/>
          <p:cNvGrpSpPr>
            <a:grpSpLocks/>
          </p:cNvGrpSpPr>
          <p:nvPr/>
        </p:nvGrpSpPr>
        <p:grpSpPr bwMode="auto">
          <a:xfrm>
            <a:off x="6553200" y="2447925"/>
            <a:ext cx="466725" cy="423863"/>
            <a:chOff x="4464" y="3456"/>
            <a:chExt cx="294" cy="267"/>
          </a:xfrm>
        </p:grpSpPr>
        <p:sp>
          <p:nvSpPr>
            <p:cNvPr id="329816" name="Line 88"/>
            <p:cNvSpPr>
              <a:spLocks noChangeShapeType="1"/>
            </p:cNvSpPr>
            <p:nvPr/>
          </p:nvSpPr>
          <p:spPr bwMode="auto">
            <a:xfrm flipH="1">
              <a:off x="4464" y="3456"/>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329817" name="Text Box 89"/>
            <p:cNvSpPr txBox="1">
              <a:spLocks noChangeArrowheads="1"/>
            </p:cNvSpPr>
            <p:nvPr/>
          </p:nvSpPr>
          <p:spPr bwMode="auto">
            <a:xfrm>
              <a:off x="4464" y="3504"/>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Yes</a:t>
              </a:r>
            </a:p>
          </p:txBody>
        </p:sp>
      </p:grpSp>
      <p:grpSp>
        <p:nvGrpSpPr>
          <p:cNvPr id="329818" name="Group 90"/>
          <p:cNvGrpSpPr>
            <a:grpSpLocks/>
          </p:cNvGrpSpPr>
          <p:nvPr/>
        </p:nvGrpSpPr>
        <p:grpSpPr bwMode="auto">
          <a:xfrm>
            <a:off x="2667000" y="2438400"/>
            <a:ext cx="466725" cy="423863"/>
            <a:chOff x="4464" y="3456"/>
            <a:chExt cx="294" cy="267"/>
          </a:xfrm>
        </p:grpSpPr>
        <p:sp>
          <p:nvSpPr>
            <p:cNvPr id="329819" name="Line 91"/>
            <p:cNvSpPr>
              <a:spLocks noChangeShapeType="1"/>
            </p:cNvSpPr>
            <p:nvPr/>
          </p:nvSpPr>
          <p:spPr bwMode="auto">
            <a:xfrm flipH="1">
              <a:off x="4464" y="3456"/>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329820" name="Text Box 92"/>
            <p:cNvSpPr txBox="1">
              <a:spLocks noChangeArrowheads="1"/>
            </p:cNvSpPr>
            <p:nvPr/>
          </p:nvSpPr>
          <p:spPr bwMode="auto">
            <a:xfrm>
              <a:off x="4464" y="3504"/>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No</a:t>
              </a:r>
            </a:p>
          </p:txBody>
        </p:sp>
      </p:grpSp>
      <p:sp>
        <p:nvSpPr>
          <p:cNvPr id="329821" name="AutoShape 93"/>
          <p:cNvSpPr>
            <a:spLocks noChangeArrowheads="1"/>
          </p:cNvSpPr>
          <p:nvPr/>
        </p:nvSpPr>
        <p:spPr bwMode="auto">
          <a:xfrm>
            <a:off x="914400" y="2895600"/>
            <a:ext cx="3429000" cy="1019175"/>
          </a:xfrm>
          <a:prstGeom prst="flowChartDecision">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000">
                <a:latin typeface="Verdana" pitchFamily="34" charset="0"/>
              </a:rPr>
              <a:t>Presence of relationship confirmed by test of model chi-square?</a:t>
            </a:r>
          </a:p>
        </p:txBody>
      </p:sp>
      <p:grpSp>
        <p:nvGrpSpPr>
          <p:cNvPr id="329826" name="Group 98"/>
          <p:cNvGrpSpPr>
            <a:grpSpLocks/>
          </p:cNvGrpSpPr>
          <p:nvPr/>
        </p:nvGrpSpPr>
        <p:grpSpPr bwMode="auto">
          <a:xfrm>
            <a:off x="904875" y="3429000"/>
            <a:ext cx="466725" cy="423863"/>
            <a:chOff x="4464" y="3456"/>
            <a:chExt cx="294" cy="267"/>
          </a:xfrm>
        </p:grpSpPr>
        <p:sp>
          <p:nvSpPr>
            <p:cNvPr id="329827" name="Line 99"/>
            <p:cNvSpPr>
              <a:spLocks noChangeShapeType="1"/>
            </p:cNvSpPr>
            <p:nvPr/>
          </p:nvSpPr>
          <p:spPr bwMode="auto">
            <a:xfrm flipH="1">
              <a:off x="4464" y="3456"/>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329828" name="Text Box 100"/>
            <p:cNvSpPr txBox="1">
              <a:spLocks noChangeArrowheads="1"/>
            </p:cNvSpPr>
            <p:nvPr/>
          </p:nvSpPr>
          <p:spPr bwMode="auto">
            <a:xfrm>
              <a:off x="4464" y="3504"/>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No</a:t>
              </a:r>
            </a:p>
          </p:txBody>
        </p:sp>
      </p:grpSp>
      <p:sp>
        <p:nvSpPr>
          <p:cNvPr id="329829" name="Text Box 101"/>
          <p:cNvSpPr txBox="1">
            <a:spLocks noChangeArrowheads="1"/>
          </p:cNvSpPr>
          <p:nvPr/>
        </p:nvSpPr>
        <p:spPr bwMode="auto">
          <a:xfrm>
            <a:off x="609600" y="3886200"/>
            <a:ext cx="63817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False</a:t>
            </a:r>
          </a:p>
        </p:txBody>
      </p:sp>
      <p:grpSp>
        <p:nvGrpSpPr>
          <p:cNvPr id="329830" name="Group 102"/>
          <p:cNvGrpSpPr>
            <a:grpSpLocks/>
          </p:cNvGrpSpPr>
          <p:nvPr/>
        </p:nvGrpSpPr>
        <p:grpSpPr bwMode="auto">
          <a:xfrm>
            <a:off x="8220075" y="3429000"/>
            <a:ext cx="466725" cy="423863"/>
            <a:chOff x="4464" y="3456"/>
            <a:chExt cx="294" cy="267"/>
          </a:xfrm>
        </p:grpSpPr>
        <p:sp>
          <p:nvSpPr>
            <p:cNvPr id="329831" name="Line 103"/>
            <p:cNvSpPr>
              <a:spLocks noChangeShapeType="1"/>
            </p:cNvSpPr>
            <p:nvPr/>
          </p:nvSpPr>
          <p:spPr bwMode="auto">
            <a:xfrm flipH="1">
              <a:off x="4464" y="3456"/>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329832" name="Text Box 104"/>
            <p:cNvSpPr txBox="1">
              <a:spLocks noChangeArrowheads="1"/>
            </p:cNvSpPr>
            <p:nvPr/>
          </p:nvSpPr>
          <p:spPr bwMode="auto">
            <a:xfrm>
              <a:off x="4464" y="3504"/>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No</a:t>
              </a:r>
            </a:p>
          </p:txBody>
        </p:sp>
      </p:grpSp>
      <p:grpSp>
        <p:nvGrpSpPr>
          <p:cNvPr id="329833" name="Group 105"/>
          <p:cNvGrpSpPr>
            <a:grpSpLocks/>
          </p:cNvGrpSpPr>
          <p:nvPr/>
        </p:nvGrpSpPr>
        <p:grpSpPr bwMode="auto">
          <a:xfrm>
            <a:off x="6543675" y="3886200"/>
            <a:ext cx="466725" cy="423863"/>
            <a:chOff x="4464" y="3456"/>
            <a:chExt cx="294" cy="267"/>
          </a:xfrm>
        </p:grpSpPr>
        <p:sp>
          <p:nvSpPr>
            <p:cNvPr id="329834" name="Line 106"/>
            <p:cNvSpPr>
              <a:spLocks noChangeShapeType="1"/>
            </p:cNvSpPr>
            <p:nvPr/>
          </p:nvSpPr>
          <p:spPr bwMode="auto">
            <a:xfrm flipH="1">
              <a:off x="4464" y="3456"/>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329835" name="Text Box 107"/>
            <p:cNvSpPr txBox="1">
              <a:spLocks noChangeArrowheads="1"/>
            </p:cNvSpPr>
            <p:nvPr/>
          </p:nvSpPr>
          <p:spPr bwMode="auto">
            <a:xfrm>
              <a:off x="4464" y="3504"/>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Yes</a:t>
              </a:r>
            </a:p>
          </p:txBody>
        </p:sp>
      </p:grpSp>
      <p:sp>
        <p:nvSpPr>
          <p:cNvPr id="329836" name="Line 108"/>
          <p:cNvSpPr>
            <a:spLocks noChangeShapeType="1"/>
          </p:cNvSpPr>
          <p:nvPr/>
        </p:nvSpPr>
        <p:spPr bwMode="auto">
          <a:xfrm>
            <a:off x="2667000" y="4343400"/>
            <a:ext cx="3886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en-US"/>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Slide Number Placeholder 2"/>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E2A355D9-5E61-4FEE-9C6C-A55490F1438A}" type="slidenum">
              <a:rPr lang="en-US"/>
              <a:pPr/>
              <a:t>89</a:t>
            </a:fld>
            <a:endParaRPr lang="en-US"/>
          </a:p>
        </p:txBody>
      </p:sp>
      <p:sp>
        <p:nvSpPr>
          <p:cNvPr id="687106" name="Rectangle 2"/>
          <p:cNvSpPr>
            <a:spLocks noGrp="1" noChangeArrowheads="1"/>
          </p:cNvSpPr>
          <p:nvPr>
            <p:ph type="title"/>
          </p:nvPr>
        </p:nvSpPr>
        <p:spPr>
          <a:xfrm>
            <a:off x="1143000" y="304800"/>
            <a:ext cx="7772400" cy="914400"/>
          </a:xfrm>
        </p:spPr>
        <p:txBody>
          <a:bodyPr/>
          <a:lstStyle/>
          <a:p>
            <a:r>
              <a:rPr lang="en-US"/>
              <a:t>Steps in logistic regression: </a:t>
            </a:r>
            <a:br>
              <a:rPr lang="en-US"/>
            </a:br>
            <a:r>
              <a:rPr lang="en-US"/>
              <a:t>relationships between IV's and DV</a:t>
            </a:r>
          </a:p>
        </p:txBody>
      </p:sp>
      <p:grpSp>
        <p:nvGrpSpPr>
          <p:cNvPr id="687107" name="Group 3"/>
          <p:cNvGrpSpPr>
            <a:grpSpLocks/>
          </p:cNvGrpSpPr>
          <p:nvPr/>
        </p:nvGrpSpPr>
        <p:grpSpPr bwMode="auto">
          <a:xfrm>
            <a:off x="4572000" y="1447800"/>
            <a:ext cx="466725" cy="423863"/>
            <a:chOff x="4464" y="3456"/>
            <a:chExt cx="294" cy="267"/>
          </a:xfrm>
        </p:grpSpPr>
        <p:sp>
          <p:nvSpPr>
            <p:cNvPr id="687108" name="Line 4"/>
            <p:cNvSpPr>
              <a:spLocks noChangeShapeType="1"/>
            </p:cNvSpPr>
            <p:nvPr/>
          </p:nvSpPr>
          <p:spPr bwMode="auto">
            <a:xfrm flipH="1">
              <a:off x="4464" y="3456"/>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687109" name="Text Box 5"/>
            <p:cNvSpPr txBox="1">
              <a:spLocks noChangeArrowheads="1"/>
            </p:cNvSpPr>
            <p:nvPr/>
          </p:nvSpPr>
          <p:spPr bwMode="auto">
            <a:xfrm>
              <a:off x="4464" y="3504"/>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endParaRPr lang="en-US" sz="1200">
                <a:latin typeface="Verdana" pitchFamily="34" charset="0"/>
              </a:endParaRPr>
            </a:p>
          </p:txBody>
        </p:sp>
      </p:grpSp>
      <p:sp>
        <p:nvSpPr>
          <p:cNvPr id="687118" name="AutoShape 14"/>
          <p:cNvSpPr>
            <a:spLocks noChangeArrowheads="1"/>
          </p:cNvSpPr>
          <p:nvPr/>
        </p:nvSpPr>
        <p:spPr bwMode="auto">
          <a:xfrm>
            <a:off x="2638425" y="1919288"/>
            <a:ext cx="3886200" cy="1019175"/>
          </a:xfrm>
          <a:prstGeom prst="flowChartDecision">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000">
                <a:latin typeface="Verdana" pitchFamily="34" charset="0"/>
              </a:rPr>
              <a:t>Stepwise method of entry used to include independent variables? </a:t>
            </a:r>
          </a:p>
        </p:txBody>
      </p:sp>
      <p:grpSp>
        <p:nvGrpSpPr>
          <p:cNvPr id="687122" name="Group 18"/>
          <p:cNvGrpSpPr>
            <a:grpSpLocks/>
          </p:cNvGrpSpPr>
          <p:nvPr/>
        </p:nvGrpSpPr>
        <p:grpSpPr bwMode="auto">
          <a:xfrm>
            <a:off x="6553200" y="2447925"/>
            <a:ext cx="466725" cy="423863"/>
            <a:chOff x="4464" y="3456"/>
            <a:chExt cx="294" cy="267"/>
          </a:xfrm>
        </p:grpSpPr>
        <p:sp>
          <p:nvSpPr>
            <p:cNvPr id="687123" name="Line 19"/>
            <p:cNvSpPr>
              <a:spLocks noChangeShapeType="1"/>
            </p:cNvSpPr>
            <p:nvPr/>
          </p:nvSpPr>
          <p:spPr bwMode="auto">
            <a:xfrm flipH="1">
              <a:off x="4464" y="3456"/>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687124" name="Text Box 20"/>
            <p:cNvSpPr txBox="1">
              <a:spLocks noChangeArrowheads="1"/>
            </p:cNvSpPr>
            <p:nvPr/>
          </p:nvSpPr>
          <p:spPr bwMode="auto">
            <a:xfrm>
              <a:off x="4464" y="3504"/>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Yes</a:t>
              </a:r>
            </a:p>
          </p:txBody>
        </p:sp>
      </p:grpSp>
      <p:grpSp>
        <p:nvGrpSpPr>
          <p:cNvPr id="687128" name="Group 24"/>
          <p:cNvGrpSpPr>
            <a:grpSpLocks/>
          </p:cNvGrpSpPr>
          <p:nvPr/>
        </p:nvGrpSpPr>
        <p:grpSpPr bwMode="auto">
          <a:xfrm>
            <a:off x="2667000" y="2438400"/>
            <a:ext cx="466725" cy="2362200"/>
            <a:chOff x="4464" y="3456"/>
            <a:chExt cx="294" cy="267"/>
          </a:xfrm>
        </p:grpSpPr>
        <p:sp>
          <p:nvSpPr>
            <p:cNvPr id="687129" name="Line 25"/>
            <p:cNvSpPr>
              <a:spLocks noChangeShapeType="1"/>
            </p:cNvSpPr>
            <p:nvPr/>
          </p:nvSpPr>
          <p:spPr bwMode="auto">
            <a:xfrm flipH="1">
              <a:off x="4464" y="3456"/>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687130" name="Text Box 26"/>
            <p:cNvSpPr txBox="1">
              <a:spLocks noChangeArrowheads="1"/>
            </p:cNvSpPr>
            <p:nvPr/>
          </p:nvSpPr>
          <p:spPr bwMode="auto">
            <a:xfrm>
              <a:off x="4464" y="3504"/>
              <a:ext cx="294" cy="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No</a:t>
              </a:r>
            </a:p>
          </p:txBody>
        </p:sp>
      </p:grpSp>
      <p:sp>
        <p:nvSpPr>
          <p:cNvPr id="687131" name="AutoShape 27"/>
          <p:cNvSpPr>
            <a:spLocks noChangeArrowheads="1"/>
          </p:cNvSpPr>
          <p:nvPr/>
        </p:nvSpPr>
        <p:spPr bwMode="auto">
          <a:xfrm>
            <a:off x="4572000" y="2919413"/>
            <a:ext cx="3886200" cy="1019175"/>
          </a:xfrm>
          <a:prstGeom prst="flowChartDecision">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000">
                <a:latin typeface="Verdana" pitchFamily="34" charset="0"/>
              </a:rPr>
              <a:t>Entry order of variables interpreted correctly?</a:t>
            </a:r>
          </a:p>
          <a:p>
            <a:pPr algn="l">
              <a:lnSpc>
                <a:spcPct val="100000"/>
              </a:lnSpc>
            </a:pPr>
            <a:r>
              <a:rPr lang="en-US" sz="1000">
                <a:latin typeface="Verdana" pitchFamily="34" charset="0"/>
              </a:rPr>
              <a:t> </a:t>
            </a:r>
          </a:p>
        </p:txBody>
      </p:sp>
      <p:grpSp>
        <p:nvGrpSpPr>
          <p:cNvPr id="687135" name="Group 31"/>
          <p:cNvGrpSpPr>
            <a:grpSpLocks/>
          </p:cNvGrpSpPr>
          <p:nvPr/>
        </p:nvGrpSpPr>
        <p:grpSpPr bwMode="auto">
          <a:xfrm>
            <a:off x="6553200" y="3938588"/>
            <a:ext cx="466725" cy="423862"/>
            <a:chOff x="4464" y="3456"/>
            <a:chExt cx="294" cy="267"/>
          </a:xfrm>
        </p:grpSpPr>
        <p:sp>
          <p:nvSpPr>
            <p:cNvPr id="687136" name="Line 32"/>
            <p:cNvSpPr>
              <a:spLocks noChangeShapeType="1"/>
            </p:cNvSpPr>
            <p:nvPr/>
          </p:nvSpPr>
          <p:spPr bwMode="auto">
            <a:xfrm flipH="1">
              <a:off x="4464" y="3456"/>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687137" name="Text Box 33"/>
            <p:cNvSpPr txBox="1">
              <a:spLocks noChangeArrowheads="1"/>
            </p:cNvSpPr>
            <p:nvPr/>
          </p:nvSpPr>
          <p:spPr bwMode="auto">
            <a:xfrm>
              <a:off x="4464" y="3504"/>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Yes</a:t>
              </a:r>
            </a:p>
          </p:txBody>
        </p:sp>
      </p:grpSp>
      <p:sp>
        <p:nvSpPr>
          <p:cNvPr id="687138" name="Text Box 34"/>
          <p:cNvSpPr txBox="1">
            <a:spLocks noChangeArrowheads="1"/>
          </p:cNvSpPr>
          <p:nvPr/>
        </p:nvSpPr>
        <p:spPr bwMode="auto">
          <a:xfrm>
            <a:off x="8153400" y="3886200"/>
            <a:ext cx="63817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False</a:t>
            </a:r>
          </a:p>
        </p:txBody>
      </p:sp>
      <p:grpSp>
        <p:nvGrpSpPr>
          <p:cNvPr id="687139" name="Group 35"/>
          <p:cNvGrpSpPr>
            <a:grpSpLocks/>
          </p:cNvGrpSpPr>
          <p:nvPr/>
        </p:nvGrpSpPr>
        <p:grpSpPr bwMode="auto">
          <a:xfrm>
            <a:off x="2667000" y="3962400"/>
            <a:ext cx="3886200" cy="381000"/>
            <a:chOff x="3792" y="2832"/>
            <a:chExt cx="428" cy="192"/>
          </a:xfrm>
        </p:grpSpPr>
        <p:sp>
          <p:nvSpPr>
            <p:cNvPr id="687140" name="Line 36"/>
            <p:cNvSpPr>
              <a:spLocks noChangeShapeType="1"/>
            </p:cNvSpPr>
            <p:nvPr/>
          </p:nvSpPr>
          <p:spPr bwMode="auto">
            <a:xfrm>
              <a:off x="3792" y="3024"/>
              <a:ext cx="428" cy="0"/>
            </a:xfrm>
            <a:prstGeom prst="line">
              <a:avLst/>
            </a:prstGeom>
            <a:noFill/>
            <a:ln w="12700">
              <a:solidFill>
                <a:schemeClr val="tx1"/>
              </a:solidFill>
              <a:round/>
              <a:headEnd type="triangle" w="lg" len="med"/>
              <a:tailEnd type="non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687141" name="Text Box 37"/>
            <p:cNvSpPr txBox="1">
              <a:spLocks noChangeArrowheads="1"/>
            </p:cNvSpPr>
            <p:nvPr/>
          </p:nvSpPr>
          <p:spPr bwMode="auto">
            <a:xfrm>
              <a:off x="3840" y="2832"/>
              <a:ext cx="294" cy="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a:lnSpc>
                  <a:spcPct val="100000"/>
                </a:lnSpc>
              </a:pPr>
              <a:endParaRPr lang="en-US" sz="1200">
                <a:latin typeface="Verdana" pitchFamily="34" charset="0"/>
              </a:endParaRPr>
            </a:p>
          </p:txBody>
        </p:sp>
      </p:grpSp>
      <p:sp>
        <p:nvSpPr>
          <p:cNvPr id="687142" name="AutoShape 38"/>
          <p:cNvSpPr>
            <a:spLocks noChangeArrowheads="1"/>
          </p:cNvSpPr>
          <p:nvPr/>
        </p:nvSpPr>
        <p:spPr bwMode="auto">
          <a:xfrm>
            <a:off x="609600" y="4800600"/>
            <a:ext cx="4159250" cy="1019175"/>
          </a:xfrm>
          <a:prstGeom prst="flowChartDecision">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000">
                <a:latin typeface="Verdana" pitchFamily="34" charset="0"/>
              </a:rPr>
              <a:t>Relationships between individual IVs and DV groups interpreted correctly?</a:t>
            </a:r>
          </a:p>
        </p:txBody>
      </p:sp>
      <p:grpSp>
        <p:nvGrpSpPr>
          <p:cNvPr id="687143" name="Group 39"/>
          <p:cNvGrpSpPr>
            <a:grpSpLocks/>
          </p:cNvGrpSpPr>
          <p:nvPr/>
        </p:nvGrpSpPr>
        <p:grpSpPr bwMode="auto">
          <a:xfrm>
            <a:off x="4737100" y="5024438"/>
            <a:ext cx="679450" cy="304800"/>
            <a:chOff x="3792" y="2832"/>
            <a:chExt cx="428" cy="192"/>
          </a:xfrm>
        </p:grpSpPr>
        <p:sp>
          <p:nvSpPr>
            <p:cNvPr id="687144" name="Line 40"/>
            <p:cNvSpPr>
              <a:spLocks noChangeShapeType="1"/>
            </p:cNvSpPr>
            <p:nvPr/>
          </p:nvSpPr>
          <p:spPr bwMode="auto">
            <a:xfrm>
              <a:off x="3792" y="3024"/>
              <a:ext cx="428" cy="0"/>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687145" name="Text Box 41"/>
            <p:cNvSpPr txBox="1">
              <a:spLocks noChangeArrowheads="1"/>
            </p:cNvSpPr>
            <p:nvPr/>
          </p:nvSpPr>
          <p:spPr bwMode="auto">
            <a:xfrm>
              <a:off x="3840" y="2832"/>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No</a:t>
              </a:r>
            </a:p>
          </p:txBody>
        </p:sp>
      </p:grpSp>
      <p:grpSp>
        <p:nvGrpSpPr>
          <p:cNvPr id="687146" name="Group 42"/>
          <p:cNvGrpSpPr>
            <a:grpSpLocks/>
          </p:cNvGrpSpPr>
          <p:nvPr/>
        </p:nvGrpSpPr>
        <p:grpSpPr bwMode="auto">
          <a:xfrm>
            <a:off x="2665413" y="5824538"/>
            <a:ext cx="466725" cy="423862"/>
            <a:chOff x="4464" y="3456"/>
            <a:chExt cx="294" cy="267"/>
          </a:xfrm>
        </p:grpSpPr>
        <p:sp>
          <p:nvSpPr>
            <p:cNvPr id="687147" name="Line 43"/>
            <p:cNvSpPr>
              <a:spLocks noChangeShapeType="1"/>
            </p:cNvSpPr>
            <p:nvPr/>
          </p:nvSpPr>
          <p:spPr bwMode="auto">
            <a:xfrm flipH="1">
              <a:off x="4464" y="3456"/>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687148" name="Text Box 44"/>
            <p:cNvSpPr txBox="1">
              <a:spLocks noChangeArrowheads="1"/>
            </p:cNvSpPr>
            <p:nvPr/>
          </p:nvSpPr>
          <p:spPr bwMode="auto">
            <a:xfrm>
              <a:off x="4464" y="3504"/>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Yes</a:t>
              </a:r>
            </a:p>
          </p:txBody>
        </p:sp>
      </p:grpSp>
      <p:sp>
        <p:nvSpPr>
          <p:cNvPr id="687149" name="Text Box 45"/>
          <p:cNvSpPr txBox="1">
            <a:spLocks noChangeArrowheads="1"/>
          </p:cNvSpPr>
          <p:nvPr/>
        </p:nvSpPr>
        <p:spPr bwMode="auto">
          <a:xfrm>
            <a:off x="5532438" y="5207000"/>
            <a:ext cx="63817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False</a:t>
            </a:r>
          </a:p>
        </p:txBody>
      </p:sp>
      <p:grpSp>
        <p:nvGrpSpPr>
          <p:cNvPr id="687150" name="Group 46"/>
          <p:cNvGrpSpPr>
            <a:grpSpLocks/>
          </p:cNvGrpSpPr>
          <p:nvPr/>
        </p:nvGrpSpPr>
        <p:grpSpPr bwMode="auto">
          <a:xfrm>
            <a:off x="8448675" y="3429000"/>
            <a:ext cx="466725" cy="423863"/>
            <a:chOff x="4464" y="3456"/>
            <a:chExt cx="294" cy="267"/>
          </a:xfrm>
        </p:grpSpPr>
        <p:sp>
          <p:nvSpPr>
            <p:cNvPr id="687151" name="Line 47"/>
            <p:cNvSpPr>
              <a:spLocks noChangeShapeType="1"/>
            </p:cNvSpPr>
            <p:nvPr/>
          </p:nvSpPr>
          <p:spPr bwMode="auto">
            <a:xfrm flipH="1">
              <a:off x="4464" y="3456"/>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687152" name="Text Box 48"/>
            <p:cNvSpPr txBox="1">
              <a:spLocks noChangeArrowheads="1"/>
            </p:cNvSpPr>
            <p:nvPr/>
          </p:nvSpPr>
          <p:spPr bwMode="auto">
            <a:xfrm>
              <a:off x="4464" y="3504"/>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No</a:t>
              </a:r>
            </a:p>
          </p:txBody>
        </p:sp>
      </p:gr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4AF02AAE-F3FE-4BAA-A05B-B81A97FB1783}" type="slidenum">
              <a:rPr lang="en-US"/>
              <a:pPr/>
              <a:t>9</a:t>
            </a:fld>
            <a:endParaRPr lang="en-US"/>
          </a:p>
        </p:txBody>
      </p:sp>
      <p:sp>
        <p:nvSpPr>
          <p:cNvPr id="785410" name="Rectangle 2"/>
          <p:cNvSpPr>
            <a:spLocks noGrp="1" noChangeArrowheads="1"/>
          </p:cNvSpPr>
          <p:nvPr>
            <p:ph type="title"/>
          </p:nvPr>
        </p:nvSpPr>
        <p:spPr/>
        <p:txBody>
          <a:bodyPr/>
          <a:lstStyle/>
          <a:p>
            <a:r>
              <a:rPr lang="en-US"/>
              <a:t>Overall test of relationship</a:t>
            </a:r>
          </a:p>
        </p:txBody>
      </p:sp>
      <p:sp>
        <p:nvSpPr>
          <p:cNvPr id="785411" name="Rectangle 3"/>
          <p:cNvSpPr>
            <a:spLocks noGrp="1" noChangeArrowheads="1"/>
          </p:cNvSpPr>
          <p:nvPr>
            <p:ph type="body" idx="1"/>
          </p:nvPr>
        </p:nvSpPr>
        <p:spPr/>
        <p:txBody>
          <a:bodyPr/>
          <a:lstStyle/>
          <a:p>
            <a:r>
              <a:rPr lang="en-US"/>
              <a:t>The overall test of relationship among the independent variables and groups defined by the dependent is based on the reduction in the likelihood values for a model which does not contain any independent variables and the model that contains the independent variables.</a:t>
            </a:r>
          </a:p>
          <a:p>
            <a:endParaRPr lang="en-US"/>
          </a:p>
          <a:p>
            <a:r>
              <a:rPr lang="en-US"/>
              <a:t>This difference in likelihood follows a chi-square distribution, and is referred to as the model chi-square.  </a:t>
            </a:r>
          </a:p>
          <a:p>
            <a:endParaRPr lang="en-US"/>
          </a:p>
          <a:p>
            <a:r>
              <a:rPr lang="en-US"/>
              <a:t>The significance test for the model chi-square is our statistical evidence of the presence of a relationship between the dependent variable and the combination of the independent variables.</a:t>
            </a:r>
          </a:p>
          <a:p>
            <a:endParaRPr lang="en-US"/>
          </a:p>
        </p:txBody>
      </p:sp>
    </p:spTree>
  </p:cSld>
  <p:clrMapOvr>
    <a:masterClrMapping/>
  </p:clrMapOvr>
  <p:transition/>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Slide Number Placeholder 2"/>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7CB80672-0A9F-4416-8D8C-F04E7CBE8090}" type="slidenum">
              <a:rPr lang="en-US"/>
              <a:pPr/>
              <a:t>90</a:t>
            </a:fld>
            <a:endParaRPr lang="en-US"/>
          </a:p>
        </p:txBody>
      </p:sp>
      <p:sp>
        <p:nvSpPr>
          <p:cNvPr id="330754" name="Rectangle 2"/>
          <p:cNvSpPr>
            <a:spLocks noGrp="1" noChangeArrowheads="1"/>
          </p:cNvSpPr>
          <p:nvPr>
            <p:ph type="title"/>
          </p:nvPr>
        </p:nvSpPr>
        <p:spPr>
          <a:xfrm>
            <a:off x="1143000" y="304800"/>
            <a:ext cx="7772400" cy="914400"/>
          </a:xfrm>
        </p:spPr>
        <p:txBody>
          <a:bodyPr/>
          <a:lstStyle/>
          <a:p>
            <a:r>
              <a:rPr lang="en-US"/>
              <a:t>Steps in logistic regression: </a:t>
            </a:r>
            <a:br>
              <a:rPr lang="en-US"/>
            </a:br>
            <a:r>
              <a:rPr lang="en-US"/>
              <a:t>classification accuracy and adding cautions</a:t>
            </a:r>
          </a:p>
        </p:txBody>
      </p:sp>
      <p:grpSp>
        <p:nvGrpSpPr>
          <p:cNvPr id="330767" name="Group 15"/>
          <p:cNvGrpSpPr>
            <a:grpSpLocks/>
          </p:cNvGrpSpPr>
          <p:nvPr/>
        </p:nvGrpSpPr>
        <p:grpSpPr bwMode="auto">
          <a:xfrm>
            <a:off x="4538663" y="1477963"/>
            <a:ext cx="466725" cy="423862"/>
            <a:chOff x="4464" y="3456"/>
            <a:chExt cx="294" cy="267"/>
          </a:xfrm>
        </p:grpSpPr>
        <p:sp>
          <p:nvSpPr>
            <p:cNvPr id="330768" name="Line 16"/>
            <p:cNvSpPr>
              <a:spLocks noChangeShapeType="1"/>
            </p:cNvSpPr>
            <p:nvPr/>
          </p:nvSpPr>
          <p:spPr bwMode="auto">
            <a:xfrm flipH="1">
              <a:off x="4464" y="3456"/>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330769" name="Text Box 17"/>
            <p:cNvSpPr txBox="1">
              <a:spLocks noChangeArrowheads="1"/>
            </p:cNvSpPr>
            <p:nvPr/>
          </p:nvSpPr>
          <p:spPr bwMode="auto">
            <a:xfrm>
              <a:off x="4464" y="3504"/>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endParaRPr lang="en-US" sz="1200">
                <a:latin typeface="Verdana" pitchFamily="34" charset="0"/>
              </a:endParaRPr>
            </a:p>
          </p:txBody>
        </p:sp>
      </p:grpSp>
      <p:grpSp>
        <p:nvGrpSpPr>
          <p:cNvPr id="330770" name="Group 18"/>
          <p:cNvGrpSpPr>
            <a:grpSpLocks/>
          </p:cNvGrpSpPr>
          <p:nvPr/>
        </p:nvGrpSpPr>
        <p:grpSpPr bwMode="auto">
          <a:xfrm>
            <a:off x="4581525" y="2955925"/>
            <a:ext cx="466725" cy="423863"/>
            <a:chOff x="4464" y="3456"/>
            <a:chExt cx="294" cy="267"/>
          </a:xfrm>
        </p:grpSpPr>
        <p:sp>
          <p:nvSpPr>
            <p:cNvPr id="330771" name="Line 19"/>
            <p:cNvSpPr>
              <a:spLocks noChangeShapeType="1"/>
            </p:cNvSpPr>
            <p:nvPr/>
          </p:nvSpPr>
          <p:spPr bwMode="auto">
            <a:xfrm flipH="1">
              <a:off x="4464" y="3456"/>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330772" name="Text Box 20"/>
            <p:cNvSpPr txBox="1">
              <a:spLocks noChangeArrowheads="1"/>
            </p:cNvSpPr>
            <p:nvPr/>
          </p:nvSpPr>
          <p:spPr bwMode="auto">
            <a:xfrm>
              <a:off x="4464" y="3504"/>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Yes</a:t>
              </a:r>
            </a:p>
          </p:txBody>
        </p:sp>
      </p:grpSp>
      <p:sp>
        <p:nvSpPr>
          <p:cNvPr id="330773" name="AutoShape 21"/>
          <p:cNvSpPr>
            <a:spLocks noChangeArrowheads="1"/>
          </p:cNvSpPr>
          <p:nvPr/>
        </p:nvSpPr>
        <p:spPr bwMode="auto">
          <a:xfrm>
            <a:off x="2633663" y="1935163"/>
            <a:ext cx="3886200" cy="1019175"/>
          </a:xfrm>
          <a:prstGeom prst="flowChartDecision">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000">
                <a:latin typeface="Verdana" pitchFamily="34" charset="0"/>
              </a:rPr>
              <a:t>Overall  accuracy rate  is 25% &gt; than proportional by chance accuracy rate?</a:t>
            </a:r>
          </a:p>
        </p:txBody>
      </p:sp>
      <p:grpSp>
        <p:nvGrpSpPr>
          <p:cNvPr id="330774" name="Group 22"/>
          <p:cNvGrpSpPr>
            <a:grpSpLocks/>
          </p:cNvGrpSpPr>
          <p:nvPr/>
        </p:nvGrpSpPr>
        <p:grpSpPr bwMode="auto">
          <a:xfrm>
            <a:off x="4581525" y="2955925"/>
            <a:ext cx="466725" cy="423863"/>
            <a:chOff x="4464" y="3456"/>
            <a:chExt cx="294" cy="267"/>
          </a:xfrm>
        </p:grpSpPr>
        <p:sp>
          <p:nvSpPr>
            <p:cNvPr id="330775" name="Line 23"/>
            <p:cNvSpPr>
              <a:spLocks noChangeShapeType="1"/>
            </p:cNvSpPr>
            <p:nvPr/>
          </p:nvSpPr>
          <p:spPr bwMode="auto">
            <a:xfrm flipH="1">
              <a:off x="4464" y="3456"/>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330776" name="Text Box 24"/>
            <p:cNvSpPr txBox="1">
              <a:spLocks noChangeArrowheads="1"/>
            </p:cNvSpPr>
            <p:nvPr/>
          </p:nvSpPr>
          <p:spPr bwMode="auto">
            <a:xfrm>
              <a:off x="4464" y="3504"/>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Yes</a:t>
              </a:r>
            </a:p>
          </p:txBody>
        </p:sp>
      </p:grpSp>
      <p:grpSp>
        <p:nvGrpSpPr>
          <p:cNvPr id="330777" name="Group 25"/>
          <p:cNvGrpSpPr>
            <a:grpSpLocks/>
          </p:cNvGrpSpPr>
          <p:nvPr/>
        </p:nvGrpSpPr>
        <p:grpSpPr bwMode="auto">
          <a:xfrm>
            <a:off x="6486525" y="2138363"/>
            <a:ext cx="679450" cy="304800"/>
            <a:chOff x="3792" y="2832"/>
            <a:chExt cx="428" cy="192"/>
          </a:xfrm>
        </p:grpSpPr>
        <p:sp>
          <p:nvSpPr>
            <p:cNvPr id="330778" name="Line 26"/>
            <p:cNvSpPr>
              <a:spLocks noChangeShapeType="1"/>
            </p:cNvSpPr>
            <p:nvPr/>
          </p:nvSpPr>
          <p:spPr bwMode="auto">
            <a:xfrm>
              <a:off x="3792" y="3024"/>
              <a:ext cx="428" cy="0"/>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330779" name="Text Box 27"/>
            <p:cNvSpPr txBox="1">
              <a:spLocks noChangeArrowheads="1"/>
            </p:cNvSpPr>
            <p:nvPr/>
          </p:nvSpPr>
          <p:spPr bwMode="auto">
            <a:xfrm>
              <a:off x="3840" y="2832"/>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No</a:t>
              </a:r>
            </a:p>
          </p:txBody>
        </p:sp>
      </p:grpSp>
      <p:sp>
        <p:nvSpPr>
          <p:cNvPr id="330780" name="Text Box 28"/>
          <p:cNvSpPr txBox="1">
            <a:spLocks noChangeArrowheads="1"/>
          </p:cNvSpPr>
          <p:nvPr/>
        </p:nvSpPr>
        <p:spPr bwMode="auto">
          <a:xfrm>
            <a:off x="7205663" y="2270125"/>
            <a:ext cx="719137"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False</a:t>
            </a:r>
          </a:p>
        </p:txBody>
      </p:sp>
      <p:sp>
        <p:nvSpPr>
          <p:cNvPr id="330805" name="AutoShape 53"/>
          <p:cNvSpPr>
            <a:spLocks noChangeArrowheads="1"/>
          </p:cNvSpPr>
          <p:nvPr/>
        </p:nvSpPr>
        <p:spPr bwMode="auto">
          <a:xfrm>
            <a:off x="2667000" y="4941888"/>
            <a:ext cx="3886200" cy="885825"/>
          </a:xfrm>
          <a:prstGeom prst="flowChartDecision">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r>
              <a:rPr lang="en-US" sz="1000">
                <a:latin typeface="Verdana" pitchFamily="34" charset="0"/>
              </a:rPr>
              <a:t>One or more IV's are ordinal level variables?</a:t>
            </a:r>
          </a:p>
          <a:p>
            <a:pPr algn="l"/>
            <a:endParaRPr lang="en-US" sz="1000">
              <a:latin typeface="Verdana" pitchFamily="34" charset="0"/>
            </a:endParaRPr>
          </a:p>
        </p:txBody>
      </p:sp>
      <p:grpSp>
        <p:nvGrpSpPr>
          <p:cNvPr id="330806" name="Group 54"/>
          <p:cNvGrpSpPr>
            <a:grpSpLocks/>
          </p:cNvGrpSpPr>
          <p:nvPr/>
        </p:nvGrpSpPr>
        <p:grpSpPr bwMode="auto">
          <a:xfrm>
            <a:off x="4638675" y="5867400"/>
            <a:ext cx="466725" cy="423863"/>
            <a:chOff x="4464" y="3456"/>
            <a:chExt cx="294" cy="267"/>
          </a:xfrm>
        </p:grpSpPr>
        <p:sp>
          <p:nvSpPr>
            <p:cNvPr id="330807" name="Line 55"/>
            <p:cNvSpPr>
              <a:spLocks noChangeShapeType="1"/>
            </p:cNvSpPr>
            <p:nvPr/>
          </p:nvSpPr>
          <p:spPr bwMode="auto">
            <a:xfrm flipH="1">
              <a:off x="4464" y="3456"/>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330808" name="Text Box 56"/>
            <p:cNvSpPr txBox="1">
              <a:spLocks noChangeArrowheads="1"/>
            </p:cNvSpPr>
            <p:nvPr/>
          </p:nvSpPr>
          <p:spPr bwMode="auto">
            <a:xfrm>
              <a:off x="4464" y="3504"/>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No</a:t>
              </a:r>
            </a:p>
          </p:txBody>
        </p:sp>
      </p:grpSp>
      <p:grpSp>
        <p:nvGrpSpPr>
          <p:cNvPr id="330809" name="Group 57"/>
          <p:cNvGrpSpPr>
            <a:grpSpLocks/>
          </p:cNvGrpSpPr>
          <p:nvPr/>
        </p:nvGrpSpPr>
        <p:grpSpPr bwMode="auto">
          <a:xfrm>
            <a:off x="6553200" y="5083175"/>
            <a:ext cx="679450" cy="304800"/>
            <a:chOff x="3792" y="2832"/>
            <a:chExt cx="428" cy="192"/>
          </a:xfrm>
        </p:grpSpPr>
        <p:sp>
          <p:nvSpPr>
            <p:cNvPr id="330810" name="Line 58"/>
            <p:cNvSpPr>
              <a:spLocks noChangeShapeType="1"/>
            </p:cNvSpPr>
            <p:nvPr/>
          </p:nvSpPr>
          <p:spPr bwMode="auto">
            <a:xfrm>
              <a:off x="3792" y="3024"/>
              <a:ext cx="428" cy="0"/>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330811" name="Text Box 59"/>
            <p:cNvSpPr txBox="1">
              <a:spLocks noChangeArrowheads="1"/>
            </p:cNvSpPr>
            <p:nvPr/>
          </p:nvSpPr>
          <p:spPr bwMode="auto">
            <a:xfrm>
              <a:off x="3840" y="2832"/>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Yes</a:t>
              </a:r>
            </a:p>
          </p:txBody>
        </p:sp>
      </p:grpSp>
      <p:sp>
        <p:nvSpPr>
          <p:cNvPr id="330812" name="Text Box 60"/>
          <p:cNvSpPr txBox="1">
            <a:spLocks noChangeArrowheads="1"/>
          </p:cNvSpPr>
          <p:nvPr/>
        </p:nvSpPr>
        <p:spPr bwMode="auto">
          <a:xfrm>
            <a:off x="4343400" y="6400800"/>
            <a:ext cx="68580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00000"/>
              </a:lnSpc>
            </a:pPr>
            <a:r>
              <a:rPr lang="en-US" sz="1200">
                <a:latin typeface="Verdana" pitchFamily="34" charset="0"/>
              </a:rPr>
              <a:t>True</a:t>
            </a:r>
          </a:p>
        </p:txBody>
      </p:sp>
      <p:sp>
        <p:nvSpPr>
          <p:cNvPr id="330813" name="AutoShape 61"/>
          <p:cNvSpPr>
            <a:spLocks noChangeArrowheads="1"/>
          </p:cNvSpPr>
          <p:nvPr/>
        </p:nvSpPr>
        <p:spPr bwMode="auto">
          <a:xfrm>
            <a:off x="2667000" y="3429000"/>
            <a:ext cx="3886200" cy="1019175"/>
          </a:xfrm>
          <a:prstGeom prst="flowChartDecision">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000">
                <a:latin typeface="Verdana" pitchFamily="34" charset="0"/>
              </a:rPr>
              <a:t>Satisfies preferred ratio of cases to IV's of 20 to 1 </a:t>
            </a:r>
          </a:p>
          <a:p>
            <a:pPr algn="l">
              <a:lnSpc>
                <a:spcPct val="100000"/>
              </a:lnSpc>
            </a:pPr>
            <a:r>
              <a:rPr lang="en-US" sz="1000">
                <a:latin typeface="Verdana" pitchFamily="34" charset="0"/>
              </a:rPr>
              <a:t>(50 to 1 for stepwise)</a:t>
            </a:r>
          </a:p>
        </p:txBody>
      </p:sp>
      <p:grpSp>
        <p:nvGrpSpPr>
          <p:cNvPr id="330814" name="Group 62"/>
          <p:cNvGrpSpPr>
            <a:grpSpLocks/>
          </p:cNvGrpSpPr>
          <p:nvPr/>
        </p:nvGrpSpPr>
        <p:grpSpPr bwMode="auto">
          <a:xfrm>
            <a:off x="6519863" y="3632200"/>
            <a:ext cx="679450" cy="304800"/>
            <a:chOff x="3792" y="2832"/>
            <a:chExt cx="428" cy="192"/>
          </a:xfrm>
        </p:grpSpPr>
        <p:sp>
          <p:nvSpPr>
            <p:cNvPr id="330815" name="Line 63"/>
            <p:cNvSpPr>
              <a:spLocks noChangeShapeType="1"/>
            </p:cNvSpPr>
            <p:nvPr/>
          </p:nvSpPr>
          <p:spPr bwMode="auto">
            <a:xfrm>
              <a:off x="3792" y="3024"/>
              <a:ext cx="428" cy="0"/>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330816" name="Text Box 64"/>
            <p:cNvSpPr txBox="1">
              <a:spLocks noChangeArrowheads="1"/>
            </p:cNvSpPr>
            <p:nvPr/>
          </p:nvSpPr>
          <p:spPr bwMode="auto">
            <a:xfrm>
              <a:off x="3840" y="2832"/>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No</a:t>
              </a:r>
            </a:p>
          </p:txBody>
        </p:sp>
      </p:grpSp>
      <p:grpSp>
        <p:nvGrpSpPr>
          <p:cNvPr id="330817" name="Group 65"/>
          <p:cNvGrpSpPr>
            <a:grpSpLocks/>
          </p:cNvGrpSpPr>
          <p:nvPr/>
        </p:nvGrpSpPr>
        <p:grpSpPr bwMode="auto">
          <a:xfrm>
            <a:off x="4614863" y="4452938"/>
            <a:ext cx="466725" cy="423862"/>
            <a:chOff x="4464" y="3456"/>
            <a:chExt cx="294" cy="267"/>
          </a:xfrm>
        </p:grpSpPr>
        <p:sp>
          <p:nvSpPr>
            <p:cNvPr id="330818" name="Line 66"/>
            <p:cNvSpPr>
              <a:spLocks noChangeShapeType="1"/>
            </p:cNvSpPr>
            <p:nvPr/>
          </p:nvSpPr>
          <p:spPr bwMode="auto">
            <a:xfrm flipH="1">
              <a:off x="4464" y="3456"/>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330819" name="Text Box 67"/>
            <p:cNvSpPr txBox="1">
              <a:spLocks noChangeArrowheads="1"/>
            </p:cNvSpPr>
            <p:nvPr/>
          </p:nvSpPr>
          <p:spPr bwMode="auto">
            <a:xfrm>
              <a:off x="4464" y="3504"/>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Yes</a:t>
              </a:r>
            </a:p>
          </p:txBody>
        </p:sp>
      </p:grpSp>
      <p:grpSp>
        <p:nvGrpSpPr>
          <p:cNvPr id="330820" name="Group 68"/>
          <p:cNvGrpSpPr>
            <a:grpSpLocks/>
          </p:cNvGrpSpPr>
          <p:nvPr/>
        </p:nvGrpSpPr>
        <p:grpSpPr bwMode="auto">
          <a:xfrm>
            <a:off x="4614863" y="4452938"/>
            <a:ext cx="466725" cy="423862"/>
            <a:chOff x="4464" y="3456"/>
            <a:chExt cx="294" cy="267"/>
          </a:xfrm>
        </p:grpSpPr>
        <p:sp>
          <p:nvSpPr>
            <p:cNvPr id="330821" name="Line 69"/>
            <p:cNvSpPr>
              <a:spLocks noChangeShapeType="1"/>
            </p:cNvSpPr>
            <p:nvPr/>
          </p:nvSpPr>
          <p:spPr bwMode="auto">
            <a:xfrm flipH="1">
              <a:off x="4464" y="3456"/>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330822" name="Text Box 70"/>
            <p:cNvSpPr txBox="1">
              <a:spLocks noChangeArrowheads="1"/>
            </p:cNvSpPr>
            <p:nvPr/>
          </p:nvSpPr>
          <p:spPr bwMode="auto">
            <a:xfrm>
              <a:off x="4464" y="3504"/>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Yes</a:t>
              </a:r>
            </a:p>
          </p:txBody>
        </p:sp>
      </p:grpSp>
      <p:sp>
        <p:nvSpPr>
          <p:cNvPr id="330825" name="Text Box 73"/>
          <p:cNvSpPr txBox="1">
            <a:spLocks noChangeArrowheads="1"/>
          </p:cNvSpPr>
          <p:nvPr/>
        </p:nvSpPr>
        <p:spPr bwMode="auto">
          <a:xfrm>
            <a:off x="7129463" y="3810000"/>
            <a:ext cx="182880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True with caution</a:t>
            </a:r>
          </a:p>
        </p:txBody>
      </p:sp>
      <p:sp>
        <p:nvSpPr>
          <p:cNvPr id="330826" name="Text Box 74"/>
          <p:cNvSpPr txBox="1">
            <a:spLocks noChangeArrowheads="1"/>
          </p:cNvSpPr>
          <p:nvPr/>
        </p:nvSpPr>
        <p:spPr bwMode="auto">
          <a:xfrm>
            <a:off x="7162800" y="5257800"/>
            <a:ext cx="182880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True with caution</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_statTemplate">
  <a:themeElements>
    <a:clrScheme name="">
      <a:dk1>
        <a:srgbClr val="000000"/>
      </a:dk1>
      <a:lt1>
        <a:srgbClr val="FFFFFF"/>
      </a:lt1>
      <a:dk2>
        <a:srgbClr val="000000"/>
      </a:dk2>
      <a:lt2>
        <a:srgbClr val="E3E2C7"/>
      </a:lt2>
      <a:accent1>
        <a:srgbClr val="EAEAEA"/>
      </a:accent1>
      <a:accent2>
        <a:srgbClr val="003366"/>
      </a:accent2>
      <a:accent3>
        <a:srgbClr val="FFFFFF"/>
      </a:accent3>
      <a:accent4>
        <a:srgbClr val="000000"/>
      </a:accent4>
      <a:accent5>
        <a:srgbClr val="F3F3F3"/>
      </a:accent5>
      <a:accent6>
        <a:srgbClr val="002D5C"/>
      </a:accent6>
      <a:hlink>
        <a:srgbClr val="003366"/>
      </a:hlink>
      <a:folHlink>
        <a:srgbClr val="800000"/>
      </a:folHlink>
    </a:clrScheme>
    <a:fontScheme name="_statTemplate">
      <a:majorFont>
        <a:latin typeface="Trebuchet MS"/>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0" marR="0" indent="0" algn="ctr" defTabSz="914400" rtl="0" eaLnBrk="1" fontAlgn="base" latinLnBrk="0" hangingPunct="1">
          <a:lnSpc>
            <a:spcPct val="85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rebuchet MS" pitchFamily="34" charset="0"/>
          </a:defRPr>
        </a:defPPr>
      </a:lstStyle>
    </a:spDef>
    <a:lnDef>
      <a:spPr bwMode="auto">
        <a:xfrm>
          <a:off x="0" y="0"/>
          <a:ext cx="1" cy="1"/>
        </a:xfrm>
        <a:custGeom>
          <a:avLst/>
          <a:gdLst/>
          <a:ahLst/>
          <a:cxnLst/>
          <a:rect l="0" t="0" r="0" b="0"/>
          <a:pathLst/>
        </a:custGeom>
        <a:solidFill>
          <a:schemeClr val="bg1"/>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0" marR="0" indent="0" algn="ctr" defTabSz="914400" rtl="0" eaLnBrk="1" fontAlgn="base" latinLnBrk="0" hangingPunct="1">
          <a:lnSpc>
            <a:spcPct val="85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rebuchet MS" pitchFamily="34" charset="0"/>
          </a:defRPr>
        </a:defPPr>
      </a:lstStyle>
    </a:lnDef>
  </a:objectDefaults>
  <a:extraClrSchemeLst>
    <a:extraClrScheme>
      <a:clrScheme name="_statTemplate 1">
        <a:dk1>
          <a:srgbClr val="008080"/>
        </a:dk1>
        <a:lt1>
          <a:srgbClr val="FFFFCC"/>
        </a:lt1>
        <a:dk2>
          <a:srgbClr val="009999"/>
        </a:dk2>
        <a:lt2>
          <a:srgbClr val="FFFF99"/>
        </a:lt2>
        <a:accent1>
          <a:srgbClr val="336699"/>
        </a:accent1>
        <a:accent2>
          <a:srgbClr val="FFFF99"/>
        </a:accent2>
        <a:accent3>
          <a:srgbClr val="AACACA"/>
        </a:accent3>
        <a:accent4>
          <a:srgbClr val="DADAAE"/>
        </a:accent4>
        <a:accent5>
          <a:srgbClr val="ADB8CA"/>
        </a:accent5>
        <a:accent6>
          <a:srgbClr val="E7E78A"/>
        </a:accent6>
        <a:hlink>
          <a:srgbClr val="FFFFCC"/>
        </a:hlink>
        <a:folHlink>
          <a:srgbClr val="DDDDDD"/>
        </a:folHlink>
      </a:clrScheme>
      <a:clrMap bg1="dk2" tx1="lt1" bg2="dk1" tx2="lt2" accent1="accent1" accent2="accent2" accent3="accent3" accent4="accent4" accent5="accent5" accent6="accent6" hlink="hlink" folHlink="folHlink"/>
    </a:extraClrScheme>
    <a:extraClrScheme>
      <a:clrScheme name="_statTemplate 2">
        <a:dk1>
          <a:srgbClr val="003366"/>
        </a:dk1>
        <a:lt1>
          <a:srgbClr val="FFFFFF"/>
        </a:lt1>
        <a:dk2>
          <a:srgbClr val="003366"/>
        </a:dk2>
        <a:lt2>
          <a:srgbClr val="E3E2C7"/>
        </a:lt2>
        <a:accent1>
          <a:srgbClr val="CCCC99"/>
        </a:accent1>
        <a:accent2>
          <a:srgbClr val="003366"/>
        </a:accent2>
        <a:accent3>
          <a:srgbClr val="FFFFFF"/>
        </a:accent3>
        <a:accent4>
          <a:srgbClr val="002A56"/>
        </a:accent4>
        <a:accent5>
          <a:srgbClr val="E2E2CA"/>
        </a:accent5>
        <a:accent6>
          <a:srgbClr val="002D5C"/>
        </a:accent6>
        <a:hlink>
          <a:srgbClr val="003366"/>
        </a:hlink>
        <a:folHlink>
          <a:srgbClr val="800000"/>
        </a:folHlink>
      </a:clrScheme>
      <a:clrMap bg1="lt1" tx1="dk1" bg2="lt2" tx2="dk2" accent1="accent1" accent2="accent2" accent3="accent3" accent4="accent4" accent5="accent5" accent6="accent6" hlink="hlink" folHlink="folHlink"/>
    </a:extraClrScheme>
    <a:extraClrScheme>
      <a:clrScheme name="_statTemplate 3">
        <a:dk1>
          <a:srgbClr val="000000"/>
        </a:dk1>
        <a:lt1>
          <a:srgbClr val="FFFFFF"/>
        </a:lt1>
        <a:dk2>
          <a:srgbClr val="000000"/>
        </a:dk2>
        <a:lt2>
          <a:srgbClr val="DDDDDD"/>
        </a:lt2>
        <a:accent1>
          <a:srgbClr val="DDDDDD"/>
        </a:accent1>
        <a:accent2>
          <a:srgbClr val="333333"/>
        </a:accent2>
        <a:accent3>
          <a:srgbClr val="FFFFFF"/>
        </a:accent3>
        <a:accent4>
          <a:srgbClr val="000000"/>
        </a:accent4>
        <a:accent5>
          <a:srgbClr val="EBEBEB"/>
        </a:accent5>
        <a:accent6>
          <a:srgbClr val="2D2D2D"/>
        </a:accent6>
        <a:hlink>
          <a:srgbClr val="808080"/>
        </a:hlink>
        <a:folHlink>
          <a:srgbClr val="808080"/>
        </a:folHlink>
      </a:clrScheme>
      <a:clrMap bg1="lt1" tx1="dk1" bg2="lt2" tx2="dk2" accent1="accent1" accent2="accent2" accent3="accent3" accent4="accent4" accent5="accent5" accent6="accent6" hlink="hlink" folHlink="folHlink"/>
    </a:extraClrScheme>
    <a:extraClrScheme>
      <a:clrScheme name="_statTemplate 4">
        <a:dk1>
          <a:srgbClr val="5F5F5F"/>
        </a:dk1>
        <a:lt1>
          <a:srgbClr val="FFFFFF"/>
        </a:lt1>
        <a:dk2>
          <a:srgbClr val="003366"/>
        </a:dk2>
        <a:lt2>
          <a:srgbClr val="FFFFFF"/>
        </a:lt2>
        <a:accent1>
          <a:srgbClr val="7E003F"/>
        </a:accent1>
        <a:accent2>
          <a:srgbClr val="DDDDDD"/>
        </a:accent2>
        <a:accent3>
          <a:srgbClr val="AAADB8"/>
        </a:accent3>
        <a:accent4>
          <a:srgbClr val="DADADA"/>
        </a:accent4>
        <a:accent5>
          <a:srgbClr val="C0AAAF"/>
        </a:accent5>
        <a:accent6>
          <a:srgbClr val="C8C8C8"/>
        </a:accent6>
        <a:hlink>
          <a:srgbClr val="969696"/>
        </a:hlink>
        <a:folHlink>
          <a:srgbClr val="DDDDDD"/>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C:\Documents and Settings\js\Application Data\Microsoft\Templates\_statTemplate.pot</Template>
  <TotalTime>10553</TotalTime>
  <Words>16003</Words>
  <Application>Microsoft Office PowerPoint</Application>
  <PresentationFormat>On-screen Show (4:3)</PresentationFormat>
  <Paragraphs>1013</Paragraphs>
  <Slides>90</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90</vt:i4>
      </vt:variant>
    </vt:vector>
  </HeadingPairs>
  <TitlesOfParts>
    <vt:vector size="95" baseType="lpstr">
      <vt:lpstr>Times New Roman</vt:lpstr>
      <vt:lpstr>Trebuchet MS</vt:lpstr>
      <vt:lpstr>Wingdings</vt:lpstr>
      <vt:lpstr>Verdana</vt:lpstr>
      <vt:lpstr>_statTemplate</vt:lpstr>
      <vt:lpstr>Logistic Regression – Basic Relationships</vt:lpstr>
      <vt:lpstr>Logistic regression</vt:lpstr>
      <vt:lpstr>What logistic regression predicts</vt:lpstr>
      <vt:lpstr>Level of measurement requirements</vt:lpstr>
      <vt:lpstr>Assumptions</vt:lpstr>
      <vt:lpstr>Sample size requirements</vt:lpstr>
      <vt:lpstr>Methods for including variables</vt:lpstr>
      <vt:lpstr>Computational method</vt:lpstr>
      <vt:lpstr>Overall test of relationship</vt:lpstr>
      <vt:lpstr>Beginning logistic regression model</vt:lpstr>
      <vt:lpstr>Ending logistic regression model</vt:lpstr>
      <vt:lpstr>Relationship of Individual Independent Variables and Dependent Variable</vt:lpstr>
      <vt:lpstr>Numerical problems</vt:lpstr>
      <vt:lpstr>Strength of logistic regression relationship</vt:lpstr>
      <vt:lpstr>Evaluating usefulness for logistic models</vt:lpstr>
      <vt:lpstr>Comparing accuracy rates</vt:lpstr>
      <vt:lpstr>Computing by chance accuracy</vt:lpstr>
      <vt:lpstr>Problem 1</vt:lpstr>
      <vt:lpstr>Dissecting problem 1 - 1</vt:lpstr>
      <vt:lpstr>Dissecting problem 1 - 2</vt:lpstr>
      <vt:lpstr>Dissecting problem 1 - 3</vt:lpstr>
      <vt:lpstr>Dissecting problem 1 - 4</vt:lpstr>
      <vt:lpstr>LEVEL OF MEASUREMENT - 1</vt:lpstr>
      <vt:lpstr>LEVEL OF MEASUREMENT - 2</vt:lpstr>
      <vt:lpstr>Request simultaneous logistic regression</vt:lpstr>
      <vt:lpstr>Selecting the dependent variable</vt:lpstr>
      <vt:lpstr>Selecting the independent variables</vt:lpstr>
      <vt:lpstr>Specifying the method for including variables</vt:lpstr>
      <vt:lpstr>Completing the logistic regression request</vt:lpstr>
      <vt:lpstr>Sample size – ratio of cases to variables</vt:lpstr>
      <vt:lpstr>OVERALL RELATIONSHIP BETWEEN INDEPENDENT AND DEPENDENT VARIABLES</vt:lpstr>
      <vt:lpstr>NUMERICAL PROBLEMS</vt:lpstr>
      <vt:lpstr>RELATIONSHIP OF INDIVIDUAL INDEPENDENT VARIABLES TO DEPENDENT VARIABLE - 1</vt:lpstr>
      <vt:lpstr>RELATIONSHIP OF INDIVIDUAL INDEPENDENT VARIABLES TO DEPENDENT VARIABLE - 2</vt:lpstr>
      <vt:lpstr>RELATIONSHIP OF INDIVIDUAL INDEPENDENT VARIABLES TO DEPENDENT VARIABLE - 3</vt:lpstr>
      <vt:lpstr>CLASSIFICATION USING THE LOGISTIC REGRESSION MODEL: by chance accuracy rate</vt:lpstr>
      <vt:lpstr>CLASSIFICATION USING THE LOGISTIC REGRESSION MODEL: criteria for classification accuracy</vt:lpstr>
      <vt:lpstr>Answering the question in problem 1 - 1</vt:lpstr>
      <vt:lpstr>Answering the question in problem 1 - 2</vt:lpstr>
      <vt:lpstr>Problem 2</vt:lpstr>
      <vt:lpstr>Dissecting problem 2 - 1</vt:lpstr>
      <vt:lpstr>Dissecting problem 2 - 2</vt:lpstr>
      <vt:lpstr>Dissecting problem 2 - 3</vt:lpstr>
      <vt:lpstr>Dissecting problem 2 - 4</vt:lpstr>
      <vt:lpstr>LEVEL OF MEASUREMENT - 1</vt:lpstr>
      <vt:lpstr>LEVEL OF MEASUREMENT - 2</vt:lpstr>
      <vt:lpstr>Request hierarchical logistic regression</vt:lpstr>
      <vt:lpstr>Selecting the dependent variable</vt:lpstr>
      <vt:lpstr>Selecting the control independent variables</vt:lpstr>
      <vt:lpstr>Adding the predictor independent variables</vt:lpstr>
      <vt:lpstr>Specifying the method for including variables</vt:lpstr>
      <vt:lpstr>Completing the logistic regression request</vt:lpstr>
      <vt:lpstr>Sample size – ratio of cases to variables</vt:lpstr>
      <vt:lpstr>OVERALL RELATIONSHIP BETWEEN INDEPENDENT AND DEPENDENT VARIABLES</vt:lpstr>
      <vt:lpstr>NUMERICAL PROBLEMS</vt:lpstr>
      <vt:lpstr>RELATIONSHIP OF INDIVIDUAL INDEPENDENT VARIABLES TO DEPENDENT VARIABLE - 1</vt:lpstr>
      <vt:lpstr>RELATIONSHIP OF INDIVIDUAL INDEPENDENT VARIABLES TO DEPENDENT VARIABLE - 2</vt:lpstr>
      <vt:lpstr>CLASSIFICATION USING THE LOGISTIC REGRESSION MODEL: by chance accuracy rate</vt:lpstr>
      <vt:lpstr>CLASSIFICATION USING THE LOGISTIC REGRESSION MODEL: criteria for classification accuracy</vt:lpstr>
      <vt:lpstr>Answering the question in problem 2 - 1</vt:lpstr>
      <vt:lpstr>Answering the question in problem 2 - 2</vt:lpstr>
      <vt:lpstr>Problem 3</vt:lpstr>
      <vt:lpstr>Dissecting Problem 3 - 1</vt:lpstr>
      <vt:lpstr>Dissecting Problem 3 - 2</vt:lpstr>
      <vt:lpstr>Dissecting Problem 3 - 3</vt:lpstr>
      <vt:lpstr>Dissecting Problem 3 - 4</vt:lpstr>
      <vt:lpstr>Dissecting Problem 3 - 5</vt:lpstr>
      <vt:lpstr>LEVEL OF MEASUREMENT - 1</vt:lpstr>
      <vt:lpstr>LEVEL OF MEASUREMENT - 2</vt:lpstr>
      <vt:lpstr>Request stepwise logistic regression</vt:lpstr>
      <vt:lpstr>Selecting the dependent variable</vt:lpstr>
      <vt:lpstr>Adding the independent variables</vt:lpstr>
      <vt:lpstr>Specifying the method for including variables</vt:lpstr>
      <vt:lpstr>Adding options to the output</vt:lpstr>
      <vt:lpstr>Including a summary of steps</vt:lpstr>
      <vt:lpstr>Specifications for stepwise method</vt:lpstr>
      <vt:lpstr>Completing the logistic regression request</vt:lpstr>
      <vt:lpstr>Sample size – ratio of cases to variables</vt:lpstr>
      <vt:lpstr>OVERALL RELATIONSHIP BETWEEN INDEPENDENT AND DEPENDENT VARIABLES</vt:lpstr>
      <vt:lpstr>NUMERICAL PROBLEMS</vt:lpstr>
      <vt:lpstr>RELATIONSHIP OF INDIVIDUAL INDEPENDENT VARIABLES TO DEPENDENT VARIABLE</vt:lpstr>
      <vt:lpstr>IMPORTANCE OF INDIVIDUAL INDEPENDENT VARIABLES TO DEPENDENT VARIABLE</vt:lpstr>
      <vt:lpstr>CLASSIFICATION USING THE LOGISTIC REGRESSION MODEL: by chance accuracy rate</vt:lpstr>
      <vt:lpstr>CLASSIFICATION USING THE LOGISTIC REGRESSION MODEL: criteria for classification accuracy</vt:lpstr>
      <vt:lpstr>Answering the question in problem 3 - 1</vt:lpstr>
      <vt:lpstr>Answering the question in problem 3 - 2</vt:lpstr>
      <vt:lpstr>Steps in binary logistic regression:  level of measurement and initial sample size</vt:lpstr>
      <vt:lpstr>Steps in logistic regression:  overall relationship and numerical problems</vt:lpstr>
      <vt:lpstr>Steps in logistic regression:  relationships between IV's and DV</vt:lpstr>
      <vt:lpstr>Steps in logistic regression:  classification accuracy and adding cautions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Frequency Distributions</dc:title>
  <dc:creator>Michael</dc:creator>
  <cp:lastModifiedBy>Michael</cp:lastModifiedBy>
  <cp:revision>470</cp:revision>
  <cp:lastPrinted>2000-09-01T15:46:21Z</cp:lastPrinted>
  <dcterms:created xsi:type="dcterms:W3CDTF">2000-09-01T15:46:21Z</dcterms:created>
  <dcterms:modified xsi:type="dcterms:W3CDTF">2012-04-15T14:24:09Z</dcterms:modified>
</cp:coreProperties>
</file>