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71"/>
  </p:notesMasterIdLst>
  <p:handoutMasterIdLst>
    <p:handoutMasterId r:id="rId72"/>
  </p:handoutMasterIdLst>
  <p:sldIdLst>
    <p:sldId id="256" r:id="rId2"/>
    <p:sldId id="326" r:id="rId3"/>
    <p:sldId id="372" r:id="rId4"/>
    <p:sldId id="378" r:id="rId5"/>
    <p:sldId id="379" r:id="rId6"/>
    <p:sldId id="371" r:id="rId7"/>
    <p:sldId id="394" r:id="rId8"/>
    <p:sldId id="345" r:id="rId9"/>
    <p:sldId id="335" r:id="rId10"/>
    <p:sldId id="336" r:id="rId11"/>
    <p:sldId id="337" r:id="rId12"/>
    <p:sldId id="338" r:id="rId13"/>
    <p:sldId id="339" r:id="rId14"/>
    <p:sldId id="340" r:id="rId15"/>
    <p:sldId id="341" r:id="rId16"/>
    <p:sldId id="342" r:id="rId17"/>
    <p:sldId id="346" r:id="rId18"/>
    <p:sldId id="325" r:id="rId19"/>
    <p:sldId id="328" r:id="rId20"/>
    <p:sldId id="329" r:id="rId21"/>
    <p:sldId id="331" r:id="rId22"/>
    <p:sldId id="347" r:id="rId23"/>
    <p:sldId id="348" r:id="rId24"/>
    <p:sldId id="349" r:id="rId25"/>
    <p:sldId id="350" r:id="rId26"/>
    <p:sldId id="351" r:id="rId27"/>
    <p:sldId id="332" r:id="rId28"/>
    <p:sldId id="352" r:id="rId29"/>
    <p:sldId id="330" r:id="rId30"/>
    <p:sldId id="333" r:id="rId31"/>
    <p:sldId id="353" r:id="rId32"/>
    <p:sldId id="359" r:id="rId33"/>
    <p:sldId id="360" r:id="rId34"/>
    <p:sldId id="361" r:id="rId35"/>
    <p:sldId id="362" r:id="rId36"/>
    <p:sldId id="363" r:id="rId37"/>
    <p:sldId id="323" r:id="rId38"/>
    <p:sldId id="364" r:id="rId39"/>
    <p:sldId id="365" r:id="rId40"/>
    <p:sldId id="366" r:id="rId41"/>
    <p:sldId id="367" r:id="rId42"/>
    <p:sldId id="354" r:id="rId43"/>
    <p:sldId id="368" r:id="rId44"/>
    <p:sldId id="369" r:id="rId45"/>
    <p:sldId id="370" r:id="rId46"/>
    <p:sldId id="355" r:id="rId47"/>
    <p:sldId id="356" r:id="rId48"/>
    <p:sldId id="357" r:id="rId49"/>
    <p:sldId id="373" r:id="rId50"/>
    <p:sldId id="358" r:id="rId51"/>
    <p:sldId id="380" r:id="rId52"/>
    <p:sldId id="381" r:id="rId53"/>
    <p:sldId id="382" r:id="rId54"/>
    <p:sldId id="383" r:id="rId55"/>
    <p:sldId id="384" r:id="rId56"/>
    <p:sldId id="385" r:id="rId57"/>
    <p:sldId id="386" r:id="rId58"/>
    <p:sldId id="387" r:id="rId59"/>
    <p:sldId id="388" r:id="rId60"/>
    <p:sldId id="389" r:id="rId61"/>
    <p:sldId id="390" r:id="rId62"/>
    <p:sldId id="391" r:id="rId63"/>
    <p:sldId id="392" r:id="rId64"/>
    <p:sldId id="393" r:id="rId65"/>
    <p:sldId id="327" r:id="rId66"/>
    <p:sldId id="374" r:id="rId67"/>
    <p:sldId id="375" r:id="rId68"/>
    <p:sldId id="376" r:id="rId69"/>
    <p:sldId id="377" r:id="rId70"/>
  </p:sldIdLst>
  <p:sldSz cx="9144000" cy="6858000" type="screen4x3"/>
  <p:notesSz cx="6858000" cy="9144000"/>
  <p:defaultTextStyle>
    <a:defPPr>
      <a:defRPr lang="en-US"/>
    </a:defPPr>
    <a:lvl1pPr algn="ctr" rtl="0" fontAlgn="base">
      <a:lnSpc>
        <a:spcPct val="85000"/>
      </a:lnSpc>
      <a:spcBef>
        <a:spcPct val="0"/>
      </a:spcBef>
      <a:spcAft>
        <a:spcPct val="0"/>
      </a:spcAft>
      <a:defRPr sz="2400" kern="1200">
        <a:solidFill>
          <a:schemeClr val="tx1"/>
        </a:solidFill>
        <a:latin typeface="Trebuchet MS" pitchFamily="34" charset="0"/>
        <a:ea typeface="+mn-ea"/>
        <a:cs typeface="+mn-cs"/>
      </a:defRPr>
    </a:lvl1pPr>
    <a:lvl2pPr marL="457200" algn="ctr" rtl="0" fontAlgn="base">
      <a:lnSpc>
        <a:spcPct val="85000"/>
      </a:lnSpc>
      <a:spcBef>
        <a:spcPct val="0"/>
      </a:spcBef>
      <a:spcAft>
        <a:spcPct val="0"/>
      </a:spcAft>
      <a:defRPr sz="2400" kern="1200">
        <a:solidFill>
          <a:schemeClr val="tx1"/>
        </a:solidFill>
        <a:latin typeface="Trebuchet MS" pitchFamily="34" charset="0"/>
        <a:ea typeface="+mn-ea"/>
        <a:cs typeface="+mn-cs"/>
      </a:defRPr>
    </a:lvl2pPr>
    <a:lvl3pPr marL="914400" algn="ctr" rtl="0" fontAlgn="base">
      <a:lnSpc>
        <a:spcPct val="85000"/>
      </a:lnSpc>
      <a:spcBef>
        <a:spcPct val="0"/>
      </a:spcBef>
      <a:spcAft>
        <a:spcPct val="0"/>
      </a:spcAft>
      <a:defRPr sz="2400" kern="1200">
        <a:solidFill>
          <a:schemeClr val="tx1"/>
        </a:solidFill>
        <a:latin typeface="Trebuchet MS" pitchFamily="34" charset="0"/>
        <a:ea typeface="+mn-ea"/>
        <a:cs typeface="+mn-cs"/>
      </a:defRPr>
    </a:lvl3pPr>
    <a:lvl4pPr marL="1371600" algn="ctr" rtl="0" fontAlgn="base">
      <a:lnSpc>
        <a:spcPct val="85000"/>
      </a:lnSpc>
      <a:spcBef>
        <a:spcPct val="0"/>
      </a:spcBef>
      <a:spcAft>
        <a:spcPct val="0"/>
      </a:spcAft>
      <a:defRPr sz="2400" kern="1200">
        <a:solidFill>
          <a:schemeClr val="tx1"/>
        </a:solidFill>
        <a:latin typeface="Trebuchet MS" pitchFamily="34" charset="0"/>
        <a:ea typeface="+mn-ea"/>
        <a:cs typeface="+mn-cs"/>
      </a:defRPr>
    </a:lvl4pPr>
    <a:lvl5pPr marL="1828800" algn="ctr" rtl="0" fontAlgn="base">
      <a:lnSpc>
        <a:spcPct val="85000"/>
      </a:lnSpc>
      <a:spcBef>
        <a:spcPct val="0"/>
      </a:spcBef>
      <a:spcAft>
        <a:spcPct val="0"/>
      </a:spcAft>
      <a:defRPr sz="2400" kern="1200">
        <a:solidFill>
          <a:schemeClr val="tx1"/>
        </a:solidFill>
        <a:latin typeface="Trebuchet MS" pitchFamily="34" charset="0"/>
        <a:ea typeface="+mn-ea"/>
        <a:cs typeface="+mn-cs"/>
      </a:defRPr>
    </a:lvl5pPr>
    <a:lvl6pPr marL="2286000" algn="l" defTabSz="914400" rtl="0" eaLnBrk="1" latinLnBrk="0" hangingPunct="1">
      <a:defRPr sz="2400" kern="1200">
        <a:solidFill>
          <a:schemeClr val="tx1"/>
        </a:solidFill>
        <a:latin typeface="Trebuchet MS" pitchFamily="34" charset="0"/>
        <a:ea typeface="+mn-ea"/>
        <a:cs typeface="+mn-cs"/>
      </a:defRPr>
    </a:lvl6pPr>
    <a:lvl7pPr marL="2743200" algn="l" defTabSz="914400" rtl="0" eaLnBrk="1" latinLnBrk="0" hangingPunct="1">
      <a:defRPr sz="2400" kern="1200">
        <a:solidFill>
          <a:schemeClr val="tx1"/>
        </a:solidFill>
        <a:latin typeface="Trebuchet MS" pitchFamily="34" charset="0"/>
        <a:ea typeface="+mn-ea"/>
        <a:cs typeface="+mn-cs"/>
      </a:defRPr>
    </a:lvl7pPr>
    <a:lvl8pPr marL="3200400" algn="l" defTabSz="914400" rtl="0" eaLnBrk="1" latinLnBrk="0" hangingPunct="1">
      <a:defRPr sz="2400" kern="1200">
        <a:solidFill>
          <a:schemeClr val="tx1"/>
        </a:solidFill>
        <a:latin typeface="Trebuchet MS" pitchFamily="34" charset="0"/>
        <a:ea typeface="+mn-ea"/>
        <a:cs typeface="+mn-cs"/>
      </a:defRPr>
    </a:lvl8pPr>
    <a:lvl9pPr marL="3657600" algn="l" defTabSz="914400" rtl="0" eaLnBrk="1" latinLnBrk="0" hangingPunct="1">
      <a:defRPr sz="2400" kern="1200">
        <a:solidFill>
          <a:schemeClr val="tx1"/>
        </a:solidFill>
        <a:latin typeface="Trebuchet MS"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AEAEA"/>
    <a:srgbClr val="969696"/>
    <a:srgbClr val="000000"/>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86" d="100"/>
          <a:sy n="86" d="100"/>
        </p:scale>
        <p:origin x="-1290"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536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pitchFamily="18" charset="0"/>
              </a:defRPr>
            </a:lvl1pPr>
          </a:lstStyle>
          <a:p>
            <a:endParaRPr lang="en-US"/>
          </a:p>
        </p:txBody>
      </p:sp>
      <p:sp>
        <p:nvSpPr>
          <p:cNvPr id="1536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pitchFamily="18" charset="0"/>
              </a:defRPr>
            </a:lvl1pPr>
          </a:lstStyle>
          <a:p>
            <a:r>
              <a:rPr lang="en-US"/>
              <a:t>Class 2</a:t>
            </a: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pitchFamily="18" charset="0"/>
              </a:defRPr>
            </a:lvl1pPr>
          </a:lstStyle>
          <a:p>
            <a:fld id="{1F17A255-1D42-4CD3-BC69-D58E88A5A041}" type="slidenum">
              <a:rPr lang="en-US"/>
              <a:pPr/>
              <a:t>‹#›</a:t>
            </a:fld>
            <a:endParaRPr lang="en-US"/>
          </a:p>
        </p:txBody>
      </p:sp>
    </p:spTree>
    <p:extLst>
      <p:ext uri="{BB962C8B-B14F-4D97-AF65-F5344CB8AC3E}">
        <p14:creationId xmlns:p14="http://schemas.microsoft.com/office/powerpoint/2010/main" val="33372283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741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pitchFamily="18" charset="0"/>
              </a:defRPr>
            </a:lvl1pPr>
          </a:lstStyle>
          <a:p>
            <a:endParaRPr lang="en-US"/>
          </a:p>
        </p:txBody>
      </p:sp>
      <p:sp>
        <p:nvSpPr>
          <p:cNvPr id="1741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pitchFamily="18" charset="0"/>
              </a:defRPr>
            </a:lvl1pPr>
          </a:lstStyle>
          <a:p>
            <a:fld id="{EE81957D-4EE0-4C45-9A29-EBAFBEB1E717}" type="slidenum">
              <a:rPr lang="en-US"/>
              <a:pPr/>
              <a:t>‹#›</a:t>
            </a:fld>
            <a:endParaRPr lang="en-US"/>
          </a:p>
        </p:txBody>
      </p:sp>
    </p:spTree>
    <p:extLst>
      <p:ext uri="{BB962C8B-B14F-4D97-AF65-F5344CB8AC3E}">
        <p14:creationId xmlns:p14="http://schemas.microsoft.com/office/powerpoint/2010/main" val="12129163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2AF4F7-FF1F-4451-A83E-5F75F6579E17}" type="slidenum">
              <a:rPr lang="en-US"/>
              <a:pPr/>
              <a:t>1</a:t>
            </a:fld>
            <a:endParaRPr lang="en-US"/>
          </a:p>
        </p:txBody>
      </p:sp>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08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0899" name="Rectangle 3"/>
          <p:cNvSpPr>
            <a:spLocks noGrp="1" noChangeArrowheads="1"/>
          </p:cNvSpPr>
          <p:nvPr>
            <p:ph type="ctrTitle"/>
          </p:nvPr>
        </p:nvSpPr>
        <p:spPr>
          <a:xfrm>
            <a:off x="1143000" y="304800"/>
            <a:ext cx="7543800" cy="1012825"/>
          </a:xfrm>
        </p:spPr>
        <p:txBody>
          <a:bodyPr/>
          <a:lstStyle>
            <a:lvl1pPr>
              <a:defRPr/>
            </a:lvl1pPr>
          </a:lstStyle>
          <a:p>
            <a:pPr lvl="0"/>
            <a:r>
              <a:rPr lang="en-US" noProof="0" smtClean="0"/>
              <a:t>Click to edit Master title</a:t>
            </a:r>
          </a:p>
        </p:txBody>
      </p:sp>
      <p:sp>
        <p:nvSpPr>
          <p:cNvPr id="80900" name="Rectangle 4"/>
          <p:cNvSpPr>
            <a:spLocks noGrp="1" noChangeArrowheads="1"/>
          </p:cNvSpPr>
          <p:nvPr>
            <p:ph type="subTitle" idx="1"/>
          </p:nvPr>
        </p:nvSpPr>
        <p:spPr>
          <a:xfrm>
            <a:off x="1219200" y="1600200"/>
            <a:ext cx="7391400" cy="5029200"/>
          </a:xfrm>
        </p:spPr>
        <p:txBody>
          <a:bodyPr/>
          <a:lstStyle>
            <a:lvl1pPr marL="0" indent="0" algn="ctr">
              <a:buFont typeface="Wingdings" pitchFamily="2" charset="2"/>
              <a:buNone/>
              <a:defRPr sz="2000"/>
            </a:lvl1pPr>
          </a:lstStyle>
          <a:p>
            <a:pPr lvl="0"/>
            <a:r>
              <a:rPr lang="en-US" noProof="0" smtClean="0"/>
              <a:t>Click to edit Master subtitle style</a:t>
            </a:r>
          </a:p>
        </p:txBody>
      </p:sp>
      <p:sp>
        <p:nvSpPr>
          <p:cNvPr id="80913" name="Rectangle 17"/>
          <p:cNvSpPr>
            <a:spLocks noGrp="1" noChangeArrowheads="1"/>
          </p:cNvSpPr>
          <p:nvPr>
            <p:ph type="sldNum" sz="quarter" idx="4"/>
          </p:nvPr>
        </p:nvSpPr>
        <p:spPr/>
        <p:txBody>
          <a:bodyPr/>
          <a:lstStyle>
            <a:lvl1pPr>
              <a:defRPr/>
            </a:lvl1pPr>
          </a:lstStyle>
          <a:p>
            <a:r>
              <a:rPr lang="en-US"/>
              <a:t>SW388R7</a:t>
            </a:r>
          </a:p>
          <a:p>
            <a:r>
              <a:rPr lang="en-US"/>
              <a:t>Data Analysis &amp; Computers II</a:t>
            </a:r>
          </a:p>
          <a:p>
            <a:endParaRPr lang="en-US"/>
          </a:p>
          <a:p>
            <a:r>
              <a:rPr lang="en-US"/>
              <a:t>Slide </a:t>
            </a:r>
            <a:fld id="{5E5ED999-8264-4A56-A306-DF7B029B03A0}" type="slidenum">
              <a:rPr lang="en-US"/>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77F0D16E-9750-45CE-9E49-8B4F953DB5A7}" type="slidenum">
              <a:rPr lang="en-US"/>
              <a:pPr/>
              <a:t>‹#›</a:t>
            </a:fld>
            <a:endParaRPr lang="en-US"/>
          </a:p>
        </p:txBody>
      </p:sp>
    </p:spTree>
    <p:extLst>
      <p:ext uri="{BB962C8B-B14F-4D97-AF65-F5344CB8AC3E}">
        <p14:creationId xmlns:p14="http://schemas.microsoft.com/office/powerpoint/2010/main" val="248424660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8650" y="304800"/>
            <a:ext cx="1970088" cy="6400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759450" cy="6400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592D5B28-9E5E-4BD2-9437-20883AF235D0}" type="slidenum">
              <a:rPr lang="en-US"/>
              <a:pPr/>
              <a:t>‹#›</a:t>
            </a:fld>
            <a:endParaRPr lang="en-US"/>
          </a:p>
        </p:txBody>
      </p:sp>
    </p:spTree>
    <p:extLst>
      <p:ext uri="{BB962C8B-B14F-4D97-AF65-F5344CB8AC3E}">
        <p14:creationId xmlns:p14="http://schemas.microsoft.com/office/powerpoint/2010/main" val="1730137069"/>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43000" y="304800"/>
            <a:ext cx="754380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66800" y="1676400"/>
            <a:ext cx="3863975" cy="502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83175" y="1676400"/>
            <a:ext cx="3865563" cy="502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0" y="304800"/>
            <a:ext cx="1143000" cy="914400"/>
          </a:xfrm>
        </p:spPr>
        <p:txBody>
          <a:bodyPr/>
          <a:lstStyle>
            <a:lvl1pPr>
              <a:defRPr/>
            </a:lvl1pPr>
          </a:lstStyle>
          <a:p>
            <a:r>
              <a:rPr lang="en-US"/>
              <a:t>SW388R7</a:t>
            </a:r>
          </a:p>
          <a:p>
            <a:r>
              <a:rPr lang="en-US"/>
              <a:t>Data Analysis &amp; Computers II</a:t>
            </a:r>
          </a:p>
          <a:p>
            <a:endParaRPr lang="en-US"/>
          </a:p>
          <a:p>
            <a:r>
              <a:rPr lang="en-US"/>
              <a:t>Slide </a:t>
            </a:r>
            <a:fld id="{FAE2F155-0FEA-4B74-AB8C-A0B7B02A5E98}" type="slidenum">
              <a:rPr lang="en-US"/>
              <a:pPr/>
              <a:t>‹#›</a:t>
            </a:fld>
            <a:endParaRPr lang="en-US"/>
          </a:p>
        </p:txBody>
      </p:sp>
    </p:spTree>
    <p:extLst>
      <p:ext uri="{BB962C8B-B14F-4D97-AF65-F5344CB8AC3E}">
        <p14:creationId xmlns:p14="http://schemas.microsoft.com/office/powerpoint/2010/main" val="301729641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4DDA9412-80F5-4AE8-B679-504D1E5E8D48}" type="slidenum">
              <a:rPr lang="en-US"/>
              <a:pPr/>
              <a:t>‹#›</a:t>
            </a:fld>
            <a:endParaRPr lang="en-US"/>
          </a:p>
        </p:txBody>
      </p:sp>
    </p:spTree>
    <p:extLst>
      <p:ext uri="{BB962C8B-B14F-4D97-AF65-F5344CB8AC3E}">
        <p14:creationId xmlns:p14="http://schemas.microsoft.com/office/powerpoint/2010/main" val="108070217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AB2D8C4E-2FC3-40D4-828D-79E6A220DFD1}" type="slidenum">
              <a:rPr lang="en-US"/>
              <a:pPr/>
              <a:t>‹#›</a:t>
            </a:fld>
            <a:endParaRPr lang="en-US"/>
          </a:p>
        </p:txBody>
      </p:sp>
    </p:spTree>
    <p:extLst>
      <p:ext uri="{BB962C8B-B14F-4D97-AF65-F5344CB8AC3E}">
        <p14:creationId xmlns:p14="http://schemas.microsoft.com/office/powerpoint/2010/main" val="135591691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676400"/>
            <a:ext cx="3863975"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83175" y="1676400"/>
            <a:ext cx="3865563"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DF9097E2-6B84-4667-844A-D6BD9C270217}" type="slidenum">
              <a:rPr lang="en-US"/>
              <a:pPr/>
              <a:t>‹#›</a:t>
            </a:fld>
            <a:endParaRPr lang="en-US"/>
          </a:p>
        </p:txBody>
      </p:sp>
    </p:spTree>
    <p:extLst>
      <p:ext uri="{BB962C8B-B14F-4D97-AF65-F5344CB8AC3E}">
        <p14:creationId xmlns:p14="http://schemas.microsoft.com/office/powerpoint/2010/main" val="370863646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43092237-C198-4118-8C2E-3B26EF7756BC}" type="slidenum">
              <a:rPr lang="en-US"/>
              <a:pPr/>
              <a:t>‹#›</a:t>
            </a:fld>
            <a:endParaRPr lang="en-US"/>
          </a:p>
        </p:txBody>
      </p:sp>
    </p:spTree>
    <p:extLst>
      <p:ext uri="{BB962C8B-B14F-4D97-AF65-F5344CB8AC3E}">
        <p14:creationId xmlns:p14="http://schemas.microsoft.com/office/powerpoint/2010/main" val="243029114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CAB32115-F497-4762-995B-9DE554B56355}" type="slidenum">
              <a:rPr lang="en-US"/>
              <a:pPr/>
              <a:t>‹#›</a:t>
            </a:fld>
            <a:endParaRPr lang="en-US"/>
          </a:p>
        </p:txBody>
      </p:sp>
    </p:spTree>
    <p:extLst>
      <p:ext uri="{BB962C8B-B14F-4D97-AF65-F5344CB8AC3E}">
        <p14:creationId xmlns:p14="http://schemas.microsoft.com/office/powerpoint/2010/main" val="376988270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6419795E-1CA2-424A-A01C-6BE80F2C3B0D}" type="slidenum">
              <a:rPr lang="en-US"/>
              <a:pPr/>
              <a:t>‹#›</a:t>
            </a:fld>
            <a:endParaRPr lang="en-US"/>
          </a:p>
        </p:txBody>
      </p:sp>
    </p:spTree>
    <p:extLst>
      <p:ext uri="{BB962C8B-B14F-4D97-AF65-F5344CB8AC3E}">
        <p14:creationId xmlns:p14="http://schemas.microsoft.com/office/powerpoint/2010/main" val="161190374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CA1AA03D-DD04-439A-98DF-170D1470BBD3}" type="slidenum">
              <a:rPr lang="en-US"/>
              <a:pPr/>
              <a:t>‹#›</a:t>
            </a:fld>
            <a:endParaRPr lang="en-US"/>
          </a:p>
        </p:txBody>
      </p:sp>
    </p:spTree>
    <p:extLst>
      <p:ext uri="{BB962C8B-B14F-4D97-AF65-F5344CB8AC3E}">
        <p14:creationId xmlns:p14="http://schemas.microsoft.com/office/powerpoint/2010/main" val="124975254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CE39FCB0-29A2-453C-ABC7-ACD4F2044FBA}" type="slidenum">
              <a:rPr lang="en-US"/>
              <a:pPr/>
              <a:t>‹#›</a:t>
            </a:fld>
            <a:endParaRPr lang="en-US"/>
          </a:p>
        </p:txBody>
      </p:sp>
    </p:spTree>
    <p:extLst>
      <p:ext uri="{BB962C8B-B14F-4D97-AF65-F5344CB8AC3E}">
        <p14:creationId xmlns:p14="http://schemas.microsoft.com/office/powerpoint/2010/main" val="86363958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9874" name="Picture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9875" name="Rectangle 3"/>
          <p:cNvSpPr>
            <a:spLocks noGrp="1" noChangeArrowheads="1"/>
          </p:cNvSpPr>
          <p:nvPr>
            <p:ph type="body" idx="1"/>
          </p:nvPr>
        </p:nvSpPr>
        <p:spPr bwMode="auto">
          <a:xfrm>
            <a:off x="1066800" y="1676400"/>
            <a:ext cx="7881938"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9876" name="Rectangle 4"/>
          <p:cNvSpPr>
            <a:spLocks noGrp="1" noChangeArrowheads="1"/>
          </p:cNvSpPr>
          <p:nvPr>
            <p:ph type="title"/>
          </p:nvPr>
        </p:nvSpPr>
        <p:spPr bwMode="auto">
          <a:xfrm>
            <a:off x="1143000" y="304800"/>
            <a:ext cx="7543800" cy="914400"/>
          </a:xfrm>
          <a:prstGeom prst="rect">
            <a:avLst/>
          </a:prstGeom>
          <a:noFill/>
          <a:ln>
            <a:noFill/>
          </a:ln>
          <a:effectLst/>
          <a:extLst>
            <a:ext uri="{909E8E84-426E-40DD-AFC4-6F175D3DCCD1}">
              <a14:hiddenFill xmlns:a14="http://schemas.microsoft.com/office/drawing/2010/main">
                <a:solidFill>
                  <a:srgbClr val="0033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slide title</a:t>
            </a:r>
          </a:p>
        </p:txBody>
      </p:sp>
      <p:sp>
        <p:nvSpPr>
          <p:cNvPr id="79882" name="Rectangle 10"/>
          <p:cNvSpPr>
            <a:spLocks noGrp="1" noChangeArrowheads="1"/>
          </p:cNvSpPr>
          <p:nvPr>
            <p:ph type="sldNum" sz="quarter" idx="4"/>
          </p:nvPr>
        </p:nvSpPr>
        <p:spPr bwMode="auto">
          <a:xfrm>
            <a:off x="0" y="304800"/>
            <a:ext cx="1143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nSpc>
                <a:spcPct val="100000"/>
              </a:lnSpc>
              <a:defRPr sz="1000"/>
            </a:lvl1pPr>
          </a:lstStyle>
          <a:p>
            <a:r>
              <a:rPr lang="en-US"/>
              <a:t>SW388R7</a:t>
            </a:r>
          </a:p>
          <a:p>
            <a:r>
              <a:rPr lang="en-US"/>
              <a:t>Data Analysis &amp; Computers II</a:t>
            </a:r>
          </a:p>
          <a:p>
            <a:endParaRPr lang="en-US"/>
          </a:p>
          <a:p>
            <a:r>
              <a:rPr lang="en-US"/>
              <a:t>Slide </a:t>
            </a:r>
            <a:fld id="{8B6A2286-390A-40FD-AB59-EA9EBC998D0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Lst>
  <p:transition/>
  <p:hf hdr="0" ftr="0" dt="0"/>
  <p:txStyles>
    <p:titleStyle>
      <a:lvl1pPr algn="ctr" rtl="0" fontAlgn="base">
        <a:lnSpc>
          <a:spcPct val="85000"/>
        </a:lnSpc>
        <a:spcBef>
          <a:spcPct val="0"/>
        </a:spcBef>
        <a:spcAft>
          <a:spcPct val="0"/>
        </a:spcAft>
        <a:defRPr sz="2800">
          <a:solidFill>
            <a:schemeClr val="tx2"/>
          </a:solidFill>
          <a:latin typeface="+mj-lt"/>
          <a:ea typeface="+mj-ea"/>
          <a:cs typeface="+mj-cs"/>
        </a:defRPr>
      </a:lvl1pPr>
      <a:lvl2pPr algn="ctr" rtl="0" fontAlgn="base">
        <a:lnSpc>
          <a:spcPct val="85000"/>
        </a:lnSpc>
        <a:spcBef>
          <a:spcPct val="0"/>
        </a:spcBef>
        <a:spcAft>
          <a:spcPct val="0"/>
        </a:spcAft>
        <a:defRPr sz="2800">
          <a:solidFill>
            <a:schemeClr val="tx2"/>
          </a:solidFill>
          <a:latin typeface="Trebuchet MS" pitchFamily="34" charset="0"/>
        </a:defRPr>
      </a:lvl2pPr>
      <a:lvl3pPr algn="ctr" rtl="0" fontAlgn="base">
        <a:lnSpc>
          <a:spcPct val="85000"/>
        </a:lnSpc>
        <a:spcBef>
          <a:spcPct val="0"/>
        </a:spcBef>
        <a:spcAft>
          <a:spcPct val="0"/>
        </a:spcAft>
        <a:defRPr sz="2800">
          <a:solidFill>
            <a:schemeClr val="tx2"/>
          </a:solidFill>
          <a:latin typeface="Trebuchet MS" pitchFamily="34" charset="0"/>
        </a:defRPr>
      </a:lvl3pPr>
      <a:lvl4pPr algn="ctr" rtl="0" fontAlgn="base">
        <a:lnSpc>
          <a:spcPct val="85000"/>
        </a:lnSpc>
        <a:spcBef>
          <a:spcPct val="0"/>
        </a:spcBef>
        <a:spcAft>
          <a:spcPct val="0"/>
        </a:spcAft>
        <a:defRPr sz="2800">
          <a:solidFill>
            <a:schemeClr val="tx2"/>
          </a:solidFill>
          <a:latin typeface="Trebuchet MS" pitchFamily="34" charset="0"/>
        </a:defRPr>
      </a:lvl4pPr>
      <a:lvl5pPr algn="ctr" rtl="0" fontAlgn="base">
        <a:lnSpc>
          <a:spcPct val="85000"/>
        </a:lnSpc>
        <a:spcBef>
          <a:spcPct val="0"/>
        </a:spcBef>
        <a:spcAft>
          <a:spcPct val="0"/>
        </a:spcAft>
        <a:defRPr sz="2800">
          <a:solidFill>
            <a:schemeClr val="tx2"/>
          </a:solidFill>
          <a:latin typeface="Trebuchet MS" pitchFamily="34" charset="0"/>
        </a:defRPr>
      </a:lvl5pPr>
      <a:lvl6pPr marL="457200" algn="ctr" rtl="0" fontAlgn="base">
        <a:lnSpc>
          <a:spcPct val="85000"/>
        </a:lnSpc>
        <a:spcBef>
          <a:spcPct val="0"/>
        </a:spcBef>
        <a:spcAft>
          <a:spcPct val="0"/>
        </a:spcAft>
        <a:defRPr sz="2800">
          <a:solidFill>
            <a:schemeClr val="tx2"/>
          </a:solidFill>
          <a:latin typeface="Trebuchet MS" pitchFamily="34" charset="0"/>
        </a:defRPr>
      </a:lvl6pPr>
      <a:lvl7pPr marL="914400" algn="ctr" rtl="0" fontAlgn="base">
        <a:lnSpc>
          <a:spcPct val="85000"/>
        </a:lnSpc>
        <a:spcBef>
          <a:spcPct val="0"/>
        </a:spcBef>
        <a:spcAft>
          <a:spcPct val="0"/>
        </a:spcAft>
        <a:defRPr sz="2800">
          <a:solidFill>
            <a:schemeClr val="tx2"/>
          </a:solidFill>
          <a:latin typeface="Trebuchet MS" pitchFamily="34" charset="0"/>
        </a:defRPr>
      </a:lvl7pPr>
      <a:lvl8pPr marL="1371600" algn="ctr" rtl="0" fontAlgn="base">
        <a:lnSpc>
          <a:spcPct val="85000"/>
        </a:lnSpc>
        <a:spcBef>
          <a:spcPct val="0"/>
        </a:spcBef>
        <a:spcAft>
          <a:spcPct val="0"/>
        </a:spcAft>
        <a:defRPr sz="2800">
          <a:solidFill>
            <a:schemeClr val="tx2"/>
          </a:solidFill>
          <a:latin typeface="Trebuchet MS" pitchFamily="34" charset="0"/>
        </a:defRPr>
      </a:lvl8pPr>
      <a:lvl9pPr marL="1828800" algn="ctr" rtl="0" fontAlgn="base">
        <a:lnSpc>
          <a:spcPct val="85000"/>
        </a:lnSpc>
        <a:spcBef>
          <a:spcPct val="0"/>
        </a:spcBef>
        <a:spcAft>
          <a:spcPct val="0"/>
        </a:spcAft>
        <a:defRPr sz="2800">
          <a:solidFill>
            <a:schemeClr val="tx2"/>
          </a:solidFill>
          <a:latin typeface="Trebuchet MS" pitchFamily="34" charset="0"/>
        </a:defRPr>
      </a:lvl9pPr>
    </p:titleStyle>
    <p:bodyStyle>
      <a:lvl1pPr marL="342900" indent="-342900" algn="l" rtl="0" fontAlgn="base">
        <a:spcBef>
          <a:spcPct val="20000"/>
        </a:spcBef>
        <a:spcAft>
          <a:spcPct val="0"/>
        </a:spcAft>
        <a:buClr>
          <a:schemeClr val="tx1"/>
        </a:buClr>
        <a:buSzPct val="65000"/>
        <a:buFont typeface="Wingdings" pitchFamily="2" charset="2"/>
        <a:buChar char="Ø"/>
        <a:defRPr sz="2400">
          <a:solidFill>
            <a:schemeClr val="tx1"/>
          </a:solidFill>
          <a:latin typeface="+mn-lt"/>
          <a:ea typeface="+mn-ea"/>
          <a:cs typeface="+mn-cs"/>
        </a:defRPr>
      </a:lvl1pPr>
      <a:lvl2pPr marL="742950" indent="-285750" algn="l" rtl="0" fontAlgn="base">
        <a:spcBef>
          <a:spcPct val="20000"/>
        </a:spcBef>
        <a:spcAft>
          <a:spcPct val="0"/>
        </a:spcAft>
        <a:buClr>
          <a:schemeClr val="tx1"/>
        </a:buClr>
        <a:buSzPct val="65000"/>
        <a:buFont typeface="Wingdings" pitchFamily="2" charset="2"/>
        <a:buChar char="Ø"/>
        <a:defRPr sz="2000">
          <a:solidFill>
            <a:schemeClr val="tx1"/>
          </a:solidFill>
          <a:latin typeface="+mn-lt"/>
        </a:defRPr>
      </a:lvl2pPr>
      <a:lvl3pPr marL="1085850" indent="-228600" algn="l" rtl="0" fontAlgn="base">
        <a:spcBef>
          <a:spcPct val="20000"/>
        </a:spcBef>
        <a:spcAft>
          <a:spcPct val="0"/>
        </a:spcAft>
        <a:buClr>
          <a:schemeClr val="tx1"/>
        </a:buClr>
        <a:buSzPct val="65000"/>
        <a:buFont typeface="Wingdings" pitchFamily="2" charset="2"/>
        <a:buChar char="Ø"/>
        <a:defRPr>
          <a:solidFill>
            <a:schemeClr val="tx1"/>
          </a:solidFill>
          <a:latin typeface="+mn-lt"/>
        </a:defRPr>
      </a:lvl3pPr>
      <a:lvl4pPr marL="1428750" indent="-228600" algn="l" rtl="0" fontAlgn="base">
        <a:spcBef>
          <a:spcPct val="20000"/>
        </a:spcBef>
        <a:spcAft>
          <a:spcPct val="0"/>
        </a:spcAft>
        <a:buClr>
          <a:schemeClr val="tx1"/>
        </a:buClr>
        <a:buSzPct val="65000"/>
        <a:buFont typeface="Wingdings" pitchFamily="2" charset="2"/>
        <a:buChar char="Ø"/>
        <a:defRPr sz="1600">
          <a:solidFill>
            <a:schemeClr val="tx1"/>
          </a:solidFill>
          <a:latin typeface="+mn-lt"/>
        </a:defRPr>
      </a:lvl4pPr>
      <a:lvl5pPr marL="17716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5pPr>
      <a:lvl6pPr marL="22288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6pPr>
      <a:lvl7pPr marL="26860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7pPr>
      <a:lvl8pPr marL="31432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8pPr>
      <a:lvl9pPr marL="36004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7"/>
          <p:cNvSpPr>
            <a:spLocks noGrp="1" noChangeArrowheads="1"/>
          </p:cNvSpPr>
          <p:nvPr>
            <p:ph type="sldNum" sz="quarter" idx="4"/>
          </p:nvPr>
        </p:nvSpPr>
        <p:spPr/>
        <p:txBody>
          <a:bodyPr/>
          <a:lstStyle/>
          <a:p>
            <a:r>
              <a:rPr lang="en-US"/>
              <a:t>SW388R7</a:t>
            </a:r>
          </a:p>
          <a:p>
            <a:r>
              <a:rPr lang="en-US"/>
              <a:t>Data Analysis &amp; Computers II</a:t>
            </a:r>
          </a:p>
          <a:p>
            <a:endParaRPr lang="en-US"/>
          </a:p>
          <a:p>
            <a:r>
              <a:rPr lang="en-US"/>
              <a:t>Slide </a:t>
            </a:r>
            <a:fld id="{5B6B255A-EA13-4E73-869E-197E7BC21FD3}" type="slidenum">
              <a:rPr lang="en-US"/>
              <a:pPr/>
              <a:t>1</a:t>
            </a:fld>
            <a:endParaRPr lang="en-US"/>
          </a:p>
        </p:txBody>
      </p:sp>
      <p:sp>
        <p:nvSpPr>
          <p:cNvPr id="4100" name="Rectangle 4"/>
          <p:cNvSpPr>
            <a:spLocks noGrp="1" noChangeArrowheads="1"/>
          </p:cNvSpPr>
          <p:nvPr>
            <p:ph type="ctrTitle"/>
          </p:nvPr>
        </p:nvSpPr>
        <p:spPr>
          <a:xfrm>
            <a:off x="1219200" y="304800"/>
            <a:ext cx="7467600" cy="914400"/>
          </a:xfrm>
        </p:spPr>
        <p:txBody>
          <a:bodyPr/>
          <a:lstStyle/>
          <a:p>
            <a:r>
              <a:rPr lang="en-US" sz="3200"/>
              <a:t>Principal component analysis</a:t>
            </a:r>
          </a:p>
        </p:txBody>
      </p:sp>
      <p:sp>
        <p:nvSpPr>
          <p:cNvPr id="4101" name="Rectangle 5"/>
          <p:cNvSpPr>
            <a:spLocks noGrp="1" noChangeArrowheads="1"/>
          </p:cNvSpPr>
          <p:nvPr>
            <p:ph type="subTitle" idx="1"/>
          </p:nvPr>
        </p:nvSpPr>
        <p:spPr/>
        <p:txBody>
          <a:bodyPr/>
          <a:lstStyle/>
          <a:p>
            <a:endParaRPr lang="en-US" sz="2400"/>
          </a:p>
          <a:p>
            <a:r>
              <a:rPr lang="en-US" sz="2400"/>
              <a:t>Principal component analysis</a:t>
            </a:r>
          </a:p>
          <a:p>
            <a:endParaRPr lang="en-US" sz="2400"/>
          </a:p>
          <a:p>
            <a:r>
              <a:rPr lang="en-US" sz="2400"/>
              <a:t>Strategy for solving problems</a:t>
            </a:r>
          </a:p>
          <a:p>
            <a:endParaRPr lang="en-US" sz="2400"/>
          </a:p>
          <a:p>
            <a:r>
              <a:rPr lang="en-US" sz="2400"/>
              <a:t>Sample problems</a:t>
            </a:r>
          </a:p>
          <a:p>
            <a:endParaRPr lang="en-US" sz="2400"/>
          </a:p>
          <a:p>
            <a:r>
              <a:rPr lang="en-US" sz="2400"/>
              <a:t>Steps in principal component analysis</a:t>
            </a:r>
          </a:p>
          <a:p>
            <a:endParaRPr lang="en-US" sz="240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AD6CDDB-46AE-42C0-9C47-E41148BD1F95}" type="slidenum">
              <a:rPr lang="en-US"/>
              <a:pPr/>
              <a:t>10</a:t>
            </a:fld>
            <a:endParaRPr lang="en-US"/>
          </a:p>
        </p:txBody>
      </p:sp>
      <p:pic>
        <p:nvPicPr>
          <p:cNvPr id="162824"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33600" y="1676400"/>
            <a:ext cx="5133975" cy="33289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62821" name="Rectangle 5"/>
          <p:cNvSpPr>
            <a:spLocks noGrp="1" noChangeArrowheads="1"/>
          </p:cNvSpPr>
          <p:nvPr>
            <p:ph type="title"/>
          </p:nvPr>
        </p:nvSpPr>
        <p:spPr/>
        <p:txBody>
          <a:bodyPr/>
          <a:lstStyle/>
          <a:p>
            <a:r>
              <a:rPr lang="en-US"/>
              <a:t>Add the variables to the analysis</a:t>
            </a:r>
          </a:p>
        </p:txBody>
      </p:sp>
      <p:sp>
        <p:nvSpPr>
          <p:cNvPr id="162819" name="AutoShape 3"/>
          <p:cNvSpPr>
            <a:spLocks noChangeArrowheads="1"/>
          </p:cNvSpPr>
          <p:nvPr/>
        </p:nvSpPr>
        <p:spPr bwMode="auto">
          <a:xfrm>
            <a:off x="5791200" y="2895600"/>
            <a:ext cx="2514600" cy="1600200"/>
          </a:xfrm>
          <a:prstGeom prst="wedgeEllipseCallout">
            <a:avLst>
              <a:gd name="adj1" fmla="val -63449"/>
              <a:gd name="adj2" fmla="val -6220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move the variables listed in the problem to the </a:t>
            </a:r>
            <a:r>
              <a:rPr lang="en-US" sz="1200" i="1">
                <a:latin typeface="Verdana" pitchFamily="34" charset="0"/>
              </a:rPr>
              <a:t>Variables</a:t>
            </a:r>
            <a:r>
              <a:rPr lang="en-US" sz="1200">
                <a:latin typeface="Verdana" pitchFamily="34" charset="0"/>
              </a:rPr>
              <a:t> list box.</a:t>
            </a:r>
          </a:p>
        </p:txBody>
      </p:sp>
      <p:sp>
        <p:nvSpPr>
          <p:cNvPr id="162825" name="AutoShape 9"/>
          <p:cNvSpPr>
            <a:spLocks noChangeArrowheads="1"/>
          </p:cNvSpPr>
          <p:nvPr/>
        </p:nvSpPr>
        <p:spPr bwMode="auto">
          <a:xfrm>
            <a:off x="3352800" y="4876800"/>
            <a:ext cx="2895600" cy="1447800"/>
          </a:xfrm>
          <a:prstGeom prst="wedgeEllipseCallout">
            <a:avLst>
              <a:gd name="adj1" fmla="val -57676"/>
              <a:gd name="adj2" fmla="val -5613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Descriptives… button to specify statistics to include in the output.</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14BD78E-1A31-45AB-8071-5740DD9B76FD}" type="slidenum">
              <a:rPr lang="en-US"/>
              <a:pPr/>
              <a:t>11</a:t>
            </a:fld>
            <a:endParaRPr lang="en-US"/>
          </a:p>
        </p:txBody>
      </p:sp>
      <p:pic>
        <p:nvPicPr>
          <p:cNvPr id="163844"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429000" y="2667000"/>
            <a:ext cx="3294063" cy="27733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63845" name="Rectangle 5"/>
          <p:cNvSpPr>
            <a:spLocks noGrp="1" noChangeArrowheads="1"/>
          </p:cNvSpPr>
          <p:nvPr>
            <p:ph type="title"/>
          </p:nvPr>
        </p:nvSpPr>
        <p:spPr/>
        <p:txBody>
          <a:bodyPr/>
          <a:lstStyle/>
          <a:p>
            <a:r>
              <a:rPr lang="en-US"/>
              <a:t>Compete the descriptives dialog box</a:t>
            </a:r>
          </a:p>
        </p:txBody>
      </p:sp>
      <p:sp>
        <p:nvSpPr>
          <p:cNvPr id="163847" name="AutoShape 7"/>
          <p:cNvSpPr>
            <a:spLocks noChangeArrowheads="1"/>
          </p:cNvSpPr>
          <p:nvPr/>
        </p:nvSpPr>
        <p:spPr bwMode="auto">
          <a:xfrm>
            <a:off x="3505200" y="1371600"/>
            <a:ext cx="3581400" cy="1219200"/>
          </a:xfrm>
          <a:prstGeom prst="wedgeEllipseCallout">
            <a:avLst>
              <a:gd name="adj1" fmla="val -41403"/>
              <a:gd name="adj2" fmla="val 10416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mark the </a:t>
            </a:r>
            <a:r>
              <a:rPr lang="en-US" sz="1200" i="1">
                <a:latin typeface="Verdana" pitchFamily="34" charset="0"/>
              </a:rPr>
              <a:t>Univariate descriptives</a:t>
            </a:r>
            <a:r>
              <a:rPr lang="en-US" sz="1200">
                <a:latin typeface="Verdana" pitchFamily="34" charset="0"/>
              </a:rPr>
              <a:t> checkbox to get a tally of valid cases.</a:t>
            </a:r>
          </a:p>
        </p:txBody>
      </p:sp>
      <p:sp>
        <p:nvSpPr>
          <p:cNvPr id="163848" name="AutoShape 8"/>
          <p:cNvSpPr>
            <a:spLocks noChangeArrowheads="1"/>
          </p:cNvSpPr>
          <p:nvPr/>
        </p:nvSpPr>
        <p:spPr bwMode="auto">
          <a:xfrm>
            <a:off x="228600" y="4495800"/>
            <a:ext cx="3352800" cy="2209800"/>
          </a:xfrm>
          <a:prstGeom prst="wedgeEllipseCallout">
            <a:avLst>
              <a:gd name="adj1" fmla="val 50333"/>
              <a:gd name="adj2" fmla="val -5481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Third</a:t>
            </a:r>
            <a:r>
              <a:rPr lang="en-US" sz="1200">
                <a:latin typeface="Verdana" pitchFamily="34" charset="0"/>
              </a:rPr>
              <a:t>, mark the </a:t>
            </a:r>
            <a:r>
              <a:rPr lang="en-US" sz="1200" i="1">
                <a:latin typeface="Verdana" pitchFamily="34" charset="0"/>
              </a:rPr>
              <a:t>Coefficients</a:t>
            </a:r>
            <a:r>
              <a:rPr lang="en-US" sz="1200">
                <a:latin typeface="Verdana" pitchFamily="34" charset="0"/>
              </a:rPr>
              <a:t> checkbox to get a correlation matrix, one of the outputs needed to assess the appropriateness of factor analysis for the variables.</a:t>
            </a:r>
          </a:p>
        </p:txBody>
      </p:sp>
      <p:sp>
        <p:nvSpPr>
          <p:cNvPr id="163849" name="AutoShape 9"/>
          <p:cNvSpPr>
            <a:spLocks noChangeArrowheads="1"/>
          </p:cNvSpPr>
          <p:nvPr/>
        </p:nvSpPr>
        <p:spPr bwMode="auto">
          <a:xfrm>
            <a:off x="381000" y="2514600"/>
            <a:ext cx="2971800" cy="1752600"/>
          </a:xfrm>
          <a:prstGeom prst="wedgeEllipseCallout">
            <a:avLst>
              <a:gd name="adj1" fmla="val 59296"/>
              <a:gd name="adj2" fmla="val 1413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keep the </a:t>
            </a:r>
            <a:r>
              <a:rPr lang="en-US" sz="1200" i="1">
                <a:latin typeface="Verdana" pitchFamily="34" charset="0"/>
              </a:rPr>
              <a:t>Initial solution</a:t>
            </a:r>
            <a:r>
              <a:rPr lang="en-US" sz="1200">
                <a:latin typeface="Verdana" pitchFamily="34" charset="0"/>
              </a:rPr>
              <a:t> checkbox to get the statistics needed to determine the number of factors to extract.</a:t>
            </a:r>
          </a:p>
        </p:txBody>
      </p:sp>
      <p:sp>
        <p:nvSpPr>
          <p:cNvPr id="163850" name="AutoShape 10"/>
          <p:cNvSpPr>
            <a:spLocks noChangeArrowheads="1"/>
          </p:cNvSpPr>
          <p:nvPr/>
        </p:nvSpPr>
        <p:spPr bwMode="auto">
          <a:xfrm>
            <a:off x="3886200" y="5181600"/>
            <a:ext cx="5029200" cy="1219200"/>
          </a:xfrm>
          <a:prstGeom prst="wedgeEllipseCallout">
            <a:avLst>
              <a:gd name="adj1" fmla="val -51421"/>
              <a:gd name="adj2" fmla="val -5390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Fourth</a:t>
            </a:r>
            <a:r>
              <a:rPr lang="en-US" sz="1200">
                <a:latin typeface="Verdana" pitchFamily="34" charset="0"/>
              </a:rPr>
              <a:t>, mark the </a:t>
            </a:r>
            <a:r>
              <a:rPr lang="en-US" sz="1200" i="1">
                <a:latin typeface="Verdana" pitchFamily="34" charset="0"/>
              </a:rPr>
              <a:t>KMO and Bartlett’s test of sphericity</a:t>
            </a:r>
            <a:r>
              <a:rPr lang="en-US" sz="1200">
                <a:latin typeface="Verdana" pitchFamily="34" charset="0"/>
              </a:rPr>
              <a:t> checkbox to get more outputs used to assess the appropriateness of factor analysis for the variables.</a:t>
            </a:r>
          </a:p>
        </p:txBody>
      </p:sp>
      <p:sp>
        <p:nvSpPr>
          <p:cNvPr id="163851" name="AutoShape 11"/>
          <p:cNvSpPr>
            <a:spLocks noChangeArrowheads="1"/>
          </p:cNvSpPr>
          <p:nvPr/>
        </p:nvSpPr>
        <p:spPr bwMode="auto">
          <a:xfrm>
            <a:off x="5715000" y="3352800"/>
            <a:ext cx="3276600" cy="1600200"/>
          </a:xfrm>
          <a:prstGeom prst="wedgeEllipseCallout">
            <a:avLst>
              <a:gd name="adj1" fmla="val -61338"/>
              <a:gd name="adj2" fmla="val 3620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Fifth</a:t>
            </a:r>
            <a:r>
              <a:rPr lang="en-US" sz="1200">
                <a:latin typeface="Verdana" pitchFamily="34" charset="0"/>
              </a:rPr>
              <a:t>, mark the </a:t>
            </a:r>
            <a:r>
              <a:rPr lang="en-US" sz="1200" i="1">
                <a:latin typeface="Verdana" pitchFamily="34" charset="0"/>
              </a:rPr>
              <a:t>Anti-image </a:t>
            </a:r>
            <a:r>
              <a:rPr lang="en-US" sz="1200">
                <a:latin typeface="Verdana" pitchFamily="34" charset="0"/>
              </a:rPr>
              <a:t>checkbox to get more outputs used to assess the appropriateness of factor analysis for the variables.</a:t>
            </a:r>
          </a:p>
        </p:txBody>
      </p:sp>
      <p:sp>
        <p:nvSpPr>
          <p:cNvPr id="163852" name="AutoShape 12"/>
          <p:cNvSpPr>
            <a:spLocks noChangeArrowheads="1"/>
          </p:cNvSpPr>
          <p:nvPr/>
        </p:nvSpPr>
        <p:spPr bwMode="auto">
          <a:xfrm>
            <a:off x="6629400" y="2362200"/>
            <a:ext cx="1828800" cy="914400"/>
          </a:xfrm>
          <a:prstGeom prst="wedgeEllipseCallout">
            <a:avLst>
              <a:gd name="adj1" fmla="val -63106"/>
              <a:gd name="adj2" fmla="val 2638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Sixth</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9A1AD27-3904-46EF-9367-D221782A2266}" type="slidenum">
              <a:rPr lang="en-US"/>
              <a:pPr/>
              <a:t>12</a:t>
            </a:fld>
            <a:endParaRPr lang="en-US"/>
          </a:p>
        </p:txBody>
      </p:sp>
      <p:pic>
        <p:nvPicPr>
          <p:cNvPr id="164868"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33625" y="1676400"/>
            <a:ext cx="5133975" cy="33289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64869" name="Rectangle 5"/>
          <p:cNvSpPr>
            <a:spLocks noGrp="1" noChangeArrowheads="1"/>
          </p:cNvSpPr>
          <p:nvPr>
            <p:ph type="title"/>
          </p:nvPr>
        </p:nvSpPr>
        <p:spPr/>
        <p:txBody>
          <a:bodyPr/>
          <a:lstStyle/>
          <a:p>
            <a:r>
              <a:rPr lang="en-US"/>
              <a:t>Select the extraction method</a:t>
            </a:r>
          </a:p>
        </p:txBody>
      </p:sp>
      <p:sp>
        <p:nvSpPr>
          <p:cNvPr id="164871" name="AutoShape 7"/>
          <p:cNvSpPr>
            <a:spLocks noChangeArrowheads="1"/>
          </p:cNvSpPr>
          <p:nvPr/>
        </p:nvSpPr>
        <p:spPr bwMode="auto">
          <a:xfrm>
            <a:off x="1143000" y="5029200"/>
            <a:ext cx="2895600" cy="1447800"/>
          </a:xfrm>
          <a:prstGeom prst="wedgeEllipseCallout">
            <a:avLst>
              <a:gd name="adj1" fmla="val 55537"/>
              <a:gd name="adj2" fmla="val -7116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a:t>
            </a:r>
            <a:r>
              <a:rPr lang="en-US" sz="1200" i="1">
                <a:latin typeface="Verdana" pitchFamily="34" charset="0"/>
              </a:rPr>
              <a:t>Extraction…</a:t>
            </a:r>
            <a:r>
              <a:rPr lang="en-US" sz="1200">
                <a:latin typeface="Verdana" pitchFamily="34" charset="0"/>
              </a:rPr>
              <a:t> button to specify statistics to include in the output.</a:t>
            </a:r>
          </a:p>
        </p:txBody>
      </p:sp>
      <p:sp>
        <p:nvSpPr>
          <p:cNvPr id="164872" name="AutoShape 8"/>
          <p:cNvSpPr>
            <a:spLocks noChangeArrowheads="1"/>
          </p:cNvSpPr>
          <p:nvPr/>
        </p:nvSpPr>
        <p:spPr bwMode="auto">
          <a:xfrm>
            <a:off x="4953000" y="5105400"/>
            <a:ext cx="3657600" cy="1447800"/>
          </a:xfrm>
          <a:prstGeom prst="wedgeEllipseCallout">
            <a:avLst>
              <a:gd name="adj1" fmla="val 9505"/>
              <a:gd name="adj2" fmla="val -2905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extraction method refers to the mathematical method that SPSS uses to compute the factors or components.</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3508D59-AA30-4E73-83B9-FB2510DFDF9D}" type="slidenum">
              <a:rPr lang="en-US"/>
              <a:pPr/>
              <a:t>13</a:t>
            </a:fld>
            <a:endParaRPr lang="en-US"/>
          </a:p>
        </p:txBody>
      </p:sp>
      <p:pic>
        <p:nvPicPr>
          <p:cNvPr id="165892"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86000" y="2438400"/>
            <a:ext cx="4913313" cy="28336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65893" name="Rectangle 5"/>
          <p:cNvSpPr>
            <a:spLocks noGrp="1" noChangeArrowheads="1"/>
          </p:cNvSpPr>
          <p:nvPr>
            <p:ph type="title"/>
          </p:nvPr>
        </p:nvSpPr>
        <p:spPr/>
        <p:txBody>
          <a:bodyPr/>
          <a:lstStyle/>
          <a:p>
            <a:r>
              <a:rPr lang="en-US"/>
              <a:t>Compete the extraction dialog box</a:t>
            </a:r>
          </a:p>
        </p:txBody>
      </p:sp>
      <p:sp>
        <p:nvSpPr>
          <p:cNvPr id="165895" name="AutoShape 7"/>
          <p:cNvSpPr>
            <a:spLocks noChangeArrowheads="1"/>
          </p:cNvSpPr>
          <p:nvPr/>
        </p:nvSpPr>
        <p:spPr bwMode="auto">
          <a:xfrm>
            <a:off x="4114800" y="1676400"/>
            <a:ext cx="3581400" cy="914400"/>
          </a:xfrm>
          <a:prstGeom prst="wedgeEllipseCallout">
            <a:avLst>
              <a:gd name="adj1" fmla="val -41093"/>
              <a:gd name="adj2" fmla="val 8888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retain the default method </a:t>
            </a:r>
            <a:r>
              <a:rPr lang="en-US" sz="1200" i="1">
                <a:latin typeface="Verdana" pitchFamily="34" charset="0"/>
              </a:rPr>
              <a:t>Principal components</a:t>
            </a:r>
            <a:r>
              <a:rPr lang="en-US" sz="1200">
                <a:latin typeface="Verdana" pitchFamily="34" charset="0"/>
              </a:rPr>
              <a:t>.</a:t>
            </a:r>
          </a:p>
        </p:txBody>
      </p:sp>
      <p:sp>
        <p:nvSpPr>
          <p:cNvPr id="165898" name="AutoShape 10"/>
          <p:cNvSpPr>
            <a:spLocks noChangeArrowheads="1"/>
          </p:cNvSpPr>
          <p:nvPr/>
        </p:nvSpPr>
        <p:spPr bwMode="auto">
          <a:xfrm>
            <a:off x="6477000" y="3429000"/>
            <a:ext cx="1981200" cy="1143000"/>
          </a:xfrm>
          <a:prstGeom prst="wedgeEllipseCallout">
            <a:avLst>
              <a:gd name="adj1" fmla="val -36940"/>
              <a:gd name="adj2" fmla="val -7986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1220F31-625B-4E01-80D6-1C2C61FA217E}" type="slidenum">
              <a:rPr lang="en-US"/>
              <a:pPr/>
              <a:t>14</a:t>
            </a:fld>
            <a:endParaRPr lang="en-US"/>
          </a:p>
        </p:txBody>
      </p:sp>
      <p:pic>
        <p:nvPicPr>
          <p:cNvPr id="166916"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62200" y="1447800"/>
            <a:ext cx="5133975" cy="33289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66917" name="Rectangle 5"/>
          <p:cNvSpPr>
            <a:spLocks noGrp="1" noChangeArrowheads="1"/>
          </p:cNvSpPr>
          <p:nvPr>
            <p:ph type="title"/>
          </p:nvPr>
        </p:nvSpPr>
        <p:spPr/>
        <p:txBody>
          <a:bodyPr/>
          <a:lstStyle/>
          <a:p>
            <a:r>
              <a:rPr lang="en-US"/>
              <a:t>Select the rotation method</a:t>
            </a:r>
          </a:p>
        </p:txBody>
      </p:sp>
      <p:sp>
        <p:nvSpPr>
          <p:cNvPr id="166919" name="AutoShape 7"/>
          <p:cNvSpPr>
            <a:spLocks noChangeArrowheads="1"/>
          </p:cNvSpPr>
          <p:nvPr/>
        </p:nvSpPr>
        <p:spPr bwMode="auto">
          <a:xfrm>
            <a:off x="1752600" y="4800600"/>
            <a:ext cx="2895600" cy="1447800"/>
          </a:xfrm>
          <a:prstGeom prst="wedgeEllipseCallout">
            <a:avLst>
              <a:gd name="adj1" fmla="val 54495"/>
              <a:gd name="adj2" fmla="val -6754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a:t>
            </a:r>
            <a:r>
              <a:rPr lang="en-US" sz="1200" i="1">
                <a:latin typeface="Verdana" pitchFamily="34" charset="0"/>
              </a:rPr>
              <a:t>Rotation…</a:t>
            </a:r>
            <a:r>
              <a:rPr lang="en-US" sz="1200">
                <a:latin typeface="Verdana" pitchFamily="34" charset="0"/>
              </a:rPr>
              <a:t> button to specify statistics to include in the output.</a:t>
            </a:r>
          </a:p>
        </p:txBody>
      </p:sp>
      <p:sp>
        <p:nvSpPr>
          <p:cNvPr id="166920" name="AutoShape 8"/>
          <p:cNvSpPr>
            <a:spLocks noChangeArrowheads="1"/>
          </p:cNvSpPr>
          <p:nvPr/>
        </p:nvSpPr>
        <p:spPr bwMode="auto">
          <a:xfrm>
            <a:off x="4953000" y="4648200"/>
            <a:ext cx="3657600" cy="2057400"/>
          </a:xfrm>
          <a:prstGeom prst="wedgeEllipseCallout">
            <a:avLst>
              <a:gd name="adj1" fmla="val 9505"/>
              <a:gd name="adj2" fmla="val -2044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rotation method refers to the mathematical method that SPSS rotate the axes in geometric space.  This makes it easier to determine which variables are loaded on which components.</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7433F3A-342B-4683-A945-55357BC940A5}" type="slidenum">
              <a:rPr lang="en-US"/>
              <a:pPr/>
              <a:t>15</a:t>
            </a:fld>
            <a:endParaRPr lang="en-US"/>
          </a:p>
        </p:txBody>
      </p:sp>
      <p:pic>
        <p:nvPicPr>
          <p:cNvPr id="167940"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505200" y="1905000"/>
            <a:ext cx="3846513" cy="27273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67941" name="Rectangle 5"/>
          <p:cNvSpPr>
            <a:spLocks noGrp="1" noChangeArrowheads="1"/>
          </p:cNvSpPr>
          <p:nvPr>
            <p:ph type="title"/>
          </p:nvPr>
        </p:nvSpPr>
        <p:spPr/>
        <p:txBody>
          <a:bodyPr/>
          <a:lstStyle/>
          <a:p>
            <a:r>
              <a:rPr lang="en-US"/>
              <a:t>Compete the rotation dialog box</a:t>
            </a:r>
          </a:p>
        </p:txBody>
      </p:sp>
      <p:sp>
        <p:nvSpPr>
          <p:cNvPr id="167943" name="AutoShape 7"/>
          <p:cNvSpPr>
            <a:spLocks noChangeArrowheads="1"/>
          </p:cNvSpPr>
          <p:nvPr/>
        </p:nvSpPr>
        <p:spPr bwMode="auto">
          <a:xfrm>
            <a:off x="1371600" y="2667000"/>
            <a:ext cx="2209800" cy="1905000"/>
          </a:xfrm>
          <a:prstGeom prst="wedgeEllipseCallout">
            <a:avLst>
              <a:gd name="adj1" fmla="val 55745"/>
              <a:gd name="adj2" fmla="val -4175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mark the </a:t>
            </a:r>
            <a:r>
              <a:rPr lang="en-US" sz="1200" i="1">
                <a:latin typeface="Verdana" pitchFamily="34" charset="0"/>
              </a:rPr>
              <a:t>Varimax</a:t>
            </a:r>
            <a:r>
              <a:rPr lang="en-US" sz="1200">
                <a:latin typeface="Verdana" pitchFamily="34" charset="0"/>
              </a:rPr>
              <a:t> method as the type of rotation to used in the analysis.</a:t>
            </a:r>
          </a:p>
          <a:p>
            <a:pPr algn="l">
              <a:lnSpc>
                <a:spcPct val="100000"/>
              </a:lnSpc>
            </a:pPr>
            <a:endParaRPr lang="en-US" sz="1200">
              <a:latin typeface="Verdana" pitchFamily="34" charset="0"/>
            </a:endParaRPr>
          </a:p>
        </p:txBody>
      </p:sp>
      <p:sp>
        <p:nvSpPr>
          <p:cNvPr id="167944" name="AutoShape 8"/>
          <p:cNvSpPr>
            <a:spLocks noChangeArrowheads="1"/>
          </p:cNvSpPr>
          <p:nvPr/>
        </p:nvSpPr>
        <p:spPr bwMode="auto">
          <a:xfrm>
            <a:off x="6629400" y="2895600"/>
            <a:ext cx="1981200" cy="1143000"/>
          </a:xfrm>
          <a:prstGeom prst="wedgeEllipseCallout">
            <a:avLst>
              <a:gd name="adj1" fmla="val -36940"/>
              <a:gd name="adj2" fmla="val -7986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12BD682-641A-4B5A-817C-D2142D3B22C3}" type="slidenum">
              <a:rPr lang="en-US"/>
              <a:pPr/>
              <a:t>16</a:t>
            </a:fld>
            <a:endParaRPr lang="en-US"/>
          </a:p>
        </p:txBody>
      </p:sp>
      <p:pic>
        <p:nvPicPr>
          <p:cNvPr id="168964"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57400" y="1624013"/>
            <a:ext cx="5133975" cy="332898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68965" name="Rectangle 5"/>
          <p:cNvSpPr>
            <a:spLocks noGrp="1" noChangeArrowheads="1"/>
          </p:cNvSpPr>
          <p:nvPr>
            <p:ph type="title"/>
          </p:nvPr>
        </p:nvSpPr>
        <p:spPr/>
        <p:txBody>
          <a:bodyPr/>
          <a:lstStyle/>
          <a:p>
            <a:r>
              <a:rPr lang="en-US"/>
              <a:t>Complete the request for the analysis</a:t>
            </a:r>
          </a:p>
        </p:txBody>
      </p:sp>
      <p:sp>
        <p:nvSpPr>
          <p:cNvPr id="168967" name="AutoShape 7"/>
          <p:cNvSpPr>
            <a:spLocks noChangeArrowheads="1"/>
          </p:cNvSpPr>
          <p:nvPr/>
        </p:nvSpPr>
        <p:spPr bwMode="auto">
          <a:xfrm>
            <a:off x="6400800" y="2843213"/>
            <a:ext cx="2438400" cy="1143000"/>
          </a:xfrm>
          <a:prstGeom prst="wedgeEllipseCallout">
            <a:avLst>
              <a:gd name="adj1" fmla="val -30796"/>
              <a:gd name="adj2" fmla="val -10500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a:t>
            </a:r>
            <a:r>
              <a:rPr lang="en-US" sz="1200" i="1">
                <a:latin typeface="Verdana" pitchFamily="34" charset="0"/>
              </a:rPr>
              <a:t>OK</a:t>
            </a:r>
            <a:r>
              <a:rPr lang="en-US" sz="1200">
                <a:latin typeface="Verdana" pitchFamily="34" charset="0"/>
              </a:rPr>
              <a:t> button to request the output.</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5E555DD-D6C1-423D-AB70-501994034C54}" type="slidenum">
              <a:rPr lang="en-US"/>
              <a:pPr/>
              <a:t>17</a:t>
            </a:fld>
            <a:endParaRPr lang="en-US"/>
          </a:p>
        </p:txBody>
      </p:sp>
      <p:sp>
        <p:nvSpPr>
          <p:cNvPr id="182274" name="Rectangle 2"/>
          <p:cNvSpPr>
            <a:spLocks noGrp="1" noChangeArrowheads="1"/>
          </p:cNvSpPr>
          <p:nvPr>
            <p:ph type="title"/>
          </p:nvPr>
        </p:nvSpPr>
        <p:spPr/>
        <p:txBody>
          <a:bodyPr/>
          <a:lstStyle/>
          <a:p>
            <a:r>
              <a:rPr lang="en-US"/>
              <a:t>Level of measurement requirement</a:t>
            </a:r>
          </a:p>
        </p:txBody>
      </p:sp>
      <p:sp>
        <p:nvSpPr>
          <p:cNvPr id="182275" name="Rectangle 3"/>
          <p:cNvSpPr>
            <a:spLocks noGrp="1" noChangeArrowheads="1"/>
          </p:cNvSpPr>
          <p:nvPr>
            <p:ph type="body" idx="1"/>
          </p:nvPr>
        </p:nvSpPr>
        <p:spPr/>
        <p:txBody>
          <a:bodyPr/>
          <a:lstStyle/>
          <a:p>
            <a:pPr marL="0" indent="0">
              <a:lnSpc>
                <a:spcPct val="80000"/>
              </a:lnSpc>
              <a:buFont typeface="Wingdings" pitchFamily="2" charset="2"/>
              <a:buNone/>
            </a:pPr>
            <a:r>
              <a:rPr lang="en-US" sz="2000"/>
              <a:t>"Respondent's socioeconomic index" [sei] is an interval level variable, which satisfy the level of measurement requirements for a principal component analysis. </a:t>
            </a:r>
          </a:p>
          <a:p>
            <a:pPr marL="0" indent="0">
              <a:lnSpc>
                <a:spcPct val="80000"/>
              </a:lnSpc>
              <a:buFont typeface="Wingdings" pitchFamily="2" charset="2"/>
              <a:buNone/>
            </a:pPr>
            <a:endParaRPr lang="en-US" sz="2000"/>
          </a:p>
          <a:p>
            <a:pPr marL="0" indent="0">
              <a:lnSpc>
                <a:spcPct val="80000"/>
              </a:lnSpc>
              <a:buFont typeface="Wingdings" pitchFamily="2" charset="2"/>
              <a:buNone/>
            </a:pPr>
            <a:r>
              <a:rPr lang="en-US" sz="2000"/>
              <a:t>"Claims about environmental threats are exaggerated" [grnexagg], "danger to the environment from modifying genes in crops" [genegen], "America doing enough to protect environment" [amprogrn], "should be international agreements for environment problems" [grnintl], "poorer countries should be expected to do less for the environment" [ldcgrn], "economic progress in America will slow down without more concern for environment" [econgrn], and "likelihood of nuclear power station damaging environment in next 5 years" [nukeacc] are ordinal level variables. If we follow the convention of treating ordinal level variables as metric variables, the level of measurement requirement for principal component analysis is satisfied. Since some data analysts do not agree with this convention, a note of caution should be included in our interpretation. </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DC12E2E-6DF6-4348-B757-574656C5A4CB}" type="slidenum">
              <a:rPr lang="en-US"/>
              <a:pPr/>
              <a:t>18</a:t>
            </a:fld>
            <a:endParaRPr lang="en-US"/>
          </a:p>
        </p:txBody>
      </p:sp>
      <p:pic>
        <p:nvPicPr>
          <p:cNvPr id="151556"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90800" y="1371600"/>
            <a:ext cx="4857750" cy="50546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51554" name="Rectangle 2"/>
          <p:cNvSpPr>
            <a:spLocks noGrp="1" noChangeArrowheads="1"/>
          </p:cNvSpPr>
          <p:nvPr>
            <p:ph type="title"/>
          </p:nvPr>
        </p:nvSpPr>
        <p:spPr/>
        <p:txBody>
          <a:bodyPr/>
          <a:lstStyle/>
          <a:p>
            <a:r>
              <a:rPr lang="en-US"/>
              <a:t>Sample size requirement:</a:t>
            </a:r>
            <a:br>
              <a:rPr lang="en-US"/>
            </a:br>
            <a:r>
              <a:rPr lang="en-US"/>
              <a:t>minimum number of cases</a:t>
            </a:r>
          </a:p>
        </p:txBody>
      </p:sp>
      <p:sp>
        <p:nvSpPr>
          <p:cNvPr id="151558" name="AutoShape 6"/>
          <p:cNvSpPr>
            <a:spLocks noChangeArrowheads="1"/>
          </p:cNvSpPr>
          <p:nvPr/>
        </p:nvSpPr>
        <p:spPr bwMode="auto">
          <a:xfrm>
            <a:off x="2514600" y="2895600"/>
            <a:ext cx="4267200" cy="2362200"/>
          </a:xfrm>
          <a:prstGeom prst="wedgeEllipseCallout">
            <a:avLst>
              <a:gd name="adj1" fmla="val 50259"/>
              <a:gd name="adj2" fmla="val -7224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number of valid cases for this set of variables is 67. </a:t>
            </a:r>
          </a:p>
          <a:p>
            <a:pPr algn="l">
              <a:lnSpc>
                <a:spcPct val="100000"/>
              </a:lnSpc>
            </a:pPr>
            <a:endParaRPr lang="en-US" sz="1200">
              <a:latin typeface="Verdana" pitchFamily="34" charset="0"/>
            </a:endParaRPr>
          </a:p>
          <a:p>
            <a:pPr algn="l">
              <a:lnSpc>
                <a:spcPct val="100000"/>
              </a:lnSpc>
            </a:pPr>
            <a:r>
              <a:rPr lang="en-US" sz="1200">
                <a:latin typeface="Verdana" pitchFamily="34" charset="0"/>
              </a:rPr>
              <a:t>While principal component analysis can be conducted on a sample that has fewer than 100 cases, but more than 50 cases, we should be cautious about its interpretation. </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081E052-6266-4619-9E66-CEE43CA97FAB}" type="slidenum">
              <a:rPr lang="en-US"/>
              <a:pPr/>
              <a:t>19</a:t>
            </a:fld>
            <a:endParaRPr lang="en-US"/>
          </a:p>
        </p:txBody>
      </p:sp>
      <p:pic>
        <p:nvPicPr>
          <p:cNvPr id="154628"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819400" y="1447800"/>
            <a:ext cx="4857750" cy="50546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54626" name="Rectangle 2"/>
          <p:cNvSpPr>
            <a:spLocks noGrp="1" noChangeArrowheads="1"/>
          </p:cNvSpPr>
          <p:nvPr>
            <p:ph type="title"/>
          </p:nvPr>
        </p:nvSpPr>
        <p:spPr>
          <a:xfrm>
            <a:off x="914400" y="304800"/>
            <a:ext cx="8077200" cy="914400"/>
          </a:xfrm>
        </p:spPr>
        <p:txBody>
          <a:bodyPr/>
          <a:lstStyle/>
          <a:p>
            <a:r>
              <a:rPr lang="en-US"/>
              <a:t>Sample size requirement:</a:t>
            </a:r>
            <a:br>
              <a:rPr lang="en-US"/>
            </a:br>
            <a:r>
              <a:rPr lang="en-US"/>
              <a:t>ratio of cases to variables</a:t>
            </a:r>
          </a:p>
        </p:txBody>
      </p:sp>
      <p:sp>
        <p:nvSpPr>
          <p:cNvPr id="154630" name="AutoShape 6"/>
          <p:cNvSpPr>
            <a:spLocks noChangeArrowheads="1"/>
          </p:cNvSpPr>
          <p:nvPr/>
        </p:nvSpPr>
        <p:spPr bwMode="auto">
          <a:xfrm>
            <a:off x="3429000" y="2819400"/>
            <a:ext cx="3276600" cy="3048000"/>
          </a:xfrm>
          <a:prstGeom prst="wedgeEllipseCallout">
            <a:avLst>
              <a:gd name="adj1" fmla="val 57750"/>
              <a:gd name="adj2" fmla="val -6296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ratio of cases to variables in a principal component analysis should be at least 5 to 1. </a:t>
            </a:r>
          </a:p>
          <a:p>
            <a:pPr algn="l">
              <a:lnSpc>
                <a:spcPct val="100000"/>
              </a:lnSpc>
            </a:pPr>
            <a:endParaRPr lang="en-US" sz="1200">
              <a:latin typeface="Verdana" pitchFamily="34" charset="0"/>
            </a:endParaRPr>
          </a:p>
          <a:p>
            <a:pPr algn="l">
              <a:lnSpc>
                <a:spcPct val="100000"/>
              </a:lnSpc>
            </a:pPr>
            <a:r>
              <a:rPr lang="en-US" sz="1200">
                <a:latin typeface="Verdana" pitchFamily="34" charset="0"/>
              </a:rPr>
              <a:t>With 67 and 8 variables, the ratio of cases to variables is 8.4 to 1, which exceeds the requirement for the ratio of cases to variables.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DB48CBA-A648-46ED-AA37-1131EA896A93}" type="slidenum">
              <a:rPr lang="en-US"/>
              <a:pPr/>
              <a:t>2</a:t>
            </a:fld>
            <a:endParaRPr lang="en-US"/>
          </a:p>
        </p:txBody>
      </p:sp>
      <p:sp>
        <p:nvSpPr>
          <p:cNvPr id="152578" name="Rectangle 2"/>
          <p:cNvSpPr>
            <a:spLocks noGrp="1" noChangeArrowheads="1"/>
          </p:cNvSpPr>
          <p:nvPr>
            <p:ph type="title"/>
          </p:nvPr>
        </p:nvSpPr>
        <p:spPr/>
        <p:txBody>
          <a:bodyPr/>
          <a:lstStyle/>
          <a:p>
            <a:r>
              <a:rPr lang="en-US"/>
              <a:t>Principal components factor analysis</a:t>
            </a:r>
          </a:p>
        </p:txBody>
      </p:sp>
      <p:sp>
        <p:nvSpPr>
          <p:cNvPr id="152579" name="Rectangle 3"/>
          <p:cNvSpPr>
            <a:spLocks noGrp="1" noChangeArrowheads="1"/>
          </p:cNvSpPr>
          <p:nvPr>
            <p:ph type="body" idx="1"/>
          </p:nvPr>
        </p:nvSpPr>
        <p:spPr>
          <a:xfrm>
            <a:off x="1066800" y="1524000"/>
            <a:ext cx="7881938" cy="5181600"/>
          </a:xfrm>
        </p:spPr>
        <p:txBody>
          <a:bodyPr/>
          <a:lstStyle/>
          <a:p>
            <a:pPr>
              <a:lnSpc>
                <a:spcPct val="90000"/>
              </a:lnSpc>
            </a:pPr>
            <a:r>
              <a:rPr lang="en-US"/>
              <a:t>Obtaining a factor solution through principal components analysis is an iterative process that usually requires repeating the SPSS factor analysis procedure a number of times to reach a satisfactory solution.</a:t>
            </a:r>
          </a:p>
          <a:p>
            <a:pPr>
              <a:lnSpc>
                <a:spcPct val="90000"/>
              </a:lnSpc>
            </a:pPr>
            <a:endParaRPr lang="en-US"/>
          </a:p>
          <a:p>
            <a:pPr>
              <a:lnSpc>
                <a:spcPct val="90000"/>
              </a:lnSpc>
            </a:pPr>
            <a:r>
              <a:rPr lang="en-US"/>
              <a:t>We begin by identifying a group of variables whose variance we believe can be represented more parsimoniously by a smaller set of factors, or components.  The end result of the principal components analysis will tell us which variables can be represented by which components, and which variables should be retained as individual variables because the factor solution does not adequately represent their information.</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FB128C1-D9D3-47E4-9D02-9012CF9200A6}" type="slidenum">
              <a:rPr lang="en-US"/>
              <a:pPr/>
              <a:t>20</a:t>
            </a:fld>
            <a:endParaRPr lang="en-US"/>
          </a:p>
        </p:txBody>
      </p:sp>
      <p:pic>
        <p:nvPicPr>
          <p:cNvPr id="155664" name="Picture 16"/>
          <p:cNvPicPr>
            <a:picLocks noChangeAspect="1" noChangeArrowheads="1"/>
          </p:cNvPicPr>
          <p:nvPr>
            <p:ph idx="1"/>
          </p:nvPr>
        </p:nvPicPr>
        <p:blipFill>
          <a:blip r:embed="rId2">
            <a:extLst>
              <a:ext uri="{28A0092B-C50C-407E-A947-70E740481C1C}">
                <a14:useLocalDpi xmlns:a14="http://schemas.microsoft.com/office/drawing/2010/main" val="0"/>
              </a:ext>
            </a:extLst>
          </a:blip>
          <a:srcRect r="11443"/>
          <a:stretch>
            <a:fillRect/>
          </a:stretch>
        </p:blipFill>
        <p:spPr>
          <a:xfrm>
            <a:off x="609600" y="1731963"/>
            <a:ext cx="8305800" cy="489743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55650" name="Rectangle 2"/>
          <p:cNvSpPr>
            <a:spLocks noGrp="1" noChangeArrowheads="1"/>
          </p:cNvSpPr>
          <p:nvPr>
            <p:ph type="title"/>
          </p:nvPr>
        </p:nvSpPr>
        <p:spPr/>
        <p:txBody>
          <a:bodyPr/>
          <a:lstStyle/>
          <a:p>
            <a:r>
              <a:rPr lang="en-US"/>
              <a:t>Appropriateness of factor analysis:</a:t>
            </a:r>
            <a:br>
              <a:rPr lang="en-US"/>
            </a:br>
            <a:r>
              <a:rPr lang="en-US"/>
              <a:t>Presence of substantial correlations</a:t>
            </a:r>
          </a:p>
        </p:txBody>
      </p:sp>
      <p:sp>
        <p:nvSpPr>
          <p:cNvPr id="155659" name="AutoShape 11"/>
          <p:cNvSpPr>
            <a:spLocks noChangeArrowheads="1"/>
          </p:cNvSpPr>
          <p:nvPr/>
        </p:nvSpPr>
        <p:spPr bwMode="auto">
          <a:xfrm>
            <a:off x="5410200" y="1600200"/>
            <a:ext cx="3581400" cy="3733800"/>
          </a:xfrm>
          <a:prstGeom prst="wedgeEllipseCallout">
            <a:avLst>
              <a:gd name="adj1" fmla="val -54032"/>
              <a:gd name="adj2" fmla="val 3112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Principal components analysis requires that there be some correlations greater than 0.30 between the variables included in the analysis. </a:t>
            </a:r>
          </a:p>
          <a:p>
            <a:pPr algn="l">
              <a:lnSpc>
                <a:spcPct val="100000"/>
              </a:lnSpc>
            </a:pPr>
            <a:endParaRPr lang="en-US" sz="1200">
              <a:latin typeface="Verdana" pitchFamily="34" charset="0"/>
            </a:endParaRPr>
          </a:p>
          <a:p>
            <a:pPr algn="l">
              <a:lnSpc>
                <a:spcPct val="100000"/>
              </a:lnSpc>
            </a:pPr>
            <a:r>
              <a:rPr lang="en-US" sz="1200">
                <a:latin typeface="Verdana" pitchFamily="34" charset="0"/>
              </a:rPr>
              <a:t>For this set of variables, there are 10 correlations in the matrix greater than 0.30, satisfying this requirement. The correlations greater than 0.30 are highlighted in yellow.</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A817737-FEAE-41C6-8CA8-EE6E5B0DCB17}" type="slidenum">
              <a:rPr lang="en-US"/>
              <a:pPr/>
              <a:t>21</a:t>
            </a:fld>
            <a:endParaRPr lang="en-US"/>
          </a:p>
        </p:txBody>
      </p:sp>
      <p:pic>
        <p:nvPicPr>
          <p:cNvPr id="157706" name="Picture 10"/>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82550" y="1789113"/>
            <a:ext cx="8985250" cy="476408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57698" name="Rectangle 2"/>
          <p:cNvSpPr>
            <a:spLocks noGrp="1" noChangeArrowheads="1"/>
          </p:cNvSpPr>
          <p:nvPr>
            <p:ph type="title"/>
          </p:nvPr>
        </p:nvSpPr>
        <p:spPr/>
        <p:txBody>
          <a:bodyPr/>
          <a:lstStyle/>
          <a:p>
            <a:r>
              <a:rPr lang="en-US"/>
              <a:t>Appropriateness of factor analysis:</a:t>
            </a:r>
            <a:br>
              <a:rPr lang="en-US"/>
            </a:br>
            <a:r>
              <a:rPr lang="en-US"/>
              <a:t>Sampling adequacy of individual variables</a:t>
            </a:r>
          </a:p>
        </p:txBody>
      </p:sp>
      <p:sp>
        <p:nvSpPr>
          <p:cNvPr id="157703" name="AutoShape 7"/>
          <p:cNvSpPr>
            <a:spLocks noChangeArrowheads="1"/>
          </p:cNvSpPr>
          <p:nvPr/>
        </p:nvSpPr>
        <p:spPr bwMode="auto">
          <a:xfrm>
            <a:off x="4191000" y="1143000"/>
            <a:ext cx="4800600" cy="3352800"/>
          </a:xfrm>
          <a:prstGeom prst="wedgeEllipseCallout">
            <a:avLst>
              <a:gd name="adj1" fmla="val 25991"/>
              <a:gd name="adj2" fmla="val -4166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Principal component analysis requires that the Kaiser-Meyer-Olkin Measure of Sampling Adequacy be greater than 0.50 for each individual variable as well as the set of variables.  </a:t>
            </a:r>
          </a:p>
          <a:p>
            <a:pPr algn="l"/>
            <a:endParaRPr lang="en-US" sz="1200">
              <a:latin typeface="Verdana" pitchFamily="34" charset="0"/>
            </a:endParaRPr>
          </a:p>
          <a:p>
            <a:pPr algn="l"/>
            <a:r>
              <a:rPr lang="en-US" sz="1200">
                <a:latin typeface="Verdana" pitchFamily="34" charset="0"/>
              </a:rPr>
              <a:t>The Measure of Sampling Adequacy (MSA) is described at marvelous if it is 0.90 or greater, meritorious if it is in the 0.80's, middling if in the 0.70's, mediocre if in the in the 0.60's , miserable if in the 0.50's, and unacceptable if below 0.50. </a:t>
            </a:r>
          </a:p>
        </p:txBody>
      </p:sp>
      <p:sp>
        <p:nvSpPr>
          <p:cNvPr id="157704" name="AutoShape 8"/>
          <p:cNvSpPr>
            <a:spLocks noChangeArrowheads="1"/>
          </p:cNvSpPr>
          <p:nvPr/>
        </p:nvSpPr>
        <p:spPr bwMode="auto">
          <a:xfrm>
            <a:off x="990600" y="3962400"/>
            <a:ext cx="3429000" cy="1981200"/>
          </a:xfrm>
          <a:prstGeom prst="wedgeEllipseCallout">
            <a:avLst>
              <a:gd name="adj1" fmla="val -41204"/>
              <a:gd name="adj2" fmla="val -9543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There are two anti-image matrices: the anti-image covariance matrix and the anti-image correlation matrix.  We are interested in the anti-image correlation matrix.</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5A8DFC9-3CAC-49F8-8131-F75A94017141}" type="slidenum">
              <a:rPr lang="en-US"/>
              <a:pPr/>
              <a:t>22</a:t>
            </a:fld>
            <a:endParaRPr lang="en-US"/>
          </a:p>
        </p:txBody>
      </p:sp>
      <p:pic>
        <p:nvPicPr>
          <p:cNvPr id="188425" name="Picture 9"/>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76200" y="1289050"/>
            <a:ext cx="9067800" cy="48069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8419" name="Rectangle 3"/>
          <p:cNvSpPr>
            <a:spLocks noGrp="1" noChangeArrowheads="1"/>
          </p:cNvSpPr>
          <p:nvPr>
            <p:ph type="title"/>
          </p:nvPr>
        </p:nvSpPr>
        <p:spPr/>
        <p:txBody>
          <a:bodyPr/>
          <a:lstStyle/>
          <a:p>
            <a:r>
              <a:rPr lang="en-US"/>
              <a:t>Appropriateness of factor analysis:</a:t>
            </a:r>
            <a:br>
              <a:rPr lang="en-US"/>
            </a:br>
            <a:r>
              <a:rPr lang="en-US"/>
              <a:t>Sampling adequacy of individual variables</a:t>
            </a:r>
          </a:p>
        </p:txBody>
      </p:sp>
      <p:sp>
        <p:nvSpPr>
          <p:cNvPr id="188421" name="AutoShape 5"/>
          <p:cNvSpPr>
            <a:spLocks noChangeArrowheads="1"/>
          </p:cNvSpPr>
          <p:nvPr/>
        </p:nvSpPr>
        <p:spPr bwMode="auto">
          <a:xfrm>
            <a:off x="3276600" y="4572000"/>
            <a:ext cx="3429000" cy="1905000"/>
          </a:xfrm>
          <a:prstGeom prst="wedgeEllipseCallout">
            <a:avLst>
              <a:gd name="adj1" fmla="val 97731"/>
              <a:gd name="adj2" fmla="val 1291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On iteration 1, the MSA for the variable "respondent's socioeconomic index" [sei] was 0.410 which was less than 0.50, so it was removed from the analysis.</a:t>
            </a:r>
          </a:p>
        </p:txBody>
      </p:sp>
      <p:sp>
        <p:nvSpPr>
          <p:cNvPr id="188423" name="AutoShape 7"/>
          <p:cNvSpPr>
            <a:spLocks noChangeArrowheads="1"/>
          </p:cNvSpPr>
          <p:nvPr/>
        </p:nvSpPr>
        <p:spPr bwMode="auto">
          <a:xfrm>
            <a:off x="5562600" y="2286000"/>
            <a:ext cx="3429000" cy="1676400"/>
          </a:xfrm>
          <a:prstGeom prst="wedgeEllipseCallout">
            <a:avLst>
              <a:gd name="adj1" fmla="val -44213"/>
              <a:gd name="adj2" fmla="val 5019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SPSS locates the Measures of Sampling Adequacy are on the diagonal of the anti-image correlation matrix, highlighted in yellow.</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82D4ADE-5406-4C3F-B1DA-2FCFA1486046}" type="slidenum">
              <a:rPr lang="en-US"/>
              <a:pPr/>
              <a:t>23</a:t>
            </a:fld>
            <a:endParaRPr lang="en-US"/>
          </a:p>
        </p:txBody>
      </p:sp>
      <p:pic>
        <p:nvPicPr>
          <p:cNvPr id="189444"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65950"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9442" name="Rectangle 2"/>
          <p:cNvSpPr>
            <a:spLocks noGrp="1" noChangeArrowheads="1"/>
          </p:cNvSpPr>
          <p:nvPr>
            <p:ph type="title"/>
          </p:nvPr>
        </p:nvSpPr>
        <p:spPr/>
        <p:txBody>
          <a:bodyPr/>
          <a:lstStyle/>
          <a:p>
            <a:r>
              <a:rPr lang="en-US"/>
              <a:t>Excluding a variable from the factor analysis</a:t>
            </a:r>
          </a:p>
        </p:txBody>
      </p:sp>
      <p:sp>
        <p:nvSpPr>
          <p:cNvPr id="189446" name="AutoShape 6"/>
          <p:cNvSpPr>
            <a:spLocks noChangeArrowheads="1"/>
          </p:cNvSpPr>
          <p:nvPr/>
        </p:nvSpPr>
        <p:spPr bwMode="auto">
          <a:xfrm>
            <a:off x="2895600" y="2667000"/>
            <a:ext cx="3429000" cy="1905000"/>
          </a:xfrm>
          <a:prstGeom prst="wedgeEllipseCallout">
            <a:avLst>
              <a:gd name="adj1" fmla="val -52685"/>
              <a:gd name="adj2" fmla="val -6825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To remove the variable "respondent's socioeconomic index" [sei] from the analysis, click on the </a:t>
            </a:r>
            <a:r>
              <a:rPr lang="en-US" sz="1200" i="1">
                <a:latin typeface="Verdana" pitchFamily="34" charset="0"/>
              </a:rPr>
              <a:t>Dialog Recall</a:t>
            </a:r>
            <a:r>
              <a:rPr lang="en-US" sz="1200">
                <a:latin typeface="Verdana" pitchFamily="34" charset="0"/>
              </a:rPr>
              <a:t> tool button to access the drop down menu.</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FD62242-DF65-4403-B572-80FCF1D7C869}" type="slidenum">
              <a:rPr lang="en-US"/>
              <a:pPr/>
              <a:t>24</a:t>
            </a:fld>
            <a:endParaRPr lang="en-US"/>
          </a:p>
        </p:txBody>
      </p:sp>
      <p:pic>
        <p:nvPicPr>
          <p:cNvPr id="190467" name="Picture 3"/>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77063" cy="50895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90466" name="Rectangle 2"/>
          <p:cNvSpPr>
            <a:spLocks noGrp="1" noChangeArrowheads="1"/>
          </p:cNvSpPr>
          <p:nvPr>
            <p:ph type="title"/>
          </p:nvPr>
        </p:nvSpPr>
        <p:spPr/>
        <p:txBody>
          <a:bodyPr/>
          <a:lstStyle/>
          <a:p>
            <a:r>
              <a:rPr lang="en-US"/>
              <a:t>Repeating the factor analysis</a:t>
            </a:r>
          </a:p>
        </p:txBody>
      </p:sp>
      <p:sp>
        <p:nvSpPr>
          <p:cNvPr id="190469" name="AutoShape 5"/>
          <p:cNvSpPr>
            <a:spLocks noChangeArrowheads="1"/>
          </p:cNvSpPr>
          <p:nvPr/>
        </p:nvSpPr>
        <p:spPr bwMode="auto">
          <a:xfrm>
            <a:off x="4038600" y="2819400"/>
            <a:ext cx="3429000" cy="1371600"/>
          </a:xfrm>
          <a:prstGeom prst="wedgeEllipseCallout">
            <a:avLst>
              <a:gd name="adj1" fmla="val -54722"/>
              <a:gd name="adj2" fmla="val -7187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In the drop down menu, select </a:t>
            </a:r>
            <a:r>
              <a:rPr lang="en-US" sz="1200" i="1">
                <a:latin typeface="Verdana" pitchFamily="34" charset="0"/>
              </a:rPr>
              <a:t>Factor Analysis</a:t>
            </a:r>
            <a:r>
              <a:rPr lang="en-US" sz="1200">
                <a:latin typeface="Verdana" pitchFamily="34" charset="0"/>
              </a:rPr>
              <a:t> to reopen the factor analysis dialog box.</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53685C3-606B-48AC-8562-EEC52A31372D}" type="slidenum">
              <a:rPr lang="en-US"/>
              <a:pPr/>
              <a:t>25</a:t>
            </a:fld>
            <a:endParaRPr lang="en-US"/>
          </a:p>
        </p:txBody>
      </p:sp>
      <p:pic>
        <p:nvPicPr>
          <p:cNvPr id="191491" name="Picture 3"/>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62200" y="1600200"/>
            <a:ext cx="5133975" cy="33289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91490" name="Rectangle 2"/>
          <p:cNvSpPr>
            <a:spLocks noGrp="1" noChangeArrowheads="1"/>
          </p:cNvSpPr>
          <p:nvPr>
            <p:ph type="title"/>
          </p:nvPr>
        </p:nvSpPr>
        <p:spPr>
          <a:xfrm>
            <a:off x="1143000" y="304800"/>
            <a:ext cx="7848600" cy="914400"/>
          </a:xfrm>
        </p:spPr>
        <p:txBody>
          <a:bodyPr/>
          <a:lstStyle/>
          <a:p>
            <a:r>
              <a:rPr lang="en-US"/>
              <a:t>Removing the variable from the list of variables</a:t>
            </a:r>
          </a:p>
        </p:txBody>
      </p:sp>
      <p:sp>
        <p:nvSpPr>
          <p:cNvPr id="191493" name="AutoShape 5"/>
          <p:cNvSpPr>
            <a:spLocks noChangeArrowheads="1"/>
          </p:cNvSpPr>
          <p:nvPr/>
        </p:nvSpPr>
        <p:spPr bwMode="auto">
          <a:xfrm>
            <a:off x="5791200" y="2286000"/>
            <a:ext cx="2133600" cy="990600"/>
          </a:xfrm>
          <a:prstGeom prst="wedgeEllipseCallout">
            <a:avLst>
              <a:gd name="adj1" fmla="val -76713"/>
              <a:gd name="adj2" fmla="val 8349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highlight the </a:t>
            </a:r>
            <a:r>
              <a:rPr lang="en-US" sz="1200" i="1">
                <a:latin typeface="Verdana" pitchFamily="34" charset="0"/>
              </a:rPr>
              <a:t>sei</a:t>
            </a:r>
            <a:r>
              <a:rPr lang="en-US" sz="1200">
                <a:latin typeface="Verdana" pitchFamily="34" charset="0"/>
              </a:rPr>
              <a:t> variable.</a:t>
            </a:r>
          </a:p>
        </p:txBody>
      </p:sp>
      <p:sp>
        <p:nvSpPr>
          <p:cNvPr id="191494" name="AutoShape 6"/>
          <p:cNvSpPr>
            <a:spLocks noChangeArrowheads="1"/>
          </p:cNvSpPr>
          <p:nvPr/>
        </p:nvSpPr>
        <p:spPr bwMode="auto">
          <a:xfrm>
            <a:off x="2590800" y="4343400"/>
            <a:ext cx="3048000" cy="1447800"/>
          </a:xfrm>
          <a:prstGeom prst="wedgeEllipseCallout">
            <a:avLst>
              <a:gd name="adj1" fmla="val 8440"/>
              <a:gd name="adj2" fmla="val -14035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left arrow button to remove the variable from the </a:t>
            </a:r>
            <a:r>
              <a:rPr lang="en-US" sz="1200" i="1">
                <a:latin typeface="Verdana" pitchFamily="34" charset="0"/>
              </a:rPr>
              <a:t>Variables</a:t>
            </a:r>
            <a:r>
              <a:rPr lang="en-US" sz="1200">
                <a:latin typeface="Verdana" pitchFamily="34" charset="0"/>
              </a:rPr>
              <a:t> list box.</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7EEAE36-BE3A-41C4-B769-745064843D0A}" type="slidenum">
              <a:rPr lang="en-US"/>
              <a:pPr/>
              <a:t>26</a:t>
            </a:fld>
            <a:endParaRPr lang="en-US"/>
          </a:p>
        </p:txBody>
      </p:sp>
      <p:pic>
        <p:nvPicPr>
          <p:cNvPr id="192515" name="Picture 3"/>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76400" y="1676400"/>
            <a:ext cx="5133975" cy="33289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92514" name="Rectangle 2"/>
          <p:cNvSpPr>
            <a:spLocks noGrp="1" noChangeArrowheads="1"/>
          </p:cNvSpPr>
          <p:nvPr>
            <p:ph type="title"/>
          </p:nvPr>
        </p:nvSpPr>
        <p:spPr/>
        <p:txBody>
          <a:bodyPr/>
          <a:lstStyle/>
          <a:p>
            <a:r>
              <a:rPr lang="en-US"/>
              <a:t>Replicating the factor analysis</a:t>
            </a:r>
          </a:p>
        </p:txBody>
      </p:sp>
      <p:sp>
        <p:nvSpPr>
          <p:cNvPr id="192518" name="AutoShape 6"/>
          <p:cNvSpPr>
            <a:spLocks noChangeArrowheads="1"/>
          </p:cNvSpPr>
          <p:nvPr/>
        </p:nvSpPr>
        <p:spPr bwMode="auto">
          <a:xfrm>
            <a:off x="4953000" y="2819400"/>
            <a:ext cx="4038600" cy="2362200"/>
          </a:xfrm>
          <a:prstGeom prst="wedgeEllipseCallout">
            <a:avLst>
              <a:gd name="adj1" fmla="val -12616"/>
              <a:gd name="adj2" fmla="val -6922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The dialog recall command opens the dialog box with all of the settings that we had selected the last time we used factor analysis.</a:t>
            </a:r>
          </a:p>
          <a:p>
            <a:pPr algn="l"/>
            <a:endParaRPr lang="en-US" sz="1200">
              <a:latin typeface="Verdana" pitchFamily="34" charset="0"/>
            </a:endParaRPr>
          </a:p>
          <a:p>
            <a:pPr algn="l"/>
            <a:r>
              <a:rPr lang="en-US" sz="1200">
                <a:latin typeface="Verdana" pitchFamily="34" charset="0"/>
              </a:rPr>
              <a:t>To replicate the analysis without the variable that we just removed, click on the OK button. </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2C25EDB-1D98-4DF7-AC71-8B96C3B5F4A4}" type="slidenum">
              <a:rPr lang="en-US"/>
              <a:pPr/>
              <a:t>27</a:t>
            </a:fld>
            <a:endParaRPr lang="en-US"/>
          </a:p>
        </p:txBody>
      </p:sp>
      <p:pic>
        <p:nvPicPr>
          <p:cNvPr id="158724" name="Picture 4"/>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381000" y="1447800"/>
            <a:ext cx="8601075" cy="46878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58722" name="Rectangle 2"/>
          <p:cNvSpPr>
            <a:spLocks noGrp="1" noChangeArrowheads="1"/>
          </p:cNvSpPr>
          <p:nvPr>
            <p:ph type="title"/>
          </p:nvPr>
        </p:nvSpPr>
        <p:spPr/>
        <p:txBody>
          <a:bodyPr/>
          <a:lstStyle/>
          <a:p>
            <a:r>
              <a:rPr lang="en-US"/>
              <a:t>Appropriateness of factor analysis:</a:t>
            </a:r>
            <a:br>
              <a:rPr lang="en-US"/>
            </a:br>
            <a:r>
              <a:rPr lang="en-US"/>
              <a:t>Sample adequacy for revised factor analysis</a:t>
            </a:r>
          </a:p>
        </p:txBody>
      </p:sp>
      <p:sp>
        <p:nvSpPr>
          <p:cNvPr id="158728" name="AutoShape 8"/>
          <p:cNvSpPr>
            <a:spLocks noChangeArrowheads="1"/>
          </p:cNvSpPr>
          <p:nvPr/>
        </p:nvSpPr>
        <p:spPr bwMode="auto">
          <a:xfrm>
            <a:off x="4876800" y="1905000"/>
            <a:ext cx="4038600" cy="1752600"/>
          </a:xfrm>
          <a:prstGeom prst="wedgeEllipseCallout">
            <a:avLst>
              <a:gd name="adj1" fmla="val -34944"/>
              <a:gd name="adj2" fmla="val 5815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In the factor analysis with the sei variable removed, we see that the measures of sampling adequacy for the remaining variables are all greater than 0.50.</a:t>
            </a:r>
          </a:p>
        </p:txBody>
      </p:sp>
      <p:sp>
        <p:nvSpPr>
          <p:cNvPr id="158729" name="AutoShape 9"/>
          <p:cNvSpPr>
            <a:spLocks noChangeArrowheads="1"/>
          </p:cNvSpPr>
          <p:nvPr/>
        </p:nvSpPr>
        <p:spPr bwMode="auto">
          <a:xfrm>
            <a:off x="2971800" y="4953000"/>
            <a:ext cx="4038600" cy="1524000"/>
          </a:xfrm>
          <a:prstGeom prst="wedgeEllipseCallout">
            <a:avLst>
              <a:gd name="adj1" fmla="val -13759"/>
              <a:gd name="adj2" fmla="val 1562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On iteration 2, the MSA for all of the individual variables still included in the analysis was greater than 0.5, supporting their retention in the analysis. </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7F1B2F3-735B-4F89-9C33-F842765F3639}" type="slidenum">
              <a:rPr lang="en-US"/>
              <a:pPr/>
              <a:t>28</a:t>
            </a:fld>
            <a:endParaRPr lang="en-US"/>
          </a:p>
        </p:txBody>
      </p:sp>
      <p:pic>
        <p:nvPicPr>
          <p:cNvPr id="200709" name="Picture 5"/>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828800" y="1600200"/>
            <a:ext cx="4127500" cy="17033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00707" name="Rectangle 3"/>
          <p:cNvSpPr>
            <a:spLocks noGrp="1" noChangeArrowheads="1"/>
          </p:cNvSpPr>
          <p:nvPr>
            <p:ph type="title"/>
          </p:nvPr>
        </p:nvSpPr>
        <p:spPr/>
        <p:txBody>
          <a:bodyPr/>
          <a:lstStyle/>
          <a:p>
            <a:r>
              <a:rPr lang="en-US"/>
              <a:t>Appropriateness of factor analysis:</a:t>
            </a:r>
            <a:br>
              <a:rPr lang="en-US"/>
            </a:br>
            <a:r>
              <a:rPr lang="en-US"/>
              <a:t>Sample adequacy for set of variables</a:t>
            </a:r>
          </a:p>
        </p:txBody>
      </p:sp>
      <p:sp>
        <p:nvSpPr>
          <p:cNvPr id="200711" name="AutoShape 7"/>
          <p:cNvSpPr>
            <a:spLocks noChangeArrowheads="1"/>
          </p:cNvSpPr>
          <p:nvPr/>
        </p:nvSpPr>
        <p:spPr bwMode="auto">
          <a:xfrm>
            <a:off x="5562600" y="2590800"/>
            <a:ext cx="3276600" cy="1828800"/>
          </a:xfrm>
          <a:prstGeom prst="wedgeEllipseCallout">
            <a:avLst>
              <a:gd name="adj1" fmla="val -50389"/>
              <a:gd name="adj2" fmla="val -6145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In addition, the overall MSA for the set of variables included in the analysis  was 0.734, which exceeds the minimum requirement of 0.50 for overall MSA.</a:t>
            </a:r>
          </a:p>
        </p:txBody>
      </p:sp>
      <p:sp>
        <p:nvSpPr>
          <p:cNvPr id="200712" name="AutoShape 8"/>
          <p:cNvSpPr>
            <a:spLocks noChangeArrowheads="1"/>
          </p:cNvSpPr>
          <p:nvPr/>
        </p:nvSpPr>
        <p:spPr bwMode="auto">
          <a:xfrm>
            <a:off x="3124200" y="4495800"/>
            <a:ext cx="3733800" cy="1600200"/>
          </a:xfrm>
          <a:prstGeom prst="wedgeEllipseCallout">
            <a:avLst>
              <a:gd name="adj1" fmla="val -1954"/>
              <a:gd name="adj2" fmla="val 1745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The seven variables remaining in the analysis satisfy the criteria for appropriateness of factor analysis.</a:t>
            </a:r>
          </a:p>
          <a:p>
            <a:pPr algn="l"/>
            <a:endParaRPr lang="en-US" sz="1200">
              <a:latin typeface="Verdana" pitchFamily="34" charset="0"/>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462067A-480B-42B0-81F3-E25419811145}" type="slidenum">
              <a:rPr lang="en-US"/>
              <a:pPr/>
              <a:t>29</a:t>
            </a:fld>
            <a:endParaRPr lang="en-US"/>
          </a:p>
        </p:txBody>
      </p:sp>
      <p:pic>
        <p:nvPicPr>
          <p:cNvPr id="156676"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048000" y="1676400"/>
            <a:ext cx="4127500" cy="16811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56674" name="Rectangle 2"/>
          <p:cNvSpPr>
            <a:spLocks noGrp="1" noChangeArrowheads="1"/>
          </p:cNvSpPr>
          <p:nvPr>
            <p:ph type="title"/>
          </p:nvPr>
        </p:nvSpPr>
        <p:spPr/>
        <p:txBody>
          <a:bodyPr/>
          <a:lstStyle/>
          <a:p>
            <a:r>
              <a:rPr lang="en-US"/>
              <a:t>Appropriateness of factor analysis:</a:t>
            </a:r>
            <a:br>
              <a:rPr lang="en-US"/>
            </a:br>
            <a:r>
              <a:rPr lang="en-US"/>
              <a:t>Bartlett test of sphericity</a:t>
            </a:r>
          </a:p>
        </p:txBody>
      </p:sp>
      <p:sp>
        <p:nvSpPr>
          <p:cNvPr id="156678" name="AutoShape 6"/>
          <p:cNvSpPr>
            <a:spLocks noChangeArrowheads="1"/>
          </p:cNvSpPr>
          <p:nvPr/>
        </p:nvSpPr>
        <p:spPr bwMode="auto">
          <a:xfrm>
            <a:off x="2819400" y="3284538"/>
            <a:ext cx="4492625" cy="3116262"/>
          </a:xfrm>
          <a:prstGeom prst="wedgeEllipseCallout">
            <a:avLst>
              <a:gd name="adj1" fmla="val 31144"/>
              <a:gd name="adj2" fmla="val -5392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Principal component analysis requires that the probability associated  with Bartlett's Test of Sphericity be less than the level of significance.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probability associated with the Bartlett test is &lt;0.001, which satisfies this requirement.</a:t>
            </a:r>
          </a:p>
          <a:p>
            <a:pPr algn="l">
              <a:lnSpc>
                <a:spcPct val="100000"/>
              </a:lnSpc>
            </a:pPr>
            <a:endParaRPr lang="en-US" sz="1200">
              <a:latin typeface="Verdana" pitchFamily="34" charset="0"/>
            </a:endParaRPr>
          </a:p>
          <a:p>
            <a:pPr algn="l"/>
            <a:r>
              <a:rPr lang="en-US" sz="1200">
                <a:latin typeface="Verdana" pitchFamily="34" charset="0"/>
              </a:rPr>
              <a:t>The next step is to determine the number of factors that should be included in the factor solution.</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5AA45993-6F2B-406F-8DE2-62779CEF47A8}" type="slidenum">
              <a:rPr lang="en-US"/>
              <a:pPr/>
              <a:t>3</a:t>
            </a:fld>
            <a:endParaRPr lang="en-US"/>
          </a:p>
        </p:txBody>
      </p:sp>
      <p:sp>
        <p:nvSpPr>
          <p:cNvPr id="229378" name="Rectangle 2"/>
          <p:cNvSpPr>
            <a:spLocks noGrp="1" noChangeArrowheads="1"/>
          </p:cNvSpPr>
          <p:nvPr>
            <p:ph type="title"/>
          </p:nvPr>
        </p:nvSpPr>
        <p:spPr/>
        <p:txBody>
          <a:bodyPr/>
          <a:lstStyle/>
          <a:p>
            <a:r>
              <a:rPr lang="en-US"/>
              <a:t>Strategy for solving problems - 1</a:t>
            </a:r>
          </a:p>
        </p:txBody>
      </p:sp>
      <p:sp>
        <p:nvSpPr>
          <p:cNvPr id="229379" name="Rectangle 3"/>
          <p:cNvSpPr>
            <a:spLocks noGrp="1" noChangeArrowheads="1"/>
          </p:cNvSpPr>
          <p:nvPr>
            <p:ph type="body" idx="1"/>
          </p:nvPr>
        </p:nvSpPr>
        <p:spPr>
          <a:xfrm>
            <a:off x="1066800" y="1371600"/>
            <a:ext cx="7881938" cy="5334000"/>
          </a:xfrm>
        </p:spPr>
        <p:txBody>
          <a:bodyPr/>
          <a:lstStyle/>
          <a:p>
            <a:pPr>
              <a:lnSpc>
                <a:spcPct val="90000"/>
              </a:lnSpc>
            </a:pPr>
            <a:r>
              <a:rPr lang="en-US"/>
              <a:t>A principal component factor analysis requires:</a:t>
            </a:r>
          </a:p>
          <a:p>
            <a:pPr lvl="1">
              <a:lnSpc>
                <a:spcPct val="90000"/>
              </a:lnSpc>
            </a:pPr>
            <a:r>
              <a:rPr lang="en-US"/>
              <a:t>The variables included must be metric level or dichotomous (dummy-coded) nominal level</a:t>
            </a:r>
          </a:p>
          <a:p>
            <a:pPr lvl="1">
              <a:lnSpc>
                <a:spcPct val="90000"/>
              </a:lnSpc>
            </a:pPr>
            <a:r>
              <a:rPr lang="en-US"/>
              <a:t>The sample size must be greater than 50 (preferably 100)</a:t>
            </a:r>
          </a:p>
          <a:p>
            <a:pPr lvl="1">
              <a:lnSpc>
                <a:spcPct val="90000"/>
              </a:lnSpc>
            </a:pPr>
            <a:r>
              <a:rPr lang="en-US"/>
              <a:t>The ratio of cases to variables must be 5 to 1 or larger</a:t>
            </a:r>
          </a:p>
          <a:p>
            <a:pPr lvl="1">
              <a:lnSpc>
                <a:spcPct val="90000"/>
              </a:lnSpc>
            </a:pPr>
            <a:r>
              <a:rPr lang="en-US"/>
              <a:t>The correlation matrix for the variables must contain 2 or more correlations of 0.30 or greater</a:t>
            </a:r>
          </a:p>
          <a:p>
            <a:pPr lvl="1">
              <a:lnSpc>
                <a:spcPct val="90000"/>
              </a:lnSpc>
            </a:pPr>
            <a:r>
              <a:rPr lang="en-US"/>
              <a:t>Variables with measures of sampling adequacy less than 0.50 must be removed</a:t>
            </a:r>
          </a:p>
          <a:p>
            <a:pPr lvl="1">
              <a:lnSpc>
                <a:spcPct val="90000"/>
              </a:lnSpc>
            </a:pPr>
            <a:r>
              <a:rPr lang="en-US"/>
              <a:t>The overall measure of sampling adequacy is 0.50 or higher</a:t>
            </a:r>
          </a:p>
          <a:p>
            <a:pPr lvl="1">
              <a:lnSpc>
                <a:spcPct val="90000"/>
              </a:lnSpc>
            </a:pPr>
            <a:r>
              <a:rPr lang="en-US"/>
              <a:t>The Bartlett test of sphericity is statistically significant.</a:t>
            </a:r>
          </a:p>
          <a:p>
            <a:pPr>
              <a:lnSpc>
                <a:spcPct val="90000"/>
              </a:lnSpc>
            </a:pPr>
            <a:endParaRPr lang="en-US" sz="1400"/>
          </a:p>
          <a:p>
            <a:pPr>
              <a:lnSpc>
                <a:spcPct val="90000"/>
              </a:lnSpc>
            </a:pPr>
            <a:r>
              <a:rPr lang="en-US"/>
              <a:t>The first phase of a principal component analysis is devoted to verifying that we meet these requirements.  If we do not meet these requirements, factor analysis is not appropriate.</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F7D85C2-2C6F-4129-AF5D-255B1FBC82AA}" type="slidenum">
              <a:rPr lang="en-US"/>
              <a:pPr/>
              <a:t>30</a:t>
            </a:fld>
            <a:endParaRPr lang="en-US"/>
          </a:p>
        </p:txBody>
      </p:sp>
      <p:sp>
        <p:nvSpPr>
          <p:cNvPr id="159746" name="Rectangle 2"/>
          <p:cNvSpPr>
            <a:spLocks noGrp="1" noChangeArrowheads="1"/>
          </p:cNvSpPr>
          <p:nvPr>
            <p:ph type="title"/>
          </p:nvPr>
        </p:nvSpPr>
        <p:spPr/>
        <p:txBody>
          <a:bodyPr/>
          <a:lstStyle/>
          <a:p>
            <a:r>
              <a:rPr lang="en-US"/>
              <a:t>Number of factors to extract:</a:t>
            </a:r>
            <a:br>
              <a:rPr lang="en-US"/>
            </a:br>
            <a:r>
              <a:rPr lang="en-US"/>
              <a:t>Latent root criterion</a:t>
            </a:r>
          </a:p>
        </p:txBody>
      </p:sp>
      <p:pic>
        <p:nvPicPr>
          <p:cNvPr id="159748"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r="33261"/>
          <a:stretch>
            <a:fillRect/>
          </a:stretch>
        </p:blipFill>
        <p:spPr>
          <a:xfrm>
            <a:off x="1676400" y="1600200"/>
            <a:ext cx="6710363" cy="25860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59751" name="AutoShape 7"/>
          <p:cNvSpPr>
            <a:spLocks noChangeArrowheads="1"/>
          </p:cNvSpPr>
          <p:nvPr/>
        </p:nvSpPr>
        <p:spPr bwMode="auto">
          <a:xfrm>
            <a:off x="228600" y="4114800"/>
            <a:ext cx="4114800" cy="2362200"/>
          </a:xfrm>
          <a:prstGeom prst="wedgeEllipseCallout">
            <a:avLst>
              <a:gd name="adj1" fmla="val 18671"/>
              <a:gd name="adj2" fmla="val -10483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Using the output from iteration 2, there were  2 eigenvalues greater than 1.0.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latent root criterion for number of factors to derive would indicate that there were  2 components to be extracted for these variables. </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A38BE31-6F65-4A9A-B1F4-0459314F3A4D}" type="slidenum">
              <a:rPr lang="en-US"/>
              <a:pPr/>
              <a:t>31</a:t>
            </a:fld>
            <a:endParaRPr lang="en-US"/>
          </a:p>
        </p:txBody>
      </p:sp>
      <p:sp>
        <p:nvSpPr>
          <p:cNvPr id="204802" name="Rectangle 2"/>
          <p:cNvSpPr>
            <a:spLocks noGrp="1" noChangeArrowheads="1"/>
          </p:cNvSpPr>
          <p:nvPr>
            <p:ph type="title"/>
          </p:nvPr>
        </p:nvSpPr>
        <p:spPr/>
        <p:txBody>
          <a:bodyPr/>
          <a:lstStyle/>
          <a:p>
            <a:r>
              <a:rPr lang="en-US"/>
              <a:t>Number of factors to extract:</a:t>
            </a:r>
            <a:br>
              <a:rPr lang="en-US"/>
            </a:br>
            <a:r>
              <a:rPr lang="en-US"/>
              <a:t> Percentage of variance criterion</a:t>
            </a:r>
          </a:p>
        </p:txBody>
      </p:sp>
      <p:pic>
        <p:nvPicPr>
          <p:cNvPr id="204803" name="Picture 3"/>
          <p:cNvPicPr>
            <a:picLocks noChangeAspect="1" noChangeArrowheads="1"/>
          </p:cNvPicPr>
          <p:nvPr>
            <p:ph idx="1"/>
          </p:nvPr>
        </p:nvPicPr>
        <p:blipFill>
          <a:blip r:embed="rId2">
            <a:extLst>
              <a:ext uri="{28A0092B-C50C-407E-A947-70E740481C1C}">
                <a14:useLocalDpi xmlns:a14="http://schemas.microsoft.com/office/drawing/2010/main" val="0"/>
              </a:ext>
            </a:extLst>
          </a:blip>
          <a:srcRect r="33261"/>
          <a:stretch>
            <a:fillRect/>
          </a:stretch>
        </p:blipFill>
        <p:spPr>
          <a:xfrm>
            <a:off x="1676400" y="1600200"/>
            <a:ext cx="6710363" cy="25860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04804" name="AutoShape 4"/>
          <p:cNvSpPr>
            <a:spLocks noChangeArrowheads="1"/>
          </p:cNvSpPr>
          <p:nvPr/>
        </p:nvSpPr>
        <p:spPr bwMode="auto">
          <a:xfrm>
            <a:off x="4876800" y="3429000"/>
            <a:ext cx="4114800" cy="2362200"/>
          </a:xfrm>
          <a:prstGeom prst="wedgeEllipseCallout">
            <a:avLst>
              <a:gd name="adj1" fmla="val -38852"/>
              <a:gd name="adj2" fmla="val -7002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In contrast, the cumulative proportion of variance criteria would require 3 components to satisfy the criterion of explaining 60% or more of the total variance.</a:t>
            </a:r>
          </a:p>
          <a:p>
            <a:pPr algn="l">
              <a:lnSpc>
                <a:spcPct val="100000"/>
              </a:lnSpc>
            </a:pPr>
            <a:endParaRPr lang="en-US" sz="1200">
              <a:latin typeface="Verdana" pitchFamily="34" charset="0"/>
            </a:endParaRPr>
          </a:p>
          <a:p>
            <a:pPr algn="l">
              <a:lnSpc>
                <a:spcPct val="100000"/>
              </a:lnSpc>
            </a:pPr>
            <a:r>
              <a:rPr lang="en-US" sz="1200">
                <a:latin typeface="Verdana" pitchFamily="34" charset="0"/>
              </a:rPr>
              <a:t>A 3 components solution would explain 65.415% of the total variance.</a:t>
            </a:r>
          </a:p>
        </p:txBody>
      </p:sp>
      <p:sp>
        <p:nvSpPr>
          <p:cNvPr id="204805" name="AutoShape 5"/>
          <p:cNvSpPr>
            <a:spLocks noChangeArrowheads="1"/>
          </p:cNvSpPr>
          <p:nvPr/>
        </p:nvSpPr>
        <p:spPr bwMode="auto">
          <a:xfrm>
            <a:off x="762000" y="4724400"/>
            <a:ext cx="4267200" cy="1905000"/>
          </a:xfrm>
          <a:prstGeom prst="wedgeEllipseCallout">
            <a:avLst>
              <a:gd name="adj1" fmla="val 1713"/>
              <a:gd name="adj2" fmla="val -2991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Since the SPSS default is to extract the number of components indicated by the latent root criterion, our initial factor solution was based on the extraction of 2 components.</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564BB1B1-E874-413E-9140-FE73C9A5A37F}" type="slidenum">
              <a:rPr lang="en-US"/>
              <a:pPr/>
              <a:t>32</a:t>
            </a:fld>
            <a:endParaRPr lang="en-US"/>
          </a:p>
        </p:txBody>
      </p:sp>
      <p:pic>
        <p:nvPicPr>
          <p:cNvPr id="210950"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876800" y="1524000"/>
            <a:ext cx="3751263" cy="48799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10951" name="Rectangle 7"/>
          <p:cNvSpPr>
            <a:spLocks noGrp="1" noChangeArrowheads="1"/>
          </p:cNvSpPr>
          <p:nvPr>
            <p:ph type="title"/>
          </p:nvPr>
        </p:nvSpPr>
        <p:spPr/>
        <p:txBody>
          <a:bodyPr/>
          <a:lstStyle/>
          <a:p>
            <a:r>
              <a:rPr lang="en-US"/>
              <a:t>Evaluating communalities</a:t>
            </a:r>
          </a:p>
        </p:txBody>
      </p:sp>
      <p:sp>
        <p:nvSpPr>
          <p:cNvPr id="210947" name="AutoShape 3"/>
          <p:cNvSpPr>
            <a:spLocks noChangeArrowheads="1"/>
          </p:cNvSpPr>
          <p:nvPr/>
        </p:nvSpPr>
        <p:spPr bwMode="auto">
          <a:xfrm>
            <a:off x="1219200" y="1752600"/>
            <a:ext cx="3657600" cy="3657600"/>
          </a:xfrm>
          <a:prstGeom prst="wedgeEllipseCallout">
            <a:avLst>
              <a:gd name="adj1" fmla="val -26130"/>
              <a:gd name="adj2" fmla="val -3676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Communalities represent the proportion of the variance in the original variables that is accounted for by the factor solution.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factor solution should explain at least half of each original variable's variance, so the communality value for each variable should be 0.50 or higher.</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AAE9A1D-FE84-46F3-8E60-E6E4BD8137D5}" type="slidenum">
              <a:rPr lang="en-US"/>
              <a:pPr/>
              <a:t>33</a:t>
            </a:fld>
            <a:endParaRPr lang="en-US"/>
          </a:p>
        </p:txBody>
      </p:sp>
      <p:pic>
        <p:nvPicPr>
          <p:cNvPr id="212999" name="Picture 7"/>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27250" y="1143000"/>
            <a:ext cx="3740150" cy="4878388"/>
          </a:xfrm>
          <a:ln/>
          <a:extLst>
            <a:ext uri="{909E8E84-426E-40DD-AFC4-6F175D3DCCD1}">
              <a14:hiddenFill xmlns:a14="http://schemas.microsoft.com/office/drawing/2010/main">
                <a:solidFill>
                  <a:schemeClr val="bg1"/>
                </a:solidFill>
              </a14:hiddenFill>
            </a:ext>
          </a:extLst>
        </p:spPr>
      </p:pic>
      <p:sp>
        <p:nvSpPr>
          <p:cNvPr id="212995" name="Rectangle 3"/>
          <p:cNvSpPr>
            <a:spLocks noGrp="1" noChangeArrowheads="1"/>
          </p:cNvSpPr>
          <p:nvPr>
            <p:ph type="title"/>
          </p:nvPr>
        </p:nvSpPr>
        <p:spPr/>
        <p:txBody>
          <a:bodyPr/>
          <a:lstStyle/>
          <a:p>
            <a:r>
              <a:rPr lang="en-US"/>
              <a:t>Communality requiring variable removal</a:t>
            </a:r>
          </a:p>
        </p:txBody>
      </p:sp>
      <p:sp>
        <p:nvSpPr>
          <p:cNvPr id="212997" name="AutoShape 5"/>
          <p:cNvSpPr>
            <a:spLocks noChangeArrowheads="1"/>
          </p:cNvSpPr>
          <p:nvPr/>
        </p:nvSpPr>
        <p:spPr bwMode="auto">
          <a:xfrm>
            <a:off x="5715000" y="1524000"/>
            <a:ext cx="3124200" cy="3505200"/>
          </a:xfrm>
          <a:prstGeom prst="wedgeEllipseCallout">
            <a:avLst>
              <a:gd name="adj1" fmla="val -55083"/>
              <a:gd name="adj2" fmla="val 4080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endParaRPr lang="en-US" sz="1200">
              <a:latin typeface="Verdana" pitchFamily="34" charset="0"/>
            </a:endParaRPr>
          </a:p>
          <a:p>
            <a:pPr algn="l"/>
            <a:r>
              <a:rPr lang="en-US" sz="1200">
                <a:latin typeface="Verdana" pitchFamily="34" charset="0"/>
              </a:rPr>
              <a:t>On iteration 2, the communality for the variable "economic progress in America will slow down without more concern for environment" [econgrn] was 0.437 which was less than 0.50.</a:t>
            </a:r>
          </a:p>
          <a:p>
            <a:pPr algn="l"/>
            <a:endParaRPr lang="en-US" sz="1200">
              <a:latin typeface="Verdana" pitchFamily="34" charset="0"/>
            </a:endParaRPr>
          </a:p>
          <a:p>
            <a:pPr algn="l"/>
            <a:r>
              <a:rPr lang="en-US" sz="1200">
                <a:latin typeface="Verdana" pitchFamily="34" charset="0"/>
              </a:rPr>
              <a:t>The variable was removed and the principal component analysis was computed again.</a:t>
            </a:r>
          </a:p>
        </p:txBody>
      </p:sp>
      <p:sp>
        <p:nvSpPr>
          <p:cNvPr id="213000" name="AutoShape 8"/>
          <p:cNvSpPr>
            <a:spLocks noChangeArrowheads="1"/>
          </p:cNvSpPr>
          <p:nvPr/>
        </p:nvSpPr>
        <p:spPr bwMode="auto">
          <a:xfrm>
            <a:off x="4038600" y="5410200"/>
            <a:ext cx="4724400" cy="1295400"/>
          </a:xfrm>
          <a:prstGeom prst="wedgeEllipseCallout">
            <a:avLst>
              <a:gd name="adj1" fmla="val -1380"/>
              <a:gd name="adj2" fmla="val -882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In this iteration, there are actually three variables that have communalities less than 0.50. The variable with the smallest communality is selected for removal.</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7DF484B-03A6-4444-B68D-E9FF8B951230}" type="slidenum">
              <a:rPr lang="en-US"/>
              <a:pPr/>
              <a:t>34</a:t>
            </a:fld>
            <a:endParaRPr lang="en-US"/>
          </a:p>
        </p:txBody>
      </p:sp>
      <p:pic>
        <p:nvPicPr>
          <p:cNvPr id="214018"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77063" cy="50895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14019" name="Rectangle 3"/>
          <p:cNvSpPr>
            <a:spLocks noGrp="1" noChangeArrowheads="1"/>
          </p:cNvSpPr>
          <p:nvPr>
            <p:ph type="title"/>
          </p:nvPr>
        </p:nvSpPr>
        <p:spPr/>
        <p:txBody>
          <a:bodyPr/>
          <a:lstStyle/>
          <a:p>
            <a:r>
              <a:rPr lang="en-US"/>
              <a:t>Repeating the factor analysis</a:t>
            </a:r>
          </a:p>
        </p:txBody>
      </p:sp>
      <p:sp>
        <p:nvSpPr>
          <p:cNvPr id="214020" name="AutoShape 4"/>
          <p:cNvSpPr>
            <a:spLocks noChangeArrowheads="1"/>
          </p:cNvSpPr>
          <p:nvPr/>
        </p:nvSpPr>
        <p:spPr bwMode="auto">
          <a:xfrm>
            <a:off x="4038600" y="2819400"/>
            <a:ext cx="3429000" cy="1371600"/>
          </a:xfrm>
          <a:prstGeom prst="wedgeEllipseCallout">
            <a:avLst>
              <a:gd name="adj1" fmla="val -54722"/>
              <a:gd name="adj2" fmla="val -7187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In the drop down menu, select </a:t>
            </a:r>
            <a:r>
              <a:rPr lang="en-US" sz="1200" i="1">
                <a:latin typeface="Verdana" pitchFamily="34" charset="0"/>
              </a:rPr>
              <a:t>Factor Analysis</a:t>
            </a:r>
            <a:r>
              <a:rPr lang="en-US" sz="1200">
                <a:latin typeface="Verdana" pitchFamily="34" charset="0"/>
              </a:rPr>
              <a:t> to reopen the factor analysis dialog box.</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608715E-921E-45D5-805A-1C608BE6AEAD}" type="slidenum">
              <a:rPr lang="en-US"/>
              <a:pPr/>
              <a:t>35</a:t>
            </a:fld>
            <a:endParaRPr lang="en-US"/>
          </a:p>
        </p:txBody>
      </p:sp>
      <p:pic>
        <p:nvPicPr>
          <p:cNvPr id="215047"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62200" y="1600200"/>
            <a:ext cx="5133975" cy="33289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15043" name="Rectangle 3"/>
          <p:cNvSpPr>
            <a:spLocks noGrp="1" noChangeArrowheads="1"/>
          </p:cNvSpPr>
          <p:nvPr>
            <p:ph type="title"/>
          </p:nvPr>
        </p:nvSpPr>
        <p:spPr>
          <a:xfrm>
            <a:off x="1143000" y="304800"/>
            <a:ext cx="7848600" cy="914400"/>
          </a:xfrm>
        </p:spPr>
        <p:txBody>
          <a:bodyPr/>
          <a:lstStyle/>
          <a:p>
            <a:r>
              <a:rPr lang="en-US"/>
              <a:t>Removing the variable from the list of variables</a:t>
            </a:r>
          </a:p>
        </p:txBody>
      </p:sp>
      <p:sp>
        <p:nvSpPr>
          <p:cNvPr id="215044" name="AutoShape 4"/>
          <p:cNvSpPr>
            <a:spLocks noChangeArrowheads="1"/>
          </p:cNvSpPr>
          <p:nvPr/>
        </p:nvSpPr>
        <p:spPr bwMode="auto">
          <a:xfrm>
            <a:off x="5791200" y="2286000"/>
            <a:ext cx="2133600" cy="990600"/>
          </a:xfrm>
          <a:prstGeom prst="wedgeEllipseCallout">
            <a:avLst>
              <a:gd name="adj1" fmla="val -65181"/>
              <a:gd name="adj2" fmla="val 5031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highlight the </a:t>
            </a:r>
            <a:r>
              <a:rPr lang="en-US" sz="1200" i="1">
                <a:latin typeface="Verdana" pitchFamily="34" charset="0"/>
              </a:rPr>
              <a:t>econgrn</a:t>
            </a:r>
            <a:r>
              <a:rPr lang="en-US" sz="1200">
                <a:latin typeface="Verdana" pitchFamily="34" charset="0"/>
              </a:rPr>
              <a:t> variable.</a:t>
            </a:r>
          </a:p>
        </p:txBody>
      </p:sp>
      <p:sp>
        <p:nvSpPr>
          <p:cNvPr id="215045" name="AutoShape 5"/>
          <p:cNvSpPr>
            <a:spLocks noChangeArrowheads="1"/>
          </p:cNvSpPr>
          <p:nvPr/>
        </p:nvSpPr>
        <p:spPr bwMode="auto">
          <a:xfrm>
            <a:off x="2590800" y="4343400"/>
            <a:ext cx="3048000" cy="1447800"/>
          </a:xfrm>
          <a:prstGeom prst="wedgeEllipseCallout">
            <a:avLst>
              <a:gd name="adj1" fmla="val 8440"/>
              <a:gd name="adj2" fmla="val -14035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left arrow button to remove the variable from the </a:t>
            </a:r>
            <a:r>
              <a:rPr lang="en-US" sz="1200" i="1">
                <a:latin typeface="Verdana" pitchFamily="34" charset="0"/>
              </a:rPr>
              <a:t>Variables</a:t>
            </a:r>
            <a:r>
              <a:rPr lang="en-US" sz="1200">
                <a:latin typeface="Verdana" pitchFamily="34" charset="0"/>
              </a:rPr>
              <a:t> list box.</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D45E4A2-F6E3-47BD-A0CD-CA5777BF9F61}" type="slidenum">
              <a:rPr lang="en-US"/>
              <a:pPr/>
              <a:t>36</a:t>
            </a:fld>
            <a:endParaRPr lang="en-US"/>
          </a:p>
        </p:txBody>
      </p:sp>
      <p:pic>
        <p:nvPicPr>
          <p:cNvPr id="216070"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752600" y="1752600"/>
            <a:ext cx="5133975" cy="33289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16067" name="Rectangle 3"/>
          <p:cNvSpPr>
            <a:spLocks noGrp="1" noChangeArrowheads="1"/>
          </p:cNvSpPr>
          <p:nvPr>
            <p:ph type="title"/>
          </p:nvPr>
        </p:nvSpPr>
        <p:spPr/>
        <p:txBody>
          <a:bodyPr/>
          <a:lstStyle/>
          <a:p>
            <a:r>
              <a:rPr lang="en-US"/>
              <a:t>Replicating the factor analysis</a:t>
            </a:r>
          </a:p>
        </p:txBody>
      </p:sp>
      <p:sp>
        <p:nvSpPr>
          <p:cNvPr id="216068" name="AutoShape 4"/>
          <p:cNvSpPr>
            <a:spLocks noChangeArrowheads="1"/>
          </p:cNvSpPr>
          <p:nvPr/>
        </p:nvSpPr>
        <p:spPr bwMode="auto">
          <a:xfrm>
            <a:off x="4953000" y="2819400"/>
            <a:ext cx="4038600" cy="2362200"/>
          </a:xfrm>
          <a:prstGeom prst="wedgeEllipseCallout">
            <a:avLst>
              <a:gd name="adj1" fmla="val -12616"/>
              <a:gd name="adj2" fmla="val -6922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The dialog recall command opens the dialog box with all of the settings that we had selected the last time we used factor analysis.</a:t>
            </a:r>
          </a:p>
          <a:p>
            <a:pPr algn="l"/>
            <a:endParaRPr lang="en-US" sz="1200">
              <a:latin typeface="Verdana" pitchFamily="34" charset="0"/>
            </a:endParaRPr>
          </a:p>
          <a:p>
            <a:pPr algn="l"/>
            <a:r>
              <a:rPr lang="en-US" sz="1200">
                <a:latin typeface="Verdana" pitchFamily="34" charset="0"/>
              </a:rPr>
              <a:t>To replicate the analysis without the variable that we just removed, click on the OK button. </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B6B688A-82BB-425F-8172-06F35D0E4BBD}" type="slidenum">
              <a:rPr lang="en-US"/>
              <a:pPr/>
              <a:t>37</a:t>
            </a:fld>
            <a:endParaRPr lang="en-US"/>
          </a:p>
        </p:txBody>
      </p:sp>
      <p:pic>
        <p:nvPicPr>
          <p:cNvPr id="106517" name="Picture 21"/>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01875" y="2084388"/>
            <a:ext cx="3641725" cy="431641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06513" name="Rectangle 17"/>
          <p:cNvSpPr>
            <a:spLocks noGrp="1" noChangeArrowheads="1"/>
          </p:cNvSpPr>
          <p:nvPr>
            <p:ph type="title"/>
          </p:nvPr>
        </p:nvSpPr>
        <p:spPr/>
        <p:txBody>
          <a:bodyPr/>
          <a:lstStyle/>
          <a:p>
            <a:r>
              <a:rPr lang="en-US"/>
              <a:t>Communality requiring variable removal</a:t>
            </a:r>
          </a:p>
        </p:txBody>
      </p:sp>
      <p:sp>
        <p:nvSpPr>
          <p:cNvPr id="106515" name="AutoShape 19"/>
          <p:cNvSpPr>
            <a:spLocks noChangeArrowheads="1"/>
          </p:cNvSpPr>
          <p:nvPr/>
        </p:nvSpPr>
        <p:spPr bwMode="auto">
          <a:xfrm>
            <a:off x="5715000" y="2162175"/>
            <a:ext cx="3124200" cy="2990850"/>
          </a:xfrm>
          <a:prstGeom prst="wedgeEllipseCallout">
            <a:avLst>
              <a:gd name="adj1" fmla="val -51319"/>
              <a:gd name="adj2" fmla="val 2855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On iteration 3, the communality for the variable "should be international agreements for environment problems" [grnintl] was 0.486 which was less than 0.50. </a:t>
            </a:r>
          </a:p>
          <a:p>
            <a:pPr algn="l"/>
            <a:endParaRPr lang="en-US" sz="1200">
              <a:latin typeface="Verdana" pitchFamily="34" charset="0"/>
            </a:endParaRPr>
          </a:p>
          <a:p>
            <a:pPr algn="l"/>
            <a:r>
              <a:rPr lang="en-US" sz="1200">
                <a:latin typeface="Verdana" pitchFamily="34" charset="0"/>
              </a:rPr>
              <a:t>The variable was removed and the principal component analysis was computed again. </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2FE27E3-258A-4737-900A-FE6F436ED1A7}" type="slidenum">
              <a:rPr lang="en-US"/>
              <a:pPr/>
              <a:t>38</a:t>
            </a:fld>
            <a:endParaRPr lang="en-US"/>
          </a:p>
        </p:txBody>
      </p:sp>
      <p:pic>
        <p:nvPicPr>
          <p:cNvPr id="218114"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77063" cy="50895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18115" name="Rectangle 3"/>
          <p:cNvSpPr>
            <a:spLocks noGrp="1" noChangeArrowheads="1"/>
          </p:cNvSpPr>
          <p:nvPr>
            <p:ph type="title"/>
          </p:nvPr>
        </p:nvSpPr>
        <p:spPr/>
        <p:txBody>
          <a:bodyPr/>
          <a:lstStyle/>
          <a:p>
            <a:r>
              <a:rPr lang="en-US"/>
              <a:t>Repeating the factor analysis</a:t>
            </a:r>
          </a:p>
        </p:txBody>
      </p:sp>
      <p:sp>
        <p:nvSpPr>
          <p:cNvPr id="218116" name="AutoShape 4"/>
          <p:cNvSpPr>
            <a:spLocks noChangeArrowheads="1"/>
          </p:cNvSpPr>
          <p:nvPr/>
        </p:nvSpPr>
        <p:spPr bwMode="auto">
          <a:xfrm>
            <a:off x="4038600" y="2819400"/>
            <a:ext cx="3429000" cy="1371600"/>
          </a:xfrm>
          <a:prstGeom prst="wedgeEllipseCallout">
            <a:avLst>
              <a:gd name="adj1" fmla="val -54722"/>
              <a:gd name="adj2" fmla="val -7187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In the drop down menu, select </a:t>
            </a:r>
            <a:r>
              <a:rPr lang="en-US" sz="1200" i="1">
                <a:latin typeface="Verdana" pitchFamily="34" charset="0"/>
              </a:rPr>
              <a:t>Factor Analysis</a:t>
            </a:r>
            <a:r>
              <a:rPr lang="en-US" sz="1200">
                <a:latin typeface="Verdana" pitchFamily="34" charset="0"/>
              </a:rPr>
              <a:t> to reopen the factor analysis dialog box.</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75EFCA1-86B6-4001-9F90-C4CCD2CB5B28}" type="slidenum">
              <a:rPr lang="en-US"/>
              <a:pPr/>
              <a:t>39</a:t>
            </a:fld>
            <a:endParaRPr lang="en-US"/>
          </a:p>
        </p:txBody>
      </p:sp>
      <p:pic>
        <p:nvPicPr>
          <p:cNvPr id="219143"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409825" y="1624013"/>
            <a:ext cx="5133975" cy="332898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19139" name="Rectangle 3"/>
          <p:cNvSpPr>
            <a:spLocks noGrp="1" noChangeArrowheads="1"/>
          </p:cNvSpPr>
          <p:nvPr>
            <p:ph type="title"/>
          </p:nvPr>
        </p:nvSpPr>
        <p:spPr>
          <a:xfrm>
            <a:off x="1143000" y="304800"/>
            <a:ext cx="7848600" cy="914400"/>
          </a:xfrm>
        </p:spPr>
        <p:txBody>
          <a:bodyPr/>
          <a:lstStyle/>
          <a:p>
            <a:r>
              <a:rPr lang="en-US"/>
              <a:t>Removing the variable from the list of variables</a:t>
            </a:r>
          </a:p>
        </p:txBody>
      </p:sp>
      <p:sp>
        <p:nvSpPr>
          <p:cNvPr id="219140" name="AutoShape 4"/>
          <p:cNvSpPr>
            <a:spLocks noChangeArrowheads="1"/>
          </p:cNvSpPr>
          <p:nvPr/>
        </p:nvSpPr>
        <p:spPr bwMode="auto">
          <a:xfrm>
            <a:off x="5791200" y="1947863"/>
            <a:ext cx="2133600" cy="906462"/>
          </a:xfrm>
          <a:prstGeom prst="wedgeEllipseCallout">
            <a:avLst>
              <a:gd name="adj1" fmla="val -65181"/>
              <a:gd name="adj2" fmla="val 5031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highlight the </a:t>
            </a:r>
            <a:r>
              <a:rPr lang="en-US" sz="1200" i="1">
                <a:latin typeface="Verdana" pitchFamily="34" charset="0"/>
              </a:rPr>
              <a:t>grnintl </a:t>
            </a:r>
            <a:r>
              <a:rPr lang="en-US" sz="1200">
                <a:latin typeface="Verdana" pitchFamily="34" charset="0"/>
              </a:rPr>
              <a:t>variable.</a:t>
            </a:r>
          </a:p>
        </p:txBody>
      </p:sp>
      <p:sp>
        <p:nvSpPr>
          <p:cNvPr id="219141" name="AutoShape 5"/>
          <p:cNvSpPr>
            <a:spLocks noChangeArrowheads="1"/>
          </p:cNvSpPr>
          <p:nvPr/>
        </p:nvSpPr>
        <p:spPr bwMode="auto">
          <a:xfrm>
            <a:off x="2590800" y="4343400"/>
            <a:ext cx="3048000" cy="1447800"/>
          </a:xfrm>
          <a:prstGeom prst="wedgeEllipseCallout">
            <a:avLst>
              <a:gd name="adj1" fmla="val 8440"/>
              <a:gd name="adj2" fmla="val -14035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left arrow button to remove the variable from the </a:t>
            </a:r>
            <a:r>
              <a:rPr lang="en-US" sz="1200" i="1">
                <a:latin typeface="Verdana" pitchFamily="34" charset="0"/>
              </a:rPr>
              <a:t>Variables</a:t>
            </a:r>
            <a:r>
              <a:rPr lang="en-US" sz="1200">
                <a:latin typeface="Verdana" pitchFamily="34" charset="0"/>
              </a:rPr>
              <a:t> list box.</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480B932-5A86-4CA6-8E42-5E07D6937364}" type="slidenum">
              <a:rPr lang="en-US"/>
              <a:pPr/>
              <a:t>4</a:t>
            </a:fld>
            <a:endParaRPr lang="en-US"/>
          </a:p>
        </p:txBody>
      </p:sp>
      <p:sp>
        <p:nvSpPr>
          <p:cNvPr id="240642" name="Rectangle 2"/>
          <p:cNvSpPr>
            <a:spLocks noGrp="1" noChangeArrowheads="1"/>
          </p:cNvSpPr>
          <p:nvPr>
            <p:ph type="title"/>
          </p:nvPr>
        </p:nvSpPr>
        <p:spPr/>
        <p:txBody>
          <a:bodyPr/>
          <a:lstStyle/>
          <a:p>
            <a:r>
              <a:rPr lang="en-US"/>
              <a:t>Strategy for solving problems - 2</a:t>
            </a:r>
          </a:p>
        </p:txBody>
      </p:sp>
      <p:sp>
        <p:nvSpPr>
          <p:cNvPr id="240643" name="Rectangle 3"/>
          <p:cNvSpPr>
            <a:spLocks noGrp="1" noChangeArrowheads="1"/>
          </p:cNvSpPr>
          <p:nvPr>
            <p:ph type="body" idx="1"/>
          </p:nvPr>
        </p:nvSpPr>
        <p:spPr>
          <a:xfrm>
            <a:off x="1066800" y="1371600"/>
            <a:ext cx="7881938" cy="5334000"/>
          </a:xfrm>
        </p:spPr>
        <p:txBody>
          <a:bodyPr/>
          <a:lstStyle/>
          <a:p>
            <a:pPr>
              <a:lnSpc>
                <a:spcPct val="90000"/>
              </a:lnSpc>
            </a:pPr>
            <a:r>
              <a:rPr lang="en-US"/>
              <a:t>The second phase of a principal component factor analysis focuses on deriving a factor model, or pattern of relationships between variables and components, that satisfies the following requirements:</a:t>
            </a:r>
          </a:p>
          <a:p>
            <a:pPr lvl="1">
              <a:lnSpc>
                <a:spcPct val="90000"/>
              </a:lnSpc>
            </a:pPr>
            <a:r>
              <a:rPr lang="en-US"/>
              <a:t>The derived components explain 50% or more of the variance in each of the variables, i.e. have a communality greater than 0.50</a:t>
            </a:r>
          </a:p>
          <a:p>
            <a:pPr lvl="1">
              <a:lnSpc>
                <a:spcPct val="90000"/>
              </a:lnSpc>
            </a:pPr>
            <a:r>
              <a:rPr lang="en-US"/>
              <a:t>None of the variables have loadings, or correlations, of 0.40 or higher for more than one component, i.e. do not have complex structure</a:t>
            </a:r>
          </a:p>
          <a:p>
            <a:pPr lvl="1">
              <a:lnSpc>
                <a:spcPct val="90000"/>
              </a:lnSpc>
            </a:pPr>
            <a:r>
              <a:rPr lang="en-US"/>
              <a:t>None of the components has only one variable in it</a:t>
            </a:r>
          </a:p>
          <a:p>
            <a:pPr>
              <a:lnSpc>
                <a:spcPct val="90000"/>
              </a:lnSpc>
            </a:pPr>
            <a:endParaRPr lang="en-US"/>
          </a:p>
          <a:p>
            <a:pPr>
              <a:lnSpc>
                <a:spcPct val="90000"/>
              </a:lnSpc>
            </a:pPr>
            <a:r>
              <a:rPr lang="en-US"/>
              <a:t>To meet these requirements, we remove problematic variables from the analysis and repeat the principal component analysis.</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0F57741-7591-4391-B9C5-77785AA095E9}" type="slidenum">
              <a:rPr lang="en-US"/>
              <a:pPr/>
              <a:t>40</a:t>
            </a:fld>
            <a:endParaRPr lang="en-US"/>
          </a:p>
        </p:txBody>
      </p:sp>
      <p:pic>
        <p:nvPicPr>
          <p:cNvPr id="220166"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724025" y="1776413"/>
            <a:ext cx="5133975" cy="332898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20163" name="Rectangle 3"/>
          <p:cNvSpPr>
            <a:spLocks noGrp="1" noChangeArrowheads="1"/>
          </p:cNvSpPr>
          <p:nvPr>
            <p:ph type="title"/>
          </p:nvPr>
        </p:nvSpPr>
        <p:spPr/>
        <p:txBody>
          <a:bodyPr/>
          <a:lstStyle/>
          <a:p>
            <a:r>
              <a:rPr lang="en-US"/>
              <a:t>Replicating the factor analysis</a:t>
            </a:r>
          </a:p>
        </p:txBody>
      </p:sp>
      <p:sp>
        <p:nvSpPr>
          <p:cNvPr id="220164" name="AutoShape 4"/>
          <p:cNvSpPr>
            <a:spLocks noChangeArrowheads="1"/>
          </p:cNvSpPr>
          <p:nvPr/>
        </p:nvSpPr>
        <p:spPr bwMode="auto">
          <a:xfrm>
            <a:off x="4953000" y="2819400"/>
            <a:ext cx="4038600" cy="2362200"/>
          </a:xfrm>
          <a:prstGeom prst="wedgeEllipseCallout">
            <a:avLst>
              <a:gd name="adj1" fmla="val -12616"/>
              <a:gd name="adj2" fmla="val -6922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The dialog recall command opens the dialog box with all of the settings that we had selected the last time we used factor analysis.</a:t>
            </a:r>
          </a:p>
          <a:p>
            <a:pPr algn="l"/>
            <a:endParaRPr lang="en-US" sz="1200">
              <a:latin typeface="Verdana" pitchFamily="34" charset="0"/>
            </a:endParaRPr>
          </a:p>
          <a:p>
            <a:pPr algn="l"/>
            <a:r>
              <a:rPr lang="en-US" sz="1200">
                <a:latin typeface="Verdana" pitchFamily="34" charset="0"/>
              </a:rPr>
              <a:t>To replicate the analysis without the variable that we just removed, click on the OK button. </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445C0A7-5F9C-41D4-A26E-812BC5E3648C}" type="slidenum">
              <a:rPr lang="en-US"/>
              <a:pPr/>
              <a:t>41</a:t>
            </a:fld>
            <a:endParaRPr lang="en-US"/>
          </a:p>
        </p:txBody>
      </p:sp>
      <p:pic>
        <p:nvPicPr>
          <p:cNvPr id="221193" name="Picture 9"/>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1600200" y="1343025"/>
            <a:ext cx="3641725" cy="3762375"/>
          </a:xfrm>
          <a:ln/>
          <a:extLst>
            <a:ext uri="{909E8E84-426E-40DD-AFC4-6F175D3DCCD1}">
              <a14:hiddenFill xmlns:a14="http://schemas.microsoft.com/office/drawing/2010/main">
                <a:solidFill>
                  <a:schemeClr val="bg1"/>
                </a:solidFill>
              </a14:hiddenFill>
            </a:ext>
          </a:extLst>
        </p:spPr>
      </p:pic>
      <p:sp>
        <p:nvSpPr>
          <p:cNvPr id="221187" name="Rectangle 3"/>
          <p:cNvSpPr>
            <a:spLocks noGrp="1" noChangeArrowheads="1"/>
          </p:cNvSpPr>
          <p:nvPr>
            <p:ph type="title"/>
          </p:nvPr>
        </p:nvSpPr>
        <p:spPr/>
        <p:txBody>
          <a:bodyPr/>
          <a:lstStyle/>
          <a:p>
            <a:r>
              <a:rPr lang="en-US"/>
              <a:t>Communality satisfactory for all variables</a:t>
            </a:r>
          </a:p>
        </p:txBody>
      </p:sp>
      <p:sp>
        <p:nvSpPr>
          <p:cNvPr id="221188" name="AutoShape 4"/>
          <p:cNvSpPr>
            <a:spLocks noChangeArrowheads="1"/>
          </p:cNvSpPr>
          <p:nvPr/>
        </p:nvSpPr>
        <p:spPr bwMode="auto">
          <a:xfrm>
            <a:off x="4724400" y="3505200"/>
            <a:ext cx="4111625" cy="3213100"/>
          </a:xfrm>
          <a:prstGeom prst="wedgeEllipseCallout">
            <a:avLst>
              <a:gd name="adj1" fmla="val -26931"/>
              <a:gd name="adj2" fmla="val 2855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Complex structure occurs when one variable has high loadings or correlations (0.40 or greater) on more than one component. If a variable has complex structure, it should be removed from the analysis. </a:t>
            </a:r>
          </a:p>
          <a:p>
            <a:pPr algn="l"/>
            <a:endParaRPr lang="en-US" sz="1200">
              <a:latin typeface="Verdana" pitchFamily="34" charset="0"/>
            </a:endParaRPr>
          </a:p>
          <a:p>
            <a:pPr algn="l"/>
            <a:r>
              <a:rPr lang="en-US" sz="1200">
                <a:latin typeface="Verdana" pitchFamily="34" charset="0"/>
              </a:rPr>
              <a:t>Variables are only checked for complex structure if there is more than one component in the solution. Variables that load on only one component are described as having simple structure.</a:t>
            </a:r>
          </a:p>
        </p:txBody>
      </p:sp>
      <p:sp>
        <p:nvSpPr>
          <p:cNvPr id="221194" name="AutoShape 10"/>
          <p:cNvSpPr>
            <a:spLocks noChangeArrowheads="1"/>
          </p:cNvSpPr>
          <p:nvPr/>
        </p:nvSpPr>
        <p:spPr bwMode="auto">
          <a:xfrm>
            <a:off x="4953000" y="1447800"/>
            <a:ext cx="3124200" cy="1892300"/>
          </a:xfrm>
          <a:prstGeom prst="wedgeEllipseCallout">
            <a:avLst>
              <a:gd name="adj1" fmla="val -51319"/>
              <a:gd name="adj2" fmla="val 2855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Once any variables with communalities less than 0.50 have been removed from the analysis, the pattern of factor loadings should be examined to identify variables that have complex structure. </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7CC9C8E-4859-41BD-BFF3-ACE9DD8DF785}" type="slidenum">
              <a:rPr lang="en-US"/>
              <a:pPr/>
              <a:t>42</a:t>
            </a:fld>
            <a:endParaRPr lang="en-US"/>
          </a:p>
        </p:txBody>
      </p:sp>
      <p:pic>
        <p:nvPicPr>
          <p:cNvPr id="205830"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05000" y="2400300"/>
            <a:ext cx="3751263" cy="43815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05831" name="Rectangle 7"/>
          <p:cNvSpPr>
            <a:spLocks noGrp="1" noChangeArrowheads="1"/>
          </p:cNvSpPr>
          <p:nvPr>
            <p:ph type="title"/>
          </p:nvPr>
        </p:nvSpPr>
        <p:spPr/>
        <p:txBody>
          <a:bodyPr/>
          <a:lstStyle/>
          <a:p>
            <a:r>
              <a:rPr lang="en-US"/>
              <a:t>Identifying complex structure</a:t>
            </a:r>
          </a:p>
        </p:txBody>
      </p:sp>
      <p:sp>
        <p:nvSpPr>
          <p:cNvPr id="205827" name="AutoShape 3"/>
          <p:cNvSpPr>
            <a:spLocks noChangeArrowheads="1"/>
          </p:cNvSpPr>
          <p:nvPr/>
        </p:nvSpPr>
        <p:spPr bwMode="auto">
          <a:xfrm>
            <a:off x="5638800" y="1600200"/>
            <a:ext cx="3352800" cy="4005263"/>
          </a:xfrm>
          <a:prstGeom prst="wedgeEllipseCallout">
            <a:avLst>
              <a:gd name="adj1" fmla="val -62546"/>
              <a:gd name="adj2" fmla="val 2360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On iteration 4, the variable "America doing enough to protect environment" [amprogrn] was found to have complex structure.</a:t>
            </a:r>
          </a:p>
          <a:p>
            <a:pPr algn="l">
              <a:lnSpc>
                <a:spcPct val="100000"/>
              </a:lnSpc>
            </a:pPr>
            <a:endParaRPr lang="en-US" sz="1200">
              <a:latin typeface="Verdana" pitchFamily="34" charset="0"/>
            </a:endParaRPr>
          </a:p>
          <a:p>
            <a:pPr algn="l">
              <a:lnSpc>
                <a:spcPct val="100000"/>
              </a:lnSpc>
            </a:pPr>
            <a:r>
              <a:rPr lang="en-US" sz="1200">
                <a:latin typeface="Verdana" pitchFamily="34" charset="0"/>
              </a:rPr>
              <a:t>Specifically, the variable had a loading of -0.581 on component 1 and a loading of 0.495 on component 2.</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variable should be removed and the principal component analysis should be repeated.</a:t>
            </a:r>
          </a:p>
        </p:txBody>
      </p:sp>
      <p:sp>
        <p:nvSpPr>
          <p:cNvPr id="205829" name="AutoShape 5"/>
          <p:cNvSpPr>
            <a:spLocks noChangeArrowheads="1"/>
          </p:cNvSpPr>
          <p:nvPr/>
        </p:nvSpPr>
        <p:spPr bwMode="auto">
          <a:xfrm>
            <a:off x="1066800" y="1143000"/>
            <a:ext cx="3962400" cy="1295400"/>
          </a:xfrm>
          <a:prstGeom prst="wedgeEllipseCallout">
            <a:avLst>
              <a:gd name="adj1" fmla="val -602"/>
              <a:gd name="adj2" fmla="val 183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If only one component has been extracted, each variable can only load on that one factor, so complex structure is not an issue.</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6694507-F023-4DB6-A10F-AA1C0905533C}" type="slidenum">
              <a:rPr lang="en-US"/>
              <a:pPr/>
              <a:t>43</a:t>
            </a:fld>
            <a:endParaRPr lang="en-US"/>
          </a:p>
        </p:txBody>
      </p:sp>
      <p:pic>
        <p:nvPicPr>
          <p:cNvPr id="224258"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77063" cy="50895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24259" name="Rectangle 3"/>
          <p:cNvSpPr>
            <a:spLocks noGrp="1" noChangeArrowheads="1"/>
          </p:cNvSpPr>
          <p:nvPr>
            <p:ph type="title"/>
          </p:nvPr>
        </p:nvSpPr>
        <p:spPr/>
        <p:txBody>
          <a:bodyPr/>
          <a:lstStyle/>
          <a:p>
            <a:r>
              <a:rPr lang="en-US"/>
              <a:t>Repeating the factor analysis</a:t>
            </a:r>
          </a:p>
        </p:txBody>
      </p:sp>
      <p:sp>
        <p:nvSpPr>
          <p:cNvPr id="224260" name="AutoShape 4"/>
          <p:cNvSpPr>
            <a:spLocks noChangeArrowheads="1"/>
          </p:cNvSpPr>
          <p:nvPr/>
        </p:nvSpPr>
        <p:spPr bwMode="auto">
          <a:xfrm>
            <a:off x="4038600" y="2819400"/>
            <a:ext cx="3429000" cy="1371600"/>
          </a:xfrm>
          <a:prstGeom prst="wedgeEllipseCallout">
            <a:avLst>
              <a:gd name="adj1" fmla="val -54722"/>
              <a:gd name="adj2" fmla="val -7187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In the drop down menu, select </a:t>
            </a:r>
            <a:r>
              <a:rPr lang="en-US" sz="1200" i="1">
                <a:latin typeface="Verdana" pitchFamily="34" charset="0"/>
              </a:rPr>
              <a:t>Factor Analysis</a:t>
            </a:r>
            <a:r>
              <a:rPr lang="en-US" sz="1200">
                <a:latin typeface="Verdana" pitchFamily="34" charset="0"/>
              </a:rPr>
              <a:t> to reopen the factor analysis dialog box.</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36ED295-15F2-4EA7-A8CB-521AA3281E48}" type="slidenum">
              <a:rPr lang="en-US"/>
              <a:pPr/>
              <a:t>44</a:t>
            </a:fld>
            <a:endParaRPr lang="en-US"/>
          </a:p>
        </p:txBody>
      </p:sp>
      <p:pic>
        <p:nvPicPr>
          <p:cNvPr id="225287" name="Picture 7"/>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409825" y="1624013"/>
            <a:ext cx="5133975" cy="3328987"/>
          </a:xfrm>
          <a:ln/>
          <a:extLst>
            <a:ext uri="{909E8E84-426E-40DD-AFC4-6F175D3DCCD1}">
              <a14:hiddenFill xmlns:a14="http://schemas.microsoft.com/office/drawing/2010/main">
                <a:solidFill>
                  <a:schemeClr val="bg1"/>
                </a:solidFill>
              </a14:hiddenFill>
            </a:ext>
          </a:extLst>
        </p:spPr>
      </p:pic>
      <p:sp>
        <p:nvSpPr>
          <p:cNvPr id="225283" name="Rectangle 3"/>
          <p:cNvSpPr>
            <a:spLocks noGrp="1" noChangeArrowheads="1"/>
          </p:cNvSpPr>
          <p:nvPr>
            <p:ph type="title"/>
          </p:nvPr>
        </p:nvSpPr>
        <p:spPr>
          <a:xfrm>
            <a:off x="1143000" y="304800"/>
            <a:ext cx="7848600" cy="914400"/>
          </a:xfrm>
        </p:spPr>
        <p:txBody>
          <a:bodyPr/>
          <a:lstStyle/>
          <a:p>
            <a:r>
              <a:rPr lang="en-US"/>
              <a:t>Removing the variable from the list of variables</a:t>
            </a:r>
          </a:p>
        </p:txBody>
      </p:sp>
      <p:sp>
        <p:nvSpPr>
          <p:cNvPr id="225284" name="AutoShape 4"/>
          <p:cNvSpPr>
            <a:spLocks noChangeArrowheads="1"/>
          </p:cNvSpPr>
          <p:nvPr/>
        </p:nvSpPr>
        <p:spPr bwMode="auto">
          <a:xfrm>
            <a:off x="5943600" y="1836738"/>
            <a:ext cx="2133600" cy="906462"/>
          </a:xfrm>
          <a:prstGeom prst="wedgeEllipseCallout">
            <a:avLst>
              <a:gd name="adj1" fmla="val -65181"/>
              <a:gd name="adj2" fmla="val 5031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highlight the </a:t>
            </a:r>
            <a:r>
              <a:rPr lang="en-US" sz="1200" i="1">
                <a:latin typeface="Verdana" pitchFamily="34" charset="0"/>
              </a:rPr>
              <a:t>amprogrn </a:t>
            </a:r>
            <a:r>
              <a:rPr lang="en-US" sz="1200">
                <a:latin typeface="Verdana" pitchFamily="34" charset="0"/>
              </a:rPr>
              <a:t>variable.</a:t>
            </a:r>
          </a:p>
        </p:txBody>
      </p:sp>
      <p:sp>
        <p:nvSpPr>
          <p:cNvPr id="225285" name="AutoShape 5"/>
          <p:cNvSpPr>
            <a:spLocks noChangeArrowheads="1"/>
          </p:cNvSpPr>
          <p:nvPr/>
        </p:nvSpPr>
        <p:spPr bwMode="auto">
          <a:xfrm>
            <a:off x="2590800" y="4343400"/>
            <a:ext cx="3048000" cy="1447800"/>
          </a:xfrm>
          <a:prstGeom prst="wedgeEllipseCallout">
            <a:avLst>
              <a:gd name="adj1" fmla="val 8440"/>
              <a:gd name="adj2" fmla="val -14035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left arrow button to remove the variable from the </a:t>
            </a:r>
            <a:r>
              <a:rPr lang="en-US" sz="1200" i="1">
                <a:latin typeface="Verdana" pitchFamily="34" charset="0"/>
              </a:rPr>
              <a:t>Variables</a:t>
            </a:r>
            <a:r>
              <a:rPr lang="en-US" sz="1200">
                <a:latin typeface="Verdana" pitchFamily="34" charset="0"/>
              </a:rPr>
              <a:t> list box.</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FE56DD3-9ECA-498B-81B6-4331E35445E6}" type="slidenum">
              <a:rPr lang="en-US"/>
              <a:pPr/>
              <a:t>45</a:t>
            </a:fld>
            <a:endParaRPr lang="en-US"/>
          </a:p>
        </p:txBody>
      </p:sp>
      <p:pic>
        <p:nvPicPr>
          <p:cNvPr id="226310" name="Picture 6"/>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752600" y="1776413"/>
            <a:ext cx="5133975" cy="3328987"/>
          </a:xfrm>
          <a:ln/>
          <a:extLst>
            <a:ext uri="{909E8E84-426E-40DD-AFC4-6F175D3DCCD1}">
              <a14:hiddenFill xmlns:a14="http://schemas.microsoft.com/office/drawing/2010/main">
                <a:solidFill>
                  <a:schemeClr val="bg1"/>
                </a:solidFill>
              </a14:hiddenFill>
            </a:ext>
          </a:extLst>
        </p:spPr>
      </p:pic>
      <p:sp>
        <p:nvSpPr>
          <p:cNvPr id="226307" name="Rectangle 3"/>
          <p:cNvSpPr>
            <a:spLocks noGrp="1" noChangeArrowheads="1"/>
          </p:cNvSpPr>
          <p:nvPr>
            <p:ph type="title"/>
          </p:nvPr>
        </p:nvSpPr>
        <p:spPr/>
        <p:txBody>
          <a:bodyPr/>
          <a:lstStyle/>
          <a:p>
            <a:r>
              <a:rPr lang="en-US"/>
              <a:t>Replicating the factor analysis</a:t>
            </a:r>
          </a:p>
        </p:txBody>
      </p:sp>
      <p:sp>
        <p:nvSpPr>
          <p:cNvPr id="226308" name="AutoShape 4"/>
          <p:cNvSpPr>
            <a:spLocks noChangeArrowheads="1"/>
          </p:cNvSpPr>
          <p:nvPr/>
        </p:nvSpPr>
        <p:spPr bwMode="auto">
          <a:xfrm>
            <a:off x="4953000" y="2819400"/>
            <a:ext cx="4038600" cy="2362200"/>
          </a:xfrm>
          <a:prstGeom prst="wedgeEllipseCallout">
            <a:avLst>
              <a:gd name="adj1" fmla="val -12616"/>
              <a:gd name="adj2" fmla="val -6922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The dialog recall command opens the dialog box with all of the settings that we had selected the last time we used factor analysis.</a:t>
            </a:r>
          </a:p>
          <a:p>
            <a:pPr algn="l"/>
            <a:endParaRPr lang="en-US" sz="1200">
              <a:latin typeface="Verdana" pitchFamily="34" charset="0"/>
            </a:endParaRPr>
          </a:p>
          <a:p>
            <a:pPr algn="l"/>
            <a:r>
              <a:rPr lang="en-US" sz="1200">
                <a:latin typeface="Verdana" pitchFamily="34" charset="0"/>
              </a:rPr>
              <a:t>To replicate the analysis without the variable that we just removed, click on the OK button. </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1766F4A-CB1D-4D20-82CE-0BD6A3FAD5B4}" type="slidenum">
              <a:rPr lang="en-US"/>
              <a:pPr/>
              <a:t>46</a:t>
            </a:fld>
            <a:endParaRPr lang="en-US"/>
          </a:p>
        </p:txBody>
      </p:sp>
      <p:pic>
        <p:nvPicPr>
          <p:cNvPr id="206854"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3752850" cy="381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06855" name="Rectangle 7"/>
          <p:cNvSpPr>
            <a:spLocks noGrp="1" noChangeArrowheads="1"/>
          </p:cNvSpPr>
          <p:nvPr>
            <p:ph type="title"/>
          </p:nvPr>
        </p:nvSpPr>
        <p:spPr/>
        <p:txBody>
          <a:bodyPr/>
          <a:lstStyle/>
          <a:p>
            <a:r>
              <a:rPr lang="en-US"/>
              <a:t>Checking for single-variable components</a:t>
            </a:r>
          </a:p>
        </p:txBody>
      </p:sp>
      <p:sp>
        <p:nvSpPr>
          <p:cNvPr id="206851" name="AutoShape 3"/>
          <p:cNvSpPr>
            <a:spLocks noChangeArrowheads="1"/>
          </p:cNvSpPr>
          <p:nvPr/>
        </p:nvSpPr>
        <p:spPr bwMode="auto">
          <a:xfrm>
            <a:off x="5029200" y="1338263"/>
            <a:ext cx="3810000" cy="1938337"/>
          </a:xfrm>
          <a:prstGeom prst="wedgeEllipseCallout">
            <a:avLst>
              <a:gd name="adj1" fmla="val -53333"/>
              <a:gd name="adj2" fmla="val 6538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On iteration 5, none of the variables demonstrated complex structure. </a:t>
            </a:r>
          </a:p>
          <a:p>
            <a:pPr algn="l">
              <a:lnSpc>
                <a:spcPct val="100000"/>
              </a:lnSpc>
            </a:pPr>
            <a:endParaRPr lang="en-US" sz="1200">
              <a:latin typeface="Verdana" pitchFamily="34" charset="0"/>
            </a:endParaRPr>
          </a:p>
          <a:p>
            <a:pPr algn="l">
              <a:lnSpc>
                <a:spcPct val="100000"/>
              </a:lnSpc>
            </a:pPr>
            <a:r>
              <a:rPr lang="en-US" sz="1200">
                <a:latin typeface="Verdana" pitchFamily="34" charset="0"/>
              </a:rPr>
              <a:t>It is not necessary to remove any additional variables because of complex structure.</a:t>
            </a:r>
          </a:p>
        </p:txBody>
      </p:sp>
      <p:sp>
        <p:nvSpPr>
          <p:cNvPr id="206859" name="AutoShape 11"/>
          <p:cNvSpPr>
            <a:spLocks noChangeArrowheads="1"/>
          </p:cNvSpPr>
          <p:nvPr/>
        </p:nvSpPr>
        <p:spPr bwMode="auto">
          <a:xfrm>
            <a:off x="5105400" y="3429000"/>
            <a:ext cx="3886200" cy="3228975"/>
          </a:xfrm>
          <a:prstGeom prst="wedgeEllipseCallout">
            <a:avLst>
              <a:gd name="adj1" fmla="val -12583"/>
              <a:gd name="adj2" fmla="val -1425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After variables have been removed for low communalities and complex structure, the factor solution is examined to remove any components that have only a single variable loading on them.  </a:t>
            </a:r>
          </a:p>
          <a:p>
            <a:pPr algn="l">
              <a:lnSpc>
                <a:spcPct val="100000"/>
              </a:lnSpc>
            </a:pPr>
            <a:endParaRPr lang="en-US" sz="1200">
              <a:latin typeface="Verdana" pitchFamily="34" charset="0"/>
            </a:endParaRPr>
          </a:p>
          <a:p>
            <a:pPr algn="l">
              <a:lnSpc>
                <a:spcPct val="100000"/>
              </a:lnSpc>
            </a:pPr>
            <a:r>
              <a:rPr lang="en-US" sz="1200">
                <a:latin typeface="Verdana" pitchFamily="34" charset="0"/>
              </a:rPr>
              <a:t>If a component has only a single variable loading on it, the variable should be removed from the next iteration of the principal component analysis.</a:t>
            </a: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63DBE94-1329-47CE-B351-7479A3585B2B}" type="slidenum">
              <a:rPr lang="en-US"/>
              <a:pPr/>
              <a:t>47</a:t>
            </a:fld>
            <a:endParaRPr lang="en-US"/>
          </a:p>
        </p:txBody>
      </p:sp>
      <p:sp>
        <p:nvSpPr>
          <p:cNvPr id="207879" name="Rectangle 7"/>
          <p:cNvSpPr>
            <a:spLocks noGrp="1" noChangeArrowheads="1"/>
          </p:cNvSpPr>
          <p:nvPr>
            <p:ph type="title"/>
          </p:nvPr>
        </p:nvSpPr>
        <p:spPr/>
        <p:txBody>
          <a:bodyPr/>
          <a:lstStyle/>
          <a:p>
            <a:r>
              <a:rPr lang="en-US"/>
              <a:t>Variable loadings on components</a:t>
            </a:r>
          </a:p>
        </p:txBody>
      </p:sp>
      <p:pic>
        <p:nvPicPr>
          <p:cNvPr id="207878" name="Picture 6"/>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447800" y="2843213"/>
            <a:ext cx="3721100" cy="378618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07875" name="AutoShape 3"/>
          <p:cNvSpPr>
            <a:spLocks noChangeArrowheads="1"/>
          </p:cNvSpPr>
          <p:nvPr/>
        </p:nvSpPr>
        <p:spPr bwMode="auto">
          <a:xfrm>
            <a:off x="1600200" y="1371600"/>
            <a:ext cx="3048000" cy="1423988"/>
          </a:xfrm>
          <a:prstGeom prst="wedgeEllipseCallout">
            <a:avLst>
              <a:gd name="adj1" fmla="val 28176"/>
              <a:gd name="adj2" fmla="val 7943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On iteration 5, the 2 components in the analysis had more than one variable loading on each of them. </a:t>
            </a:r>
          </a:p>
        </p:txBody>
      </p:sp>
      <p:pic>
        <p:nvPicPr>
          <p:cNvPr id="207881" name="Picture 9"/>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334000" y="1524000"/>
            <a:ext cx="3602038" cy="31845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07883" name="AutoShape 11"/>
          <p:cNvSpPr>
            <a:spLocks noChangeArrowheads="1"/>
          </p:cNvSpPr>
          <p:nvPr/>
        </p:nvSpPr>
        <p:spPr bwMode="auto">
          <a:xfrm>
            <a:off x="5105400" y="4314825"/>
            <a:ext cx="3733800" cy="2197100"/>
          </a:xfrm>
          <a:prstGeom prst="wedgeEllipseCallout">
            <a:avLst>
              <a:gd name="adj1" fmla="val 29972"/>
              <a:gd name="adj2" fmla="val -6936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communalities for all of the variables included on the components were greater than 0.50 and all variables had simple structure.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principal component analysis has been completed.</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9B903D3-3D4F-4077-8F41-B2F64F766739}" type="slidenum">
              <a:rPr lang="en-US"/>
              <a:pPr/>
              <a:t>48</a:t>
            </a:fld>
            <a:endParaRPr lang="en-US"/>
          </a:p>
        </p:txBody>
      </p:sp>
      <p:pic>
        <p:nvPicPr>
          <p:cNvPr id="208902"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143000" y="2819400"/>
            <a:ext cx="3752850" cy="381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08898" name="Rectangle 2"/>
          <p:cNvSpPr>
            <a:spLocks noGrp="1" noChangeArrowheads="1"/>
          </p:cNvSpPr>
          <p:nvPr>
            <p:ph type="title"/>
          </p:nvPr>
        </p:nvSpPr>
        <p:spPr/>
        <p:txBody>
          <a:bodyPr/>
          <a:lstStyle/>
          <a:p>
            <a:r>
              <a:rPr lang="en-US"/>
              <a:t>Interpreting the principal components</a:t>
            </a:r>
          </a:p>
        </p:txBody>
      </p:sp>
      <p:sp>
        <p:nvSpPr>
          <p:cNvPr id="208899" name="AutoShape 3"/>
          <p:cNvSpPr>
            <a:spLocks noChangeArrowheads="1"/>
          </p:cNvSpPr>
          <p:nvPr/>
        </p:nvSpPr>
        <p:spPr bwMode="auto">
          <a:xfrm>
            <a:off x="1066800" y="1371600"/>
            <a:ext cx="3733800" cy="1119188"/>
          </a:xfrm>
          <a:prstGeom prst="wedgeEllipseCallout">
            <a:avLst>
              <a:gd name="adj1" fmla="val -21088"/>
              <a:gd name="adj2" fmla="val -2574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en-US" sz="1200">
                <a:latin typeface="Verdana" pitchFamily="34" charset="0"/>
              </a:rPr>
              <a:t>The information in 4 of the variables can be represented by 2 components.</a:t>
            </a:r>
          </a:p>
        </p:txBody>
      </p:sp>
      <p:sp>
        <p:nvSpPr>
          <p:cNvPr id="208904" name="AutoShape 8"/>
          <p:cNvSpPr>
            <a:spLocks noChangeArrowheads="1"/>
          </p:cNvSpPr>
          <p:nvPr/>
        </p:nvSpPr>
        <p:spPr bwMode="auto">
          <a:xfrm>
            <a:off x="4724400" y="1828800"/>
            <a:ext cx="4264025" cy="2111375"/>
          </a:xfrm>
          <a:prstGeom prst="wedgeEllipseCallout">
            <a:avLst>
              <a:gd name="adj1" fmla="val -74722"/>
              <a:gd name="adj2" fmla="val 2631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Component 1 includes the variables "danger to the environment from modifying genes in crops" [genegen] and "likelihood of nuclear power station damaging environment in next 5 years" [nukeacc].  We can substitute one component variable for this combination of variables in further analyses.</a:t>
            </a:r>
          </a:p>
        </p:txBody>
      </p:sp>
      <p:sp>
        <p:nvSpPr>
          <p:cNvPr id="208905" name="AutoShape 9"/>
          <p:cNvSpPr>
            <a:spLocks noChangeArrowheads="1"/>
          </p:cNvSpPr>
          <p:nvPr/>
        </p:nvSpPr>
        <p:spPr bwMode="auto">
          <a:xfrm>
            <a:off x="4727575" y="4343400"/>
            <a:ext cx="4264025" cy="2330450"/>
          </a:xfrm>
          <a:prstGeom prst="wedgeEllipseCallout">
            <a:avLst>
              <a:gd name="adj1" fmla="val -54954"/>
              <a:gd name="adj2" fmla="val -2581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endParaRPr lang="en-US" sz="1200">
              <a:latin typeface="Verdana" pitchFamily="34" charset="0"/>
            </a:endParaRPr>
          </a:p>
          <a:p>
            <a:pPr algn="l"/>
            <a:r>
              <a:rPr lang="en-US" sz="1200">
                <a:latin typeface="Verdana" pitchFamily="34" charset="0"/>
              </a:rPr>
              <a:t>Component 2 includes the variables "claims about environmental threats are exaggerated" [grnexagg] and "poorer countries should be expected to do less for the environment" [ldcgrn].  We can substitute one component variable for this combination of variables in further analyses.</a:t>
            </a: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4F7DA36-EF31-4CB0-8B99-FEA7F0EC7E74}" type="slidenum">
              <a:rPr lang="en-US"/>
              <a:pPr/>
              <a:t>49</a:t>
            </a:fld>
            <a:endParaRPr lang="en-US"/>
          </a:p>
        </p:txBody>
      </p:sp>
      <p:pic>
        <p:nvPicPr>
          <p:cNvPr id="233476"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048000" y="2667000"/>
            <a:ext cx="3629025" cy="32083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33477" name="Rectangle 5"/>
          <p:cNvSpPr>
            <a:spLocks noGrp="1" noChangeArrowheads="1"/>
          </p:cNvSpPr>
          <p:nvPr>
            <p:ph type="title"/>
          </p:nvPr>
        </p:nvSpPr>
        <p:spPr/>
        <p:txBody>
          <a:bodyPr/>
          <a:lstStyle/>
          <a:p>
            <a:r>
              <a:rPr lang="en-US"/>
              <a:t>Variance explained in individual variables</a:t>
            </a:r>
          </a:p>
        </p:txBody>
      </p:sp>
      <p:sp>
        <p:nvSpPr>
          <p:cNvPr id="233479" name="AutoShape 7"/>
          <p:cNvSpPr>
            <a:spLocks noChangeArrowheads="1"/>
          </p:cNvSpPr>
          <p:nvPr/>
        </p:nvSpPr>
        <p:spPr bwMode="auto">
          <a:xfrm>
            <a:off x="4419600" y="1600200"/>
            <a:ext cx="3733800" cy="1012825"/>
          </a:xfrm>
          <a:prstGeom prst="wedgeEllipseCallout">
            <a:avLst>
              <a:gd name="adj1" fmla="val -8079"/>
              <a:gd name="adj2" fmla="val 9138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components explain at least 50% of the variance in each of the variables included in the final analysis.</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B40EAD2-D8FD-42C1-B7F9-63035ECB8AE1}" type="slidenum">
              <a:rPr lang="en-US"/>
              <a:pPr/>
              <a:t>5</a:t>
            </a:fld>
            <a:endParaRPr lang="en-US"/>
          </a:p>
        </p:txBody>
      </p:sp>
      <p:sp>
        <p:nvSpPr>
          <p:cNvPr id="242690" name="Rectangle 2"/>
          <p:cNvSpPr>
            <a:spLocks noGrp="1" noChangeArrowheads="1"/>
          </p:cNvSpPr>
          <p:nvPr>
            <p:ph type="title"/>
          </p:nvPr>
        </p:nvSpPr>
        <p:spPr/>
        <p:txBody>
          <a:bodyPr/>
          <a:lstStyle/>
          <a:p>
            <a:r>
              <a:rPr lang="en-US"/>
              <a:t>Strategy for solving problems - 3</a:t>
            </a:r>
          </a:p>
        </p:txBody>
      </p:sp>
      <p:sp>
        <p:nvSpPr>
          <p:cNvPr id="242691" name="Rectangle 3"/>
          <p:cNvSpPr>
            <a:spLocks noGrp="1" noChangeArrowheads="1"/>
          </p:cNvSpPr>
          <p:nvPr>
            <p:ph type="body" idx="1"/>
          </p:nvPr>
        </p:nvSpPr>
        <p:spPr>
          <a:xfrm>
            <a:off x="1066800" y="1219200"/>
            <a:ext cx="7881938" cy="5486400"/>
          </a:xfrm>
        </p:spPr>
        <p:txBody>
          <a:bodyPr/>
          <a:lstStyle/>
          <a:p>
            <a:r>
              <a:rPr lang="en-US"/>
              <a:t>If, at the conclusion of this process, we have components that have more than one variable loading on them, have components that explain at least 50% of the variance in the included variables, and have components that collectively explain more than 60% of the variance in the set of variables, we can substitute the components for the variables in further analyses.</a:t>
            </a:r>
          </a:p>
          <a:p>
            <a:endParaRPr lang="en-US" sz="700"/>
          </a:p>
          <a:p>
            <a:r>
              <a:rPr lang="en-US"/>
              <a:t>Variables that were removed in the analysis should be included individually in further analyses.</a:t>
            </a:r>
          </a:p>
          <a:p>
            <a:endParaRPr lang="en-US" sz="700"/>
          </a:p>
          <a:p>
            <a:r>
              <a:rPr lang="en-US"/>
              <a:t>Substitution of components for individual variables is accomplished by using only the highest loading variable, or by combining the variables loading on each component to create a new variable.</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015BCBD-261D-4BC8-A19E-DA6D967A1763}" type="slidenum">
              <a:rPr lang="en-US"/>
              <a:pPr/>
              <a:t>50</a:t>
            </a:fld>
            <a:endParaRPr lang="en-US"/>
          </a:p>
        </p:txBody>
      </p:sp>
      <p:pic>
        <p:nvPicPr>
          <p:cNvPr id="209926"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r="32326"/>
          <a:stretch>
            <a:fillRect/>
          </a:stretch>
        </p:blipFill>
        <p:spPr>
          <a:xfrm>
            <a:off x="990600" y="1524000"/>
            <a:ext cx="7808913" cy="22526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09927" name="Rectangle 7"/>
          <p:cNvSpPr>
            <a:spLocks noGrp="1" noChangeArrowheads="1"/>
          </p:cNvSpPr>
          <p:nvPr>
            <p:ph type="title"/>
          </p:nvPr>
        </p:nvSpPr>
        <p:spPr/>
        <p:txBody>
          <a:bodyPr/>
          <a:lstStyle/>
          <a:p>
            <a:r>
              <a:rPr lang="en-US"/>
              <a:t>Total variance explained</a:t>
            </a:r>
          </a:p>
        </p:txBody>
      </p:sp>
      <p:sp>
        <p:nvSpPr>
          <p:cNvPr id="209923" name="AutoShape 3"/>
          <p:cNvSpPr>
            <a:spLocks noChangeArrowheads="1"/>
          </p:cNvSpPr>
          <p:nvPr/>
        </p:nvSpPr>
        <p:spPr bwMode="auto">
          <a:xfrm>
            <a:off x="4038600" y="3505200"/>
            <a:ext cx="3352800" cy="1423988"/>
          </a:xfrm>
          <a:prstGeom prst="wedgeEllipseCallout">
            <a:avLst>
              <a:gd name="adj1" fmla="val 67898"/>
              <a:gd name="adj2" fmla="val -9470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2 components explain 68.619% of the total variance in the variables which are included on the components.</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BAE2C81-D1F0-4C9E-9331-B6C842D4D0EA}" type="slidenum">
              <a:rPr lang="en-US"/>
              <a:pPr/>
              <a:t>51</a:t>
            </a:fld>
            <a:endParaRPr lang="en-US"/>
          </a:p>
        </p:txBody>
      </p:sp>
      <p:pic>
        <p:nvPicPr>
          <p:cNvPr id="243714"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r="32326"/>
          <a:stretch>
            <a:fillRect/>
          </a:stretch>
        </p:blipFill>
        <p:spPr>
          <a:xfrm>
            <a:off x="990600" y="1524000"/>
            <a:ext cx="7808913" cy="22526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43715" name="Rectangle 3"/>
          <p:cNvSpPr>
            <a:spLocks noGrp="1" noChangeArrowheads="1"/>
          </p:cNvSpPr>
          <p:nvPr>
            <p:ph type="title"/>
          </p:nvPr>
        </p:nvSpPr>
        <p:spPr/>
        <p:txBody>
          <a:bodyPr/>
          <a:lstStyle/>
          <a:p>
            <a:r>
              <a:rPr lang="en-US"/>
              <a:t>Answering the problem question</a:t>
            </a:r>
          </a:p>
        </p:txBody>
      </p:sp>
      <p:sp>
        <p:nvSpPr>
          <p:cNvPr id="243717" name="AutoShape 5"/>
          <p:cNvSpPr>
            <a:spLocks noChangeArrowheads="1"/>
          </p:cNvSpPr>
          <p:nvPr/>
        </p:nvSpPr>
        <p:spPr bwMode="auto">
          <a:xfrm>
            <a:off x="457200" y="1624013"/>
            <a:ext cx="8458200" cy="4829175"/>
          </a:xfrm>
          <a:prstGeom prst="wedgeEllipseCallout">
            <a:avLst>
              <a:gd name="adj1" fmla="val -32227"/>
              <a:gd name="adj2" fmla="val -3301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answer to the original question is </a:t>
            </a:r>
            <a:r>
              <a:rPr lang="en-US" sz="1200" b="1">
                <a:latin typeface="Verdana" pitchFamily="34" charset="0"/>
              </a:rPr>
              <a:t>true with caution</a:t>
            </a:r>
            <a:r>
              <a:rPr lang="en-US" sz="1200">
                <a:latin typeface="Verdana" pitchFamily="34" charset="0"/>
              </a:rPr>
              <a:t>.</a:t>
            </a:r>
          </a:p>
          <a:p>
            <a:pPr algn="l">
              <a:lnSpc>
                <a:spcPct val="100000"/>
              </a:lnSpc>
            </a:pPr>
            <a:endParaRPr lang="en-US" sz="1200">
              <a:latin typeface="Verdana" pitchFamily="34" charset="0"/>
            </a:endParaRPr>
          </a:p>
          <a:p>
            <a:pPr algn="l"/>
            <a:r>
              <a:rPr lang="en-US" sz="1200">
                <a:latin typeface="Verdana" pitchFamily="34" charset="0"/>
              </a:rPr>
              <a:t>Component 1 includes the variables "danger to the environment from modifying genes in crops" [genegen] and "likelihood of nuclear power station damaging environment in next 5 years" [nukeacc].  We can substitute one component variable for this combination of variables in further analyses.</a:t>
            </a:r>
          </a:p>
          <a:p>
            <a:pPr algn="l"/>
            <a:endParaRPr lang="en-US" sz="1200">
              <a:latin typeface="Verdana" pitchFamily="34" charset="0"/>
            </a:endParaRPr>
          </a:p>
          <a:p>
            <a:pPr algn="l"/>
            <a:r>
              <a:rPr lang="en-US" sz="1200">
                <a:latin typeface="Verdana" pitchFamily="34" charset="0"/>
              </a:rPr>
              <a:t>Component 2 includes the variables "claims about environmental threats are exaggerated" [grnexagg] and "poorer countries should be expected to do less for the environment" [ldcgrn].  We can substitute one component variable for this combination of variables in further analyses.</a:t>
            </a:r>
          </a:p>
          <a:p>
            <a:pPr algn="l"/>
            <a:endParaRPr lang="en-US" sz="1200">
              <a:latin typeface="Verdana" pitchFamily="34" charset="0"/>
            </a:endParaRPr>
          </a:p>
          <a:p>
            <a:pPr algn="l"/>
            <a:r>
              <a:rPr lang="en-US" sz="1200">
                <a:latin typeface="Verdana" pitchFamily="34" charset="0"/>
              </a:rPr>
              <a:t>The components explain at least 50% of the variance in each of the variables included in the final analysis.</a:t>
            </a:r>
          </a:p>
          <a:p>
            <a:pPr algn="l"/>
            <a:endParaRPr lang="en-US" sz="1200">
              <a:latin typeface="Verdana" pitchFamily="34" charset="0"/>
            </a:endParaRPr>
          </a:p>
          <a:p>
            <a:pPr algn="l"/>
            <a:r>
              <a:rPr lang="en-US" sz="1200">
                <a:latin typeface="Verdana" pitchFamily="34" charset="0"/>
              </a:rPr>
              <a:t>The components explain 68.619% of the total variance in the variables which are included on the components. </a:t>
            </a:r>
          </a:p>
          <a:p>
            <a:pPr algn="l"/>
            <a:endParaRPr lang="en-US" sz="1200">
              <a:latin typeface="Verdana" pitchFamily="34" charset="0"/>
            </a:endParaRPr>
          </a:p>
          <a:p>
            <a:pPr algn="l"/>
            <a:r>
              <a:rPr lang="en-US" sz="1200">
                <a:latin typeface="Verdana" pitchFamily="34" charset="0"/>
              </a:rPr>
              <a:t>A caution is added to our findings because of the inclusion of ordinal level variables in the analysis and the limited sample available for analysis.</a:t>
            </a: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9631859-9412-4A49-9254-6D655CFAD02F}" type="slidenum">
              <a:rPr lang="en-US"/>
              <a:pPr/>
              <a:t>52</a:t>
            </a:fld>
            <a:endParaRPr lang="en-US"/>
          </a:p>
        </p:txBody>
      </p:sp>
      <p:sp>
        <p:nvSpPr>
          <p:cNvPr id="244738" name="Rectangle 2"/>
          <p:cNvSpPr>
            <a:spLocks noGrp="1" noChangeArrowheads="1"/>
          </p:cNvSpPr>
          <p:nvPr>
            <p:ph type="title"/>
          </p:nvPr>
        </p:nvSpPr>
        <p:spPr/>
        <p:txBody>
          <a:bodyPr/>
          <a:lstStyle/>
          <a:p>
            <a:r>
              <a:rPr lang="en-US"/>
              <a:t>Problem 2</a:t>
            </a:r>
          </a:p>
        </p:txBody>
      </p:sp>
      <p:sp>
        <p:nvSpPr>
          <p:cNvPr id="244739" name="Rectangle 3"/>
          <p:cNvSpPr>
            <a:spLocks noGrp="1" noChangeArrowheads="1"/>
          </p:cNvSpPr>
          <p:nvPr>
            <p:ph type="body" idx="1"/>
          </p:nvPr>
        </p:nvSpPr>
        <p:spPr>
          <a:xfrm>
            <a:off x="1066800" y="1371600"/>
            <a:ext cx="7881938" cy="5334000"/>
          </a:xfrm>
        </p:spPr>
        <p:txBody>
          <a:bodyPr/>
          <a:lstStyle/>
          <a:p>
            <a:pPr marL="0" indent="0">
              <a:buFont typeface="Wingdings" pitchFamily="2" charset="2"/>
              <a:buNone/>
            </a:pPr>
            <a:r>
              <a:rPr lang="en-US" sz="1800"/>
              <a:t>2.  In the dataset GSS2000.sav, is the following statement true, false, or an incorrect application of a statistic? Answer the question based on the results of a principal component analysis prior to testing for outliers, split sample validation, and a test of reliability. Assume that there is no problematic pattern of missing data. Use a level of significance of 0.05. </a:t>
            </a:r>
          </a:p>
          <a:p>
            <a:pPr marL="0" indent="0">
              <a:buFont typeface="Wingdings" pitchFamily="2" charset="2"/>
              <a:buNone/>
            </a:pPr>
            <a:endParaRPr lang="en-US" sz="1800"/>
          </a:p>
          <a:p>
            <a:pPr marL="0" indent="0">
              <a:buFont typeface="Wingdings" pitchFamily="2" charset="2"/>
              <a:buNone/>
            </a:pPr>
            <a:r>
              <a:rPr lang="en-US" sz="1800"/>
              <a:t>A principal component analysis of the variables "number of hours worked in the past week" [hrs1], "occupational prestige score" [prestg80], "age" [age], and "highest academic degree" [degree] does not result in any usable components that reduce the number of variable needed to represent the information in the original variables. </a:t>
            </a:r>
          </a:p>
          <a:p>
            <a:pPr marL="0" indent="0">
              <a:buFont typeface="Wingdings" pitchFamily="2" charset="2"/>
              <a:buNone/>
            </a:pPr>
            <a:endParaRPr lang="en-US" sz="1800"/>
          </a:p>
          <a:p>
            <a:pPr marL="0" indent="0">
              <a:buFont typeface="Wingdings" pitchFamily="2" charset="2"/>
              <a:buNone/>
            </a:pPr>
            <a:r>
              <a:rPr lang="en-US" sz="1800"/>
              <a:t>   1.  True</a:t>
            </a:r>
          </a:p>
          <a:p>
            <a:pPr marL="0" indent="0">
              <a:buFont typeface="Wingdings" pitchFamily="2" charset="2"/>
              <a:buNone/>
            </a:pPr>
            <a:r>
              <a:rPr lang="en-US" sz="1800"/>
              <a:t>   2.  True with caution</a:t>
            </a:r>
          </a:p>
          <a:p>
            <a:pPr marL="0" indent="0">
              <a:buFont typeface="Wingdings" pitchFamily="2" charset="2"/>
              <a:buNone/>
            </a:pPr>
            <a:r>
              <a:rPr lang="en-US" sz="1800"/>
              <a:t>   3.  False</a:t>
            </a:r>
          </a:p>
          <a:p>
            <a:pPr marL="0" indent="0">
              <a:buFont typeface="Wingdings" pitchFamily="2" charset="2"/>
              <a:buNone/>
            </a:pPr>
            <a:r>
              <a:rPr lang="en-US" sz="1800"/>
              <a:t>   4.  Inappropriate application of a statistic</a:t>
            </a: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FB048B8-7933-4497-BE08-A1B46006943D}" type="slidenum">
              <a:rPr lang="en-US"/>
              <a:pPr/>
              <a:t>53</a:t>
            </a:fld>
            <a:endParaRPr lang="en-US"/>
          </a:p>
        </p:txBody>
      </p:sp>
      <p:pic>
        <p:nvPicPr>
          <p:cNvPr id="245762"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65950"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45763" name="Rectangle 3"/>
          <p:cNvSpPr>
            <a:spLocks noGrp="1" noChangeArrowheads="1"/>
          </p:cNvSpPr>
          <p:nvPr>
            <p:ph type="title"/>
          </p:nvPr>
        </p:nvSpPr>
        <p:spPr/>
        <p:txBody>
          <a:bodyPr/>
          <a:lstStyle/>
          <a:p>
            <a:r>
              <a:rPr lang="en-US"/>
              <a:t>Computing a principal component analysis</a:t>
            </a:r>
          </a:p>
        </p:txBody>
      </p:sp>
      <p:sp>
        <p:nvSpPr>
          <p:cNvPr id="245764" name="AutoShape 4"/>
          <p:cNvSpPr>
            <a:spLocks noChangeArrowheads="1"/>
          </p:cNvSpPr>
          <p:nvPr/>
        </p:nvSpPr>
        <p:spPr bwMode="auto">
          <a:xfrm>
            <a:off x="5105400" y="4495800"/>
            <a:ext cx="3505200" cy="1752600"/>
          </a:xfrm>
          <a:prstGeom prst="wedgeEllipseCallout">
            <a:avLst>
              <a:gd name="adj1" fmla="val -19204"/>
              <a:gd name="adj2" fmla="val -7717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compute a principal component analysis in SPSS, select the </a:t>
            </a:r>
            <a:r>
              <a:rPr lang="en-US" sz="1200" i="1">
                <a:latin typeface="Verdana" pitchFamily="34" charset="0"/>
              </a:rPr>
              <a:t>Data Reduction | Factor…</a:t>
            </a:r>
            <a:r>
              <a:rPr lang="en-US" sz="1200">
                <a:latin typeface="Verdana" pitchFamily="34" charset="0"/>
              </a:rPr>
              <a:t> command from the </a:t>
            </a:r>
            <a:r>
              <a:rPr lang="en-US" sz="1200" i="1">
                <a:latin typeface="Verdana" pitchFamily="34" charset="0"/>
              </a:rPr>
              <a:t>Analyze</a:t>
            </a:r>
            <a:r>
              <a:rPr lang="en-US" sz="1200">
                <a:latin typeface="Verdana" pitchFamily="34" charset="0"/>
              </a:rPr>
              <a:t> menu.</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8799CE2-029B-433C-97A1-673C735538DB}" type="slidenum">
              <a:rPr lang="en-US"/>
              <a:pPr/>
              <a:t>54</a:t>
            </a:fld>
            <a:endParaRPr lang="en-US"/>
          </a:p>
        </p:txBody>
      </p:sp>
      <p:pic>
        <p:nvPicPr>
          <p:cNvPr id="246793" name="Picture 9"/>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33625" y="1776413"/>
            <a:ext cx="5133975" cy="332898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46787" name="Rectangle 3"/>
          <p:cNvSpPr>
            <a:spLocks noGrp="1" noChangeArrowheads="1"/>
          </p:cNvSpPr>
          <p:nvPr>
            <p:ph type="title"/>
          </p:nvPr>
        </p:nvSpPr>
        <p:spPr/>
        <p:txBody>
          <a:bodyPr/>
          <a:lstStyle/>
          <a:p>
            <a:r>
              <a:rPr lang="en-US"/>
              <a:t>Add the variables to the analysis</a:t>
            </a:r>
          </a:p>
        </p:txBody>
      </p:sp>
      <p:sp>
        <p:nvSpPr>
          <p:cNvPr id="246788" name="AutoShape 4"/>
          <p:cNvSpPr>
            <a:spLocks noChangeArrowheads="1"/>
          </p:cNvSpPr>
          <p:nvPr/>
        </p:nvSpPr>
        <p:spPr bwMode="auto">
          <a:xfrm>
            <a:off x="5715000" y="3124200"/>
            <a:ext cx="2514600" cy="1600200"/>
          </a:xfrm>
          <a:prstGeom prst="wedgeEllipseCallout">
            <a:avLst>
              <a:gd name="adj1" fmla="val -63005"/>
              <a:gd name="adj2" fmla="val -4900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move the variables listed in the problem to the </a:t>
            </a:r>
            <a:r>
              <a:rPr lang="en-US" sz="1200" i="1">
                <a:latin typeface="Verdana" pitchFamily="34" charset="0"/>
              </a:rPr>
              <a:t>Variables</a:t>
            </a:r>
            <a:r>
              <a:rPr lang="en-US" sz="1200">
                <a:latin typeface="Verdana" pitchFamily="34" charset="0"/>
              </a:rPr>
              <a:t> list box.</a:t>
            </a:r>
          </a:p>
        </p:txBody>
      </p:sp>
      <p:sp>
        <p:nvSpPr>
          <p:cNvPr id="246789" name="AutoShape 5"/>
          <p:cNvSpPr>
            <a:spLocks noChangeArrowheads="1"/>
          </p:cNvSpPr>
          <p:nvPr/>
        </p:nvSpPr>
        <p:spPr bwMode="auto">
          <a:xfrm>
            <a:off x="3581400" y="4876800"/>
            <a:ext cx="2895600" cy="1447800"/>
          </a:xfrm>
          <a:prstGeom prst="wedgeEllipseCallout">
            <a:avLst>
              <a:gd name="adj1" fmla="val -57676"/>
              <a:gd name="adj2" fmla="val -5613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Descriptives… button to specify statistics to include in the output.</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FE33524-98A3-4AB0-9A4B-9108B754EE1B}" type="slidenum">
              <a:rPr lang="en-US"/>
              <a:pPr/>
              <a:t>55</a:t>
            </a:fld>
            <a:endParaRPr lang="en-US"/>
          </a:p>
        </p:txBody>
      </p:sp>
      <p:pic>
        <p:nvPicPr>
          <p:cNvPr id="247810"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429000" y="2667000"/>
            <a:ext cx="3294063" cy="27733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47811" name="Rectangle 3"/>
          <p:cNvSpPr>
            <a:spLocks noGrp="1" noChangeArrowheads="1"/>
          </p:cNvSpPr>
          <p:nvPr>
            <p:ph type="title"/>
          </p:nvPr>
        </p:nvSpPr>
        <p:spPr/>
        <p:txBody>
          <a:bodyPr/>
          <a:lstStyle/>
          <a:p>
            <a:r>
              <a:rPr lang="en-US"/>
              <a:t>Compete the descriptives dialog box</a:t>
            </a:r>
          </a:p>
        </p:txBody>
      </p:sp>
      <p:sp>
        <p:nvSpPr>
          <p:cNvPr id="247812" name="AutoShape 4"/>
          <p:cNvSpPr>
            <a:spLocks noChangeArrowheads="1"/>
          </p:cNvSpPr>
          <p:nvPr/>
        </p:nvSpPr>
        <p:spPr bwMode="auto">
          <a:xfrm>
            <a:off x="3505200" y="1371600"/>
            <a:ext cx="3581400" cy="1219200"/>
          </a:xfrm>
          <a:prstGeom prst="wedgeEllipseCallout">
            <a:avLst>
              <a:gd name="adj1" fmla="val -41403"/>
              <a:gd name="adj2" fmla="val 10416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mark the </a:t>
            </a:r>
            <a:r>
              <a:rPr lang="en-US" sz="1200" i="1">
                <a:latin typeface="Verdana" pitchFamily="34" charset="0"/>
              </a:rPr>
              <a:t>Univariate descriptives</a:t>
            </a:r>
            <a:r>
              <a:rPr lang="en-US" sz="1200">
                <a:latin typeface="Verdana" pitchFamily="34" charset="0"/>
              </a:rPr>
              <a:t> checkbox to get a tally of valid cases.</a:t>
            </a:r>
          </a:p>
        </p:txBody>
      </p:sp>
      <p:sp>
        <p:nvSpPr>
          <p:cNvPr id="247813" name="AutoShape 5"/>
          <p:cNvSpPr>
            <a:spLocks noChangeArrowheads="1"/>
          </p:cNvSpPr>
          <p:nvPr/>
        </p:nvSpPr>
        <p:spPr bwMode="auto">
          <a:xfrm>
            <a:off x="228600" y="4495800"/>
            <a:ext cx="3352800" cy="2209800"/>
          </a:xfrm>
          <a:prstGeom prst="wedgeEllipseCallout">
            <a:avLst>
              <a:gd name="adj1" fmla="val 50333"/>
              <a:gd name="adj2" fmla="val -5481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Third</a:t>
            </a:r>
            <a:r>
              <a:rPr lang="en-US" sz="1200">
                <a:latin typeface="Verdana" pitchFamily="34" charset="0"/>
              </a:rPr>
              <a:t>, mark the </a:t>
            </a:r>
            <a:r>
              <a:rPr lang="en-US" sz="1200" i="1">
                <a:latin typeface="Verdana" pitchFamily="34" charset="0"/>
              </a:rPr>
              <a:t>Coefficients</a:t>
            </a:r>
            <a:r>
              <a:rPr lang="en-US" sz="1200">
                <a:latin typeface="Verdana" pitchFamily="34" charset="0"/>
              </a:rPr>
              <a:t> checkbox to get a correlation matrix, one of the outputs needed to assess the appropriateness of factor analysis for the variables.</a:t>
            </a:r>
          </a:p>
        </p:txBody>
      </p:sp>
      <p:sp>
        <p:nvSpPr>
          <p:cNvPr id="247814" name="AutoShape 6"/>
          <p:cNvSpPr>
            <a:spLocks noChangeArrowheads="1"/>
          </p:cNvSpPr>
          <p:nvPr/>
        </p:nvSpPr>
        <p:spPr bwMode="auto">
          <a:xfrm>
            <a:off x="381000" y="2514600"/>
            <a:ext cx="2971800" cy="1752600"/>
          </a:xfrm>
          <a:prstGeom prst="wedgeEllipseCallout">
            <a:avLst>
              <a:gd name="adj1" fmla="val 59296"/>
              <a:gd name="adj2" fmla="val 1413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keep the </a:t>
            </a:r>
            <a:r>
              <a:rPr lang="en-US" sz="1200" i="1">
                <a:latin typeface="Verdana" pitchFamily="34" charset="0"/>
              </a:rPr>
              <a:t>Initial solution</a:t>
            </a:r>
            <a:r>
              <a:rPr lang="en-US" sz="1200">
                <a:latin typeface="Verdana" pitchFamily="34" charset="0"/>
              </a:rPr>
              <a:t> checkbox to get the statistics needed to determine the number of factors to extract.</a:t>
            </a:r>
          </a:p>
        </p:txBody>
      </p:sp>
      <p:sp>
        <p:nvSpPr>
          <p:cNvPr id="247815" name="AutoShape 7"/>
          <p:cNvSpPr>
            <a:spLocks noChangeArrowheads="1"/>
          </p:cNvSpPr>
          <p:nvPr/>
        </p:nvSpPr>
        <p:spPr bwMode="auto">
          <a:xfrm>
            <a:off x="3886200" y="5181600"/>
            <a:ext cx="5029200" cy="1219200"/>
          </a:xfrm>
          <a:prstGeom prst="wedgeEllipseCallout">
            <a:avLst>
              <a:gd name="adj1" fmla="val -51421"/>
              <a:gd name="adj2" fmla="val -5390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Fourth</a:t>
            </a:r>
            <a:r>
              <a:rPr lang="en-US" sz="1200">
                <a:latin typeface="Verdana" pitchFamily="34" charset="0"/>
              </a:rPr>
              <a:t>, mark the </a:t>
            </a:r>
            <a:r>
              <a:rPr lang="en-US" sz="1200" i="1">
                <a:latin typeface="Verdana" pitchFamily="34" charset="0"/>
              </a:rPr>
              <a:t>KMO and Bartlett’s test of sphericity</a:t>
            </a:r>
            <a:r>
              <a:rPr lang="en-US" sz="1200">
                <a:latin typeface="Verdana" pitchFamily="34" charset="0"/>
              </a:rPr>
              <a:t> checkbox to get more outputs used to assess the appropriateness of factor analysis for the variables.</a:t>
            </a:r>
          </a:p>
        </p:txBody>
      </p:sp>
      <p:sp>
        <p:nvSpPr>
          <p:cNvPr id="247816" name="AutoShape 8"/>
          <p:cNvSpPr>
            <a:spLocks noChangeArrowheads="1"/>
          </p:cNvSpPr>
          <p:nvPr/>
        </p:nvSpPr>
        <p:spPr bwMode="auto">
          <a:xfrm>
            <a:off x="5715000" y="3352800"/>
            <a:ext cx="3276600" cy="1600200"/>
          </a:xfrm>
          <a:prstGeom prst="wedgeEllipseCallout">
            <a:avLst>
              <a:gd name="adj1" fmla="val -61338"/>
              <a:gd name="adj2" fmla="val 3620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Fifth</a:t>
            </a:r>
            <a:r>
              <a:rPr lang="en-US" sz="1200">
                <a:latin typeface="Verdana" pitchFamily="34" charset="0"/>
              </a:rPr>
              <a:t>, mark the </a:t>
            </a:r>
            <a:r>
              <a:rPr lang="en-US" sz="1200" i="1">
                <a:latin typeface="Verdana" pitchFamily="34" charset="0"/>
              </a:rPr>
              <a:t>Anti-image </a:t>
            </a:r>
            <a:r>
              <a:rPr lang="en-US" sz="1200">
                <a:latin typeface="Verdana" pitchFamily="34" charset="0"/>
              </a:rPr>
              <a:t>checkbox to get more outputs used to assess the appropriateness of factor analysis for the variables.</a:t>
            </a:r>
          </a:p>
        </p:txBody>
      </p:sp>
      <p:sp>
        <p:nvSpPr>
          <p:cNvPr id="247817" name="AutoShape 9"/>
          <p:cNvSpPr>
            <a:spLocks noChangeArrowheads="1"/>
          </p:cNvSpPr>
          <p:nvPr/>
        </p:nvSpPr>
        <p:spPr bwMode="auto">
          <a:xfrm>
            <a:off x="6629400" y="2362200"/>
            <a:ext cx="1828800" cy="914400"/>
          </a:xfrm>
          <a:prstGeom prst="wedgeEllipseCallout">
            <a:avLst>
              <a:gd name="adj1" fmla="val -63106"/>
              <a:gd name="adj2" fmla="val 2638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Sixth</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9D84DB5-74C9-4596-AF3F-1EF0B25E9CB6}" type="slidenum">
              <a:rPr lang="en-US"/>
              <a:pPr/>
              <a:t>56</a:t>
            </a:fld>
            <a:endParaRPr lang="en-US"/>
          </a:p>
        </p:txBody>
      </p:sp>
      <p:pic>
        <p:nvPicPr>
          <p:cNvPr id="248840"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57425" y="1700213"/>
            <a:ext cx="5133975" cy="332898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48835" name="Rectangle 3"/>
          <p:cNvSpPr>
            <a:spLocks noGrp="1" noChangeArrowheads="1"/>
          </p:cNvSpPr>
          <p:nvPr>
            <p:ph type="title"/>
          </p:nvPr>
        </p:nvSpPr>
        <p:spPr/>
        <p:txBody>
          <a:bodyPr/>
          <a:lstStyle/>
          <a:p>
            <a:r>
              <a:rPr lang="en-US"/>
              <a:t>Select the extraction method</a:t>
            </a:r>
          </a:p>
        </p:txBody>
      </p:sp>
      <p:sp>
        <p:nvSpPr>
          <p:cNvPr id="248836" name="AutoShape 4"/>
          <p:cNvSpPr>
            <a:spLocks noChangeArrowheads="1"/>
          </p:cNvSpPr>
          <p:nvPr/>
        </p:nvSpPr>
        <p:spPr bwMode="auto">
          <a:xfrm>
            <a:off x="4010025" y="4953000"/>
            <a:ext cx="2895600" cy="1447800"/>
          </a:xfrm>
          <a:prstGeom prst="wedgeEllipseCallout">
            <a:avLst>
              <a:gd name="adj1" fmla="val -43477"/>
              <a:gd name="adj2" fmla="val -6589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a:t>
            </a:r>
            <a:r>
              <a:rPr lang="en-US" sz="1200" i="1">
                <a:latin typeface="Verdana" pitchFamily="34" charset="0"/>
              </a:rPr>
              <a:t>Extraction…</a:t>
            </a:r>
            <a:r>
              <a:rPr lang="en-US" sz="1200">
                <a:latin typeface="Verdana" pitchFamily="34" charset="0"/>
              </a:rPr>
              <a:t> button to specify statistics to include in the output.</a:t>
            </a: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2E3D689-2D72-4E60-A5A3-DECD1DB6ABF9}" type="slidenum">
              <a:rPr lang="en-US"/>
              <a:pPr/>
              <a:t>57</a:t>
            </a:fld>
            <a:endParaRPr lang="en-US"/>
          </a:p>
        </p:txBody>
      </p:sp>
      <p:pic>
        <p:nvPicPr>
          <p:cNvPr id="249858"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86000" y="2438400"/>
            <a:ext cx="4913313" cy="28336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49859" name="Rectangle 3"/>
          <p:cNvSpPr>
            <a:spLocks noGrp="1" noChangeArrowheads="1"/>
          </p:cNvSpPr>
          <p:nvPr>
            <p:ph type="title"/>
          </p:nvPr>
        </p:nvSpPr>
        <p:spPr/>
        <p:txBody>
          <a:bodyPr/>
          <a:lstStyle/>
          <a:p>
            <a:r>
              <a:rPr lang="en-US"/>
              <a:t>Compete the extraction dialog box</a:t>
            </a:r>
          </a:p>
        </p:txBody>
      </p:sp>
      <p:sp>
        <p:nvSpPr>
          <p:cNvPr id="249860" name="AutoShape 4"/>
          <p:cNvSpPr>
            <a:spLocks noChangeArrowheads="1"/>
          </p:cNvSpPr>
          <p:nvPr/>
        </p:nvSpPr>
        <p:spPr bwMode="auto">
          <a:xfrm>
            <a:off x="4114800" y="1676400"/>
            <a:ext cx="3581400" cy="914400"/>
          </a:xfrm>
          <a:prstGeom prst="wedgeEllipseCallout">
            <a:avLst>
              <a:gd name="adj1" fmla="val -41093"/>
              <a:gd name="adj2" fmla="val 8888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retain the default method </a:t>
            </a:r>
            <a:r>
              <a:rPr lang="en-US" sz="1200" i="1">
                <a:latin typeface="Verdana" pitchFamily="34" charset="0"/>
              </a:rPr>
              <a:t>Principal components</a:t>
            </a:r>
            <a:r>
              <a:rPr lang="en-US" sz="1200">
                <a:latin typeface="Verdana" pitchFamily="34" charset="0"/>
              </a:rPr>
              <a:t>.</a:t>
            </a:r>
          </a:p>
        </p:txBody>
      </p:sp>
      <p:sp>
        <p:nvSpPr>
          <p:cNvPr id="249861" name="AutoShape 5"/>
          <p:cNvSpPr>
            <a:spLocks noChangeArrowheads="1"/>
          </p:cNvSpPr>
          <p:nvPr/>
        </p:nvSpPr>
        <p:spPr bwMode="auto">
          <a:xfrm>
            <a:off x="6477000" y="3429000"/>
            <a:ext cx="1981200" cy="1143000"/>
          </a:xfrm>
          <a:prstGeom prst="wedgeEllipseCallout">
            <a:avLst>
              <a:gd name="adj1" fmla="val -36940"/>
              <a:gd name="adj2" fmla="val -7986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24606F6-970B-477C-8D5F-813D701B6CC9}" type="slidenum">
              <a:rPr lang="en-US"/>
              <a:pPr/>
              <a:t>58</a:t>
            </a:fld>
            <a:endParaRPr lang="en-US"/>
          </a:p>
        </p:txBody>
      </p:sp>
      <p:pic>
        <p:nvPicPr>
          <p:cNvPr id="250888"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57425" y="1676400"/>
            <a:ext cx="5133975" cy="33289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50883" name="Rectangle 3"/>
          <p:cNvSpPr>
            <a:spLocks noGrp="1" noChangeArrowheads="1"/>
          </p:cNvSpPr>
          <p:nvPr>
            <p:ph type="title"/>
          </p:nvPr>
        </p:nvSpPr>
        <p:spPr/>
        <p:txBody>
          <a:bodyPr/>
          <a:lstStyle/>
          <a:p>
            <a:r>
              <a:rPr lang="en-US"/>
              <a:t>Select the rotation method</a:t>
            </a:r>
          </a:p>
        </p:txBody>
      </p:sp>
      <p:sp>
        <p:nvSpPr>
          <p:cNvPr id="250884" name="AutoShape 4"/>
          <p:cNvSpPr>
            <a:spLocks noChangeArrowheads="1"/>
          </p:cNvSpPr>
          <p:nvPr/>
        </p:nvSpPr>
        <p:spPr bwMode="auto">
          <a:xfrm>
            <a:off x="4953000" y="4953000"/>
            <a:ext cx="2895600" cy="1447800"/>
          </a:xfrm>
          <a:prstGeom prst="wedgeEllipseCallout">
            <a:avLst>
              <a:gd name="adj1" fmla="val -43477"/>
              <a:gd name="adj2" fmla="val -6589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a:t>
            </a:r>
            <a:r>
              <a:rPr lang="en-US" sz="1200" i="1">
                <a:latin typeface="Verdana" pitchFamily="34" charset="0"/>
              </a:rPr>
              <a:t>Rotation…</a:t>
            </a:r>
            <a:r>
              <a:rPr lang="en-US" sz="1200">
                <a:latin typeface="Verdana" pitchFamily="34" charset="0"/>
              </a:rPr>
              <a:t> button to specify statistics to include in the output.</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0469FD2-A9D6-407A-B152-E82C067CF23A}" type="slidenum">
              <a:rPr lang="en-US"/>
              <a:pPr/>
              <a:t>59</a:t>
            </a:fld>
            <a:endParaRPr lang="en-US"/>
          </a:p>
        </p:txBody>
      </p:sp>
      <p:pic>
        <p:nvPicPr>
          <p:cNvPr id="251906"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505200" y="1905000"/>
            <a:ext cx="3846513" cy="27273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51907" name="Rectangle 3"/>
          <p:cNvSpPr>
            <a:spLocks noGrp="1" noChangeArrowheads="1"/>
          </p:cNvSpPr>
          <p:nvPr>
            <p:ph type="title"/>
          </p:nvPr>
        </p:nvSpPr>
        <p:spPr/>
        <p:txBody>
          <a:bodyPr/>
          <a:lstStyle/>
          <a:p>
            <a:r>
              <a:rPr lang="en-US"/>
              <a:t>Compete the rotation dialog box</a:t>
            </a:r>
          </a:p>
        </p:txBody>
      </p:sp>
      <p:sp>
        <p:nvSpPr>
          <p:cNvPr id="251908" name="AutoShape 4"/>
          <p:cNvSpPr>
            <a:spLocks noChangeArrowheads="1"/>
          </p:cNvSpPr>
          <p:nvPr/>
        </p:nvSpPr>
        <p:spPr bwMode="auto">
          <a:xfrm>
            <a:off x="1371600" y="2667000"/>
            <a:ext cx="2209800" cy="1905000"/>
          </a:xfrm>
          <a:prstGeom prst="wedgeEllipseCallout">
            <a:avLst>
              <a:gd name="adj1" fmla="val 55745"/>
              <a:gd name="adj2" fmla="val -4175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mark the </a:t>
            </a:r>
            <a:r>
              <a:rPr lang="en-US" sz="1200" i="1">
                <a:latin typeface="Verdana" pitchFamily="34" charset="0"/>
              </a:rPr>
              <a:t>Varimax</a:t>
            </a:r>
            <a:r>
              <a:rPr lang="en-US" sz="1200">
                <a:latin typeface="Verdana" pitchFamily="34" charset="0"/>
              </a:rPr>
              <a:t> method as the type of rotation to used in the analysis.</a:t>
            </a:r>
          </a:p>
          <a:p>
            <a:pPr algn="l">
              <a:lnSpc>
                <a:spcPct val="100000"/>
              </a:lnSpc>
            </a:pPr>
            <a:endParaRPr lang="en-US" sz="1200">
              <a:latin typeface="Verdana" pitchFamily="34" charset="0"/>
            </a:endParaRPr>
          </a:p>
        </p:txBody>
      </p:sp>
      <p:sp>
        <p:nvSpPr>
          <p:cNvPr id="251909" name="AutoShape 5"/>
          <p:cNvSpPr>
            <a:spLocks noChangeArrowheads="1"/>
          </p:cNvSpPr>
          <p:nvPr/>
        </p:nvSpPr>
        <p:spPr bwMode="auto">
          <a:xfrm>
            <a:off x="6629400" y="2895600"/>
            <a:ext cx="1981200" cy="1143000"/>
          </a:xfrm>
          <a:prstGeom prst="wedgeEllipseCallout">
            <a:avLst>
              <a:gd name="adj1" fmla="val -36940"/>
              <a:gd name="adj2" fmla="val -7986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AF6488D-157C-4B1A-B5FF-8DCB706B5F59}" type="slidenum">
              <a:rPr lang="en-US"/>
              <a:pPr/>
              <a:t>6</a:t>
            </a:fld>
            <a:endParaRPr lang="en-US"/>
          </a:p>
        </p:txBody>
      </p:sp>
      <p:sp>
        <p:nvSpPr>
          <p:cNvPr id="228354" name="Rectangle 2"/>
          <p:cNvSpPr>
            <a:spLocks noGrp="1" noChangeArrowheads="1"/>
          </p:cNvSpPr>
          <p:nvPr>
            <p:ph type="title"/>
          </p:nvPr>
        </p:nvSpPr>
        <p:spPr/>
        <p:txBody>
          <a:bodyPr/>
          <a:lstStyle/>
          <a:p>
            <a:r>
              <a:rPr lang="en-US"/>
              <a:t>Notes - 1</a:t>
            </a:r>
          </a:p>
        </p:txBody>
      </p:sp>
      <p:sp>
        <p:nvSpPr>
          <p:cNvPr id="228355" name="Rectangle 3"/>
          <p:cNvSpPr>
            <a:spLocks noGrp="1" noChangeArrowheads="1"/>
          </p:cNvSpPr>
          <p:nvPr>
            <p:ph type="body" idx="1"/>
          </p:nvPr>
        </p:nvSpPr>
        <p:spPr/>
        <p:txBody>
          <a:bodyPr/>
          <a:lstStyle/>
          <a:p>
            <a:pPr>
              <a:lnSpc>
                <a:spcPct val="90000"/>
              </a:lnSpc>
            </a:pPr>
            <a:r>
              <a:rPr lang="en-US"/>
              <a:t>When evaluating measures of sampling adequacy, communalities, or factor loadings, we ignore the sign of the numeric value and base our decision on the size or magnitude of the value.  </a:t>
            </a:r>
          </a:p>
          <a:p>
            <a:pPr>
              <a:lnSpc>
                <a:spcPct val="90000"/>
              </a:lnSpc>
            </a:pPr>
            <a:endParaRPr lang="en-US"/>
          </a:p>
          <a:p>
            <a:pPr>
              <a:lnSpc>
                <a:spcPct val="90000"/>
              </a:lnSpc>
            </a:pPr>
            <a:r>
              <a:rPr lang="en-US"/>
              <a:t>The sign of the number indicates the direction of the relationship.  </a:t>
            </a:r>
          </a:p>
          <a:p>
            <a:pPr>
              <a:lnSpc>
                <a:spcPct val="90000"/>
              </a:lnSpc>
            </a:pPr>
            <a:endParaRPr lang="en-US"/>
          </a:p>
          <a:p>
            <a:pPr>
              <a:lnSpc>
                <a:spcPct val="90000"/>
              </a:lnSpc>
            </a:pPr>
            <a:r>
              <a:rPr lang="en-US"/>
              <a:t>A loading of -0.732 is just as strong as a loading of 0.732.  The minus sign indicates an inverse or negative relationship; the absence of a sign is meant to imply a plus sign indicating a direct or positive relationship.</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8475E4D-8BA1-4FC5-968D-5BB0E2D42532}" type="slidenum">
              <a:rPr lang="en-US"/>
              <a:pPr/>
              <a:t>60</a:t>
            </a:fld>
            <a:endParaRPr lang="en-US"/>
          </a:p>
        </p:txBody>
      </p:sp>
      <p:pic>
        <p:nvPicPr>
          <p:cNvPr id="252936"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05025" y="1600200"/>
            <a:ext cx="5133975" cy="33289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52931" name="Rectangle 3"/>
          <p:cNvSpPr>
            <a:spLocks noGrp="1" noChangeArrowheads="1"/>
          </p:cNvSpPr>
          <p:nvPr>
            <p:ph type="title"/>
          </p:nvPr>
        </p:nvSpPr>
        <p:spPr/>
        <p:txBody>
          <a:bodyPr/>
          <a:lstStyle/>
          <a:p>
            <a:r>
              <a:rPr lang="en-US"/>
              <a:t>Complete the request for the analysis</a:t>
            </a:r>
          </a:p>
        </p:txBody>
      </p:sp>
      <p:sp>
        <p:nvSpPr>
          <p:cNvPr id="252932" name="AutoShape 4"/>
          <p:cNvSpPr>
            <a:spLocks noChangeArrowheads="1"/>
          </p:cNvSpPr>
          <p:nvPr/>
        </p:nvSpPr>
        <p:spPr bwMode="auto">
          <a:xfrm>
            <a:off x="6400800" y="2843213"/>
            <a:ext cx="2438400" cy="1143000"/>
          </a:xfrm>
          <a:prstGeom prst="wedgeEllipseCallout">
            <a:avLst>
              <a:gd name="adj1" fmla="val -30796"/>
              <a:gd name="adj2" fmla="val -10500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a:t>
            </a:r>
            <a:r>
              <a:rPr lang="en-US" sz="1200" i="1">
                <a:latin typeface="Verdana" pitchFamily="34" charset="0"/>
              </a:rPr>
              <a:t>OK</a:t>
            </a:r>
            <a:r>
              <a:rPr lang="en-US" sz="1200">
                <a:latin typeface="Verdana" pitchFamily="34" charset="0"/>
              </a:rPr>
              <a:t> button to request the output.</a:t>
            </a: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980FD6C-6A52-40B7-B1F2-E6895AEC89D1}" type="slidenum">
              <a:rPr lang="en-US"/>
              <a:pPr/>
              <a:t>61</a:t>
            </a:fld>
            <a:endParaRPr lang="en-US"/>
          </a:p>
        </p:txBody>
      </p:sp>
      <p:sp>
        <p:nvSpPr>
          <p:cNvPr id="253954" name="Rectangle 2"/>
          <p:cNvSpPr>
            <a:spLocks noGrp="1" noChangeArrowheads="1"/>
          </p:cNvSpPr>
          <p:nvPr>
            <p:ph type="title"/>
          </p:nvPr>
        </p:nvSpPr>
        <p:spPr/>
        <p:txBody>
          <a:bodyPr/>
          <a:lstStyle/>
          <a:p>
            <a:r>
              <a:rPr lang="en-US"/>
              <a:t>Level of measurement requirement</a:t>
            </a:r>
          </a:p>
        </p:txBody>
      </p:sp>
      <p:sp>
        <p:nvSpPr>
          <p:cNvPr id="253955" name="Rectangle 3"/>
          <p:cNvSpPr>
            <a:spLocks noGrp="1" noChangeArrowheads="1"/>
          </p:cNvSpPr>
          <p:nvPr>
            <p:ph type="body" idx="1"/>
          </p:nvPr>
        </p:nvSpPr>
        <p:spPr/>
        <p:txBody>
          <a:bodyPr/>
          <a:lstStyle/>
          <a:p>
            <a:pPr marL="0" indent="0">
              <a:buFont typeface="Wingdings" pitchFamily="2" charset="2"/>
              <a:buNone/>
            </a:pPr>
            <a:r>
              <a:rPr lang="en-US"/>
              <a:t>"Number of hours worked in the past week" [hrs1], "occupational prestige score" [prestg80], and "age" [age] are interval level variables, which satisfy the level of measurement requirements for a principal component analysis. </a:t>
            </a:r>
          </a:p>
          <a:p>
            <a:pPr marL="0" indent="0">
              <a:buFont typeface="Wingdings" pitchFamily="2" charset="2"/>
              <a:buNone/>
            </a:pPr>
            <a:endParaRPr lang="en-US"/>
          </a:p>
          <a:p>
            <a:pPr marL="0" indent="0">
              <a:buFont typeface="Wingdings" pitchFamily="2" charset="2"/>
              <a:buNone/>
            </a:pPr>
            <a:r>
              <a:rPr lang="en-US"/>
              <a:t>"Highest academic degree" [degree] is an ordinal level variable. If we follow the convention of treating ordinal level variables as metric variables, the level of measurement requirement for principal component analysis is satisfied. Since some data analysts do not agree with this convention, a note of caution should be included in our interpretation. </a:t>
            </a:r>
            <a:endParaRPr lang="en-US" sz="2000"/>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575AC92C-4BE4-4F36-929C-51696EA22F42}" type="slidenum">
              <a:rPr lang="en-US"/>
              <a:pPr/>
              <a:t>62</a:t>
            </a:fld>
            <a:endParaRPr lang="en-US"/>
          </a:p>
        </p:txBody>
      </p:sp>
      <p:pic>
        <p:nvPicPr>
          <p:cNvPr id="254982"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843213" y="1524000"/>
            <a:ext cx="4700587" cy="21002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54979" name="Rectangle 3"/>
          <p:cNvSpPr>
            <a:spLocks noGrp="1" noChangeArrowheads="1"/>
          </p:cNvSpPr>
          <p:nvPr>
            <p:ph type="title"/>
          </p:nvPr>
        </p:nvSpPr>
        <p:spPr/>
        <p:txBody>
          <a:bodyPr/>
          <a:lstStyle/>
          <a:p>
            <a:r>
              <a:rPr lang="en-US"/>
              <a:t>Sample size requirement:</a:t>
            </a:r>
            <a:br>
              <a:rPr lang="en-US"/>
            </a:br>
            <a:r>
              <a:rPr lang="en-US"/>
              <a:t>minimum number of cases</a:t>
            </a:r>
          </a:p>
        </p:txBody>
      </p:sp>
      <p:sp>
        <p:nvSpPr>
          <p:cNvPr id="254980" name="AutoShape 4"/>
          <p:cNvSpPr>
            <a:spLocks noChangeArrowheads="1"/>
          </p:cNvSpPr>
          <p:nvPr/>
        </p:nvSpPr>
        <p:spPr bwMode="auto">
          <a:xfrm>
            <a:off x="2516188" y="3502025"/>
            <a:ext cx="4264025" cy="1679575"/>
          </a:xfrm>
          <a:prstGeom prst="wedgeEllipseCallout">
            <a:avLst>
              <a:gd name="adj1" fmla="val 50259"/>
              <a:gd name="adj2" fmla="val -7224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number of valid cases for this set of variables is 172.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preferred minimum sample size requirement of 100 valid cases is satisfied.</a:t>
            </a: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EB238C6-3B19-4106-AD71-95D69C1A63D5}" type="slidenum">
              <a:rPr lang="en-US"/>
              <a:pPr/>
              <a:t>63</a:t>
            </a:fld>
            <a:endParaRPr lang="en-US"/>
          </a:p>
        </p:txBody>
      </p:sp>
      <p:pic>
        <p:nvPicPr>
          <p:cNvPr id="256009" name="Picture 9"/>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995613" y="1524000"/>
            <a:ext cx="4700587" cy="21002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56003" name="Rectangle 3"/>
          <p:cNvSpPr>
            <a:spLocks noGrp="1" noChangeArrowheads="1"/>
          </p:cNvSpPr>
          <p:nvPr>
            <p:ph type="title"/>
          </p:nvPr>
        </p:nvSpPr>
        <p:spPr>
          <a:xfrm>
            <a:off x="914400" y="304800"/>
            <a:ext cx="8077200" cy="914400"/>
          </a:xfrm>
        </p:spPr>
        <p:txBody>
          <a:bodyPr/>
          <a:lstStyle/>
          <a:p>
            <a:r>
              <a:rPr lang="en-US"/>
              <a:t>Sample size requirement:</a:t>
            </a:r>
            <a:br>
              <a:rPr lang="en-US"/>
            </a:br>
            <a:r>
              <a:rPr lang="en-US"/>
              <a:t>ratio of cases to variables</a:t>
            </a:r>
          </a:p>
        </p:txBody>
      </p:sp>
      <p:sp>
        <p:nvSpPr>
          <p:cNvPr id="256004" name="AutoShape 4"/>
          <p:cNvSpPr>
            <a:spLocks noChangeArrowheads="1"/>
          </p:cNvSpPr>
          <p:nvPr/>
        </p:nvSpPr>
        <p:spPr bwMode="auto">
          <a:xfrm>
            <a:off x="3429000" y="3621088"/>
            <a:ext cx="3276600" cy="2970212"/>
          </a:xfrm>
          <a:prstGeom prst="wedgeEllipseCallout">
            <a:avLst>
              <a:gd name="adj1" fmla="val 57750"/>
              <a:gd name="adj2" fmla="val -6296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ratio of cases to variables in a principal component analysis should be at least 5 to 1. </a:t>
            </a:r>
          </a:p>
          <a:p>
            <a:pPr algn="l">
              <a:lnSpc>
                <a:spcPct val="100000"/>
              </a:lnSpc>
            </a:pPr>
            <a:endParaRPr lang="en-US" sz="1200">
              <a:latin typeface="Verdana" pitchFamily="34" charset="0"/>
            </a:endParaRPr>
          </a:p>
          <a:p>
            <a:pPr algn="l">
              <a:lnSpc>
                <a:spcPct val="100000"/>
              </a:lnSpc>
            </a:pPr>
            <a:r>
              <a:rPr lang="en-US" sz="1200">
                <a:latin typeface="Verdana" pitchFamily="34" charset="0"/>
              </a:rPr>
              <a:t>With 172 and 4 variables, the ratio of cases to variables is 43.0 to 1, which exceeds the requirement for the ratio of cases to variables.</a:t>
            </a: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40DD601-2CD2-4B69-B914-46E000D2798E}" type="slidenum">
              <a:rPr lang="en-US"/>
              <a:pPr/>
              <a:t>64</a:t>
            </a:fld>
            <a:endParaRPr lang="en-US"/>
          </a:p>
        </p:txBody>
      </p:sp>
      <p:pic>
        <p:nvPicPr>
          <p:cNvPr id="257030" name="Picture 6"/>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1524000" y="1295400"/>
            <a:ext cx="6850063" cy="3089275"/>
          </a:xfrm>
          <a:ln/>
          <a:extLst>
            <a:ext uri="{909E8E84-426E-40DD-AFC4-6F175D3DCCD1}">
              <a14:hiddenFill xmlns:a14="http://schemas.microsoft.com/office/drawing/2010/main">
                <a:solidFill>
                  <a:schemeClr val="bg1"/>
                </a:solidFill>
              </a14:hiddenFill>
            </a:ext>
          </a:extLst>
        </p:spPr>
      </p:pic>
      <p:sp>
        <p:nvSpPr>
          <p:cNvPr id="257027" name="Rectangle 3"/>
          <p:cNvSpPr>
            <a:spLocks noGrp="1" noChangeArrowheads="1"/>
          </p:cNvSpPr>
          <p:nvPr>
            <p:ph type="title"/>
          </p:nvPr>
        </p:nvSpPr>
        <p:spPr/>
        <p:txBody>
          <a:bodyPr/>
          <a:lstStyle/>
          <a:p>
            <a:r>
              <a:rPr lang="en-US"/>
              <a:t>Appropriateness of factor analysis:</a:t>
            </a:r>
            <a:br>
              <a:rPr lang="en-US"/>
            </a:br>
            <a:r>
              <a:rPr lang="en-US"/>
              <a:t>Presence of substantial correlations</a:t>
            </a:r>
          </a:p>
        </p:txBody>
      </p:sp>
      <p:sp>
        <p:nvSpPr>
          <p:cNvPr id="257028" name="AutoShape 4"/>
          <p:cNvSpPr>
            <a:spLocks noChangeArrowheads="1"/>
          </p:cNvSpPr>
          <p:nvPr/>
        </p:nvSpPr>
        <p:spPr bwMode="auto">
          <a:xfrm>
            <a:off x="914400" y="4114800"/>
            <a:ext cx="4492625" cy="2455863"/>
          </a:xfrm>
          <a:prstGeom prst="wedgeEllipseCallout">
            <a:avLst>
              <a:gd name="adj1" fmla="val 54736"/>
              <a:gd name="adj2" fmla="val -5109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Principal components analysis requires that there be some correlations greater than 0.30 between the variables included in the analysis. </a:t>
            </a:r>
          </a:p>
          <a:p>
            <a:pPr algn="l">
              <a:lnSpc>
                <a:spcPct val="100000"/>
              </a:lnSpc>
            </a:pPr>
            <a:endParaRPr lang="en-US" sz="1200">
              <a:latin typeface="Verdana" pitchFamily="34" charset="0"/>
            </a:endParaRPr>
          </a:p>
          <a:p>
            <a:pPr algn="l">
              <a:lnSpc>
                <a:spcPct val="100000"/>
              </a:lnSpc>
            </a:pPr>
            <a:r>
              <a:rPr lang="en-US" sz="1200">
                <a:latin typeface="Verdana" pitchFamily="34" charset="0"/>
              </a:rPr>
              <a:t>For this set of variables, there is 1 correlation in the matrix greater than 0.30, which does not satisfy this requirement.</a:t>
            </a:r>
          </a:p>
        </p:txBody>
      </p:sp>
      <p:sp>
        <p:nvSpPr>
          <p:cNvPr id="257031" name="AutoShape 7"/>
          <p:cNvSpPr>
            <a:spLocks noChangeArrowheads="1"/>
          </p:cNvSpPr>
          <p:nvPr/>
        </p:nvSpPr>
        <p:spPr bwMode="auto">
          <a:xfrm>
            <a:off x="5715000" y="4724400"/>
            <a:ext cx="3200400" cy="1679575"/>
          </a:xfrm>
          <a:prstGeom prst="wedgeEllipseCallout">
            <a:avLst>
              <a:gd name="adj1" fmla="val 16764"/>
              <a:gd name="adj2" fmla="val -2752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Since we do not satisfy a basic requirement for principal component factor analysis, the answer to the question is </a:t>
            </a:r>
            <a:r>
              <a:rPr lang="en-US" sz="1200" b="1">
                <a:latin typeface="Verdana" pitchFamily="34" charset="0"/>
              </a:rPr>
              <a:t>inappropriate application of a statistic</a:t>
            </a:r>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37EA545-5BF7-4A0E-BA6E-F4C41EC4681F}" type="slidenum">
              <a:rPr lang="en-US"/>
              <a:pPr/>
              <a:t>65</a:t>
            </a:fld>
            <a:endParaRPr lang="en-US"/>
          </a:p>
        </p:txBody>
      </p:sp>
      <p:sp>
        <p:nvSpPr>
          <p:cNvPr id="153602" name="Rectangle 2"/>
          <p:cNvSpPr>
            <a:spLocks noGrp="1" noChangeArrowheads="1"/>
          </p:cNvSpPr>
          <p:nvPr>
            <p:ph type="title"/>
          </p:nvPr>
        </p:nvSpPr>
        <p:spPr/>
        <p:txBody>
          <a:bodyPr/>
          <a:lstStyle/>
          <a:p>
            <a:r>
              <a:rPr lang="en-US"/>
              <a:t>Steps in principal component analysis - 1</a:t>
            </a:r>
          </a:p>
        </p:txBody>
      </p:sp>
      <p:sp>
        <p:nvSpPr>
          <p:cNvPr id="153603" name="Rectangle 3"/>
          <p:cNvSpPr>
            <a:spLocks noChangeArrowheads="1"/>
          </p:cNvSpPr>
          <p:nvPr/>
        </p:nvSpPr>
        <p:spPr bwMode="auto">
          <a:xfrm>
            <a:off x="900113" y="1371600"/>
            <a:ext cx="8058150" cy="6953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0800" indent="4763" algn="l">
              <a:lnSpc>
                <a:spcPct val="100000"/>
              </a:lnSpc>
            </a:pPr>
            <a:r>
              <a:rPr lang="en-US" sz="2000">
                <a:latin typeface="Verdana" pitchFamily="34" charset="0"/>
              </a:rPr>
              <a:t>The following is a guide to the decision process for answering problems about </a:t>
            </a:r>
            <a:r>
              <a:rPr lang="en-US" sz="2000">
                <a:solidFill>
                  <a:schemeClr val="tx2"/>
                </a:solidFill>
              </a:rPr>
              <a:t>principal component analysis</a:t>
            </a:r>
            <a:r>
              <a:rPr lang="en-US" sz="2000">
                <a:latin typeface="Verdana" pitchFamily="34" charset="0"/>
              </a:rPr>
              <a:t>: </a:t>
            </a:r>
          </a:p>
        </p:txBody>
      </p:sp>
      <p:sp>
        <p:nvSpPr>
          <p:cNvPr id="153604" name="AutoShape 4"/>
          <p:cNvSpPr>
            <a:spLocks noChangeArrowheads="1"/>
          </p:cNvSpPr>
          <p:nvPr/>
        </p:nvSpPr>
        <p:spPr bwMode="auto">
          <a:xfrm>
            <a:off x="2243138" y="3736975"/>
            <a:ext cx="37338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Is the number of valid cases 50 or more?</a:t>
            </a:r>
          </a:p>
          <a:p>
            <a:pPr algn="l">
              <a:lnSpc>
                <a:spcPct val="100000"/>
              </a:lnSpc>
            </a:pPr>
            <a:endParaRPr lang="en-US" sz="1000">
              <a:latin typeface="Verdana" pitchFamily="34" charset="0"/>
            </a:endParaRPr>
          </a:p>
        </p:txBody>
      </p:sp>
      <p:grpSp>
        <p:nvGrpSpPr>
          <p:cNvPr id="153606" name="Group 6"/>
          <p:cNvGrpSpPr>
            <a:grpSpLocks/>
          </p:cNvGrpSpPr>
          <p:nvPr/>
        </p:nvGrpSpPr>
        <p:grpSpPr bwMode="auto">
          <a:xfrm>
            <a:off x="4114800" y="4778375"/>
            <a:ext cx="466725" cy="423863"/>
            <a:chOff x="4464" y="3456"/>
            <a:chExt cx="294" cy="267"/>
          </a:xfrm>
        </p:grpSpPr>
        <p:sp>
          <p:nvSpPr>
            <p:cNvPr id="153607" name="Line 7"/>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53608" name="Text Box 8"/>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153609" name="Group 9"/>
          <p:cNvGrpSpPr>
            <a:grpSpLocks/>
          </p:cNvGrpSpPr>
          <p:nvPr/>
        </p:nvGrpSpPr>
        <p:grpSpPr bwMode="auto">
          <a:xfrm>
            <a:off x="5997575" y="3940175"/>
            <a:ext cx="679450" cy="304800"/>
            <a:chOff x="3792" y="2832"/>
            <a:chExt cx="428" cy="192"/>
          </a:xfrm>
        </p:grpSpPr>
        <p:sp>
          <p:nvSpPr>
            <p:cNvPr id="153610" name="Line 10"/>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53611" name="Text Box 11"/>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153613" name="Line 13"/>
          <p:cNvSpPr>
            <a:spLocks noChangeShapeType="1"/>
          </p:cNvSpPr>
          <p:nvPr/>
        </p:nvSpPr>
        <p:spPr bwMode="auto">
          <a:xfrm flipH="1">
            <a:off x="4092575" y="3319463"/>
            <a:ext cx="0" cy="423862"/>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53614" name="Line 14"/>
          <p:cNvSpPr>
            <a:spLocks noChangeShapeType="1"/>
          </p:cNvSpPr>
          <p:nvPr/>
        </p:nvSpPr>
        <p:spPr bwMode="auto">
          <a:xfrm>
            <a:off x="5926138" y="2803525"/>
            <a:ext cx="679450"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53615" name="Text Box 15"/>
          <p:cNvSpPr txBox="1">
            <a:spLocks noChangeArrowheads="1"/>
          </p:cNvSpPr>
          <p:nvPr/>
        </p:nvSpPr>
        <p:spPr bwMode="auto">
          <a:xfrm>
            <a:off x="6684963" y="2484438"/>
            <a:ext cx="175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Incorrect application of a statistic</a:t>
            </a:r>
          </a:p>
        </p:txBody>
      </p:sp>
      <p:sp>
        <p:nvSpPr>
          <p:cNvPr id="153616" name="Text Box 16"/>
          <p:cNvSpPr txBox="1">
            <a:spLocks noChangeArrowheads="1"/>
          </p:cNvSpPr>
          <p:nvPr/>
        </p:nvSpPr>
        <p:spPr bwMode="auto">
          <a:xfrm>
            <a:off x="4191000" y="3352800"/>
            <a:ext cx="4667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153617" name="Text Box 17"/>
          <p:cNvSpPr txBox="1">
            <a:spLocks noChangeArrowheads="1"/>
          </p:cNvSpPr>
          <p:nvPr/>
        </p:nvSpPr>
        <p:spPr bwMode="auto">
          <a:xfrm>
            <a:off x="5992813" y="2517775"/>
            <a:ext cx="4667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
        <p:nvSpPr>
          <p:cNvPr id="153618" name="AutoShape 18"/>
          <p:cNvSpPr>
            <a:spLocks noChangeArrowheads="1"/>
          </p:cNvSpPr>
          <p:nvPr/>
        </p:nvSpPr>
        <p:spPr bwMode="auto">
          <a:xfrm>
            <a:off x="2286000" y="2286000"/>
            <a:ext cx="36195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Are the variables included in the analysis metric?</a:t>
            </a:r>
          </a:p>
          <a:p>
            <a:pPr algn="l">
              <a:lnSpc>
                <a:spcPct val="100000"/>
              </a:lnSpc>
            </a:pPr>
            <a:endParaRPr lang="en-US" sz="1000">
              <a:latin typeface="Verdana" pitchFamily="34" charset="0"/>
            </a:endParaRPr>
          </a:p>
        </p:txBody>
      </p:sp>
      <p:sp>
        <p:nvSpPr>
          <p:cNvPr id="153619" name="AutoShape 19"/>
          <p:cNvSpPr>
            <a:spLocks noChangeArrowheads="1"/>
          </p:cNvSpPr>
          <p:nvPr/>
        </p:nvSpPr>
        <p:spPr bwMode="auto">
          <a:xfrm>
            <a:off x="2286000" y="5181600"/>
            <a:ext cx="3733800" cy="7143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Is the ratio of cases to variables at least 5 to 1?</a:t>
            </a:r>
          </a:p>
        </p:txBody>
      </p:sp>
      <p:grpSp>
        <p:nvGrpSpPr>
          <p:cNvPr id="153620" name="Group 20"/>
          <p:cNvGrpSpPr>
            <a:grpSpLocks/>
          </p:cNvGrpSpPr>
          <p:nvPr/>
        </p:nvGrpSpPr>
        <p:grpSpPr bwMode="auto">
          <a:xfrm>
            <a:off x="4148138" y="5889625"/>
            <a:ext cx="466725" cy="423863"/>
            <a:chOff x="4464" y="3456"/>
            <a:chExt cx="294" cy="267"/>
          </a:xfrm>
        </p:grpSpPr>
        <p:sp>
          <p:nvSpPr>
            <p:cNvPr id="153621" name="Line 21"/>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53622" name="Text Box 22"/>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153623" name="Group 23"/>
          <p:cNvGrpSpPr>
            <a:grpSpLocks/>
          </p:cNvGrpSpPr>
          <p:nvPr/>
        </p:nvGrpSpPr>
        <p:grpSpPr bwMode="auto">
          <a:xfrm>
            <a:off x="6019800" y="5235575"/>
            <a:ext cx="679450" cy="304800"/>
            <a:chOff x="3792" y="2832"/>
            <a:chExt cx="428" cy="192"/>
          </a:xfrm>
        </p:grpSpPr>
        <p:sp>
          <p:nvSpPr>
            <p:cNvPr id="153624" name="Line 24"/>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53625" name="Text Box 25"/>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153642" name="Text Box 42"/>
          <p:cNvSpPr txBox="1">
            <a:spLocks noChangeArrowheads="1"/>
          </p:cNvSpPr>
          <p:nvPr/>
        </p:nvSpPr>
        <p:spPr bwMode="auto">
          <a:xfrm>
            <a:off x="6781800" y="4038600"/>
            <a:ext cx="175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Incorrect application of a statistic</a:t>
            </a:r>
          </a:p>
        </p:txBody>
      </p:sp>
      <p:sp>
        <p:nvSpPr>
          <p:cNvPr id="153643" name="Text Box 43"/>
          <p:cNvSpPr txBox="1">
            <a:spLocks noChangeArrowheads="1"/>
          </p:cNvSpPr>
          <p:nvPr/>
        </p:nvSpPr>
        <p:spPr bwMode="auto">
          <a:xfrm>
            <a:off x="6858000" y="5334000"/>
            <a:ext cx="175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Incorrect application of a statistic</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6920589-F8E8-4A5D-9690-77A96E0AEA13}" type="slidenum">
              <a:rPr lang="en-US"/>
              <a:pPr/>
              <a:t>66</a:t>
            </a:fld>
            <a:endParaRPr lang="en-US"/>
          </a:p>
        </p:txBody>
      </p:sp>
      <p:sp>
        <p:nvSpPr>
          <p:cNvPr id="236546" name="Rectangle 2"/>
          <p:cNvSpPr>
            <a:spLocks noGrp="1" noChangeArrowheads="1"/>
          </p:cNvSpPr>
          <p:nvPr>
            <p:ph type="title"/>
          </p:nvPr>
        </p:nvSpPr>
        <p:spPr/>
        <p:txBody>
          <a:bodyPr/>
          <a:lstStyle/>
          <a:p>
            <a:r>
              <a:rPr lang="en-US"/>
              <a:t>Steps in principal component analysis - 2</a:t>
            </a:r>
          </a:p>
        </p:txBody>
      </p:sp>
      <p:sp>
        <p:nvSpPr>
          <p:cNvPr id="236548" name="AutoShape 4"/>
          <p:cNvSpPr>
            <a:spLocks noChangeArrowheads="1"/>
          </p:cNvSpPr>
          <p:nvPr/>
        </p:nvSpPr>
        <p:spPr bwMode="auto">
          <a:xfrm>
            <a:off x="2243138" y="3595688"/>
            <a:ext cx="37338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Is the measure of sampling adequacy larger than 0.50 for each variable?</a:t>
            </a:r>
          </a:p>
        </p:txBody>
      </p:sp>
      <p:grpSp>
        <p:nvGrpSpPr>
          <p:cNvPr id="236549" name="Group 5"/>
          <p:cNvGrpSpPr>
            <a:grpSpLocks/>
          </p:cNvGrpSpPr>
          <p:nvPr/>
        </p:nvGrpSpPr>
        <p:grpSpPr bwMode="auto">
          <a:xfrm>
            <a:off x="4114800" y="4637088"/>
            <a:ext cx="466725" cy="423862"/>
            <a:chOff x="4464" y="3456"/>
            <a:chExt cx="294" cy="267"/>
          </a:xfrm>
        </p:grpSpPr>
        <p:sp>
          <p:nvSpPr>
            <p:cNvPr id="236550" name="Line 6"/>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6551" name="Text Box 7"/>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236552" name="Group 8"/>
          <p:cNvGrpSpPr>
            <a:grpSpLocks/>
          </p:cNvGrpSpPr>
          <p:nvPr/>
        </p:nvGrpSpPr>
        <p:grpSpPr bwMode="auto">
          <a:xfrm>
            <a:off x="5997575" y="3798888"/>
            <a:ext cx="679450" cy="304800"/>
            <a:chOff x="3792" y="2832"/>
            <a:chExt cx="428" cy="192"/>
          </a:xfrm>
        </p:grpSpPr>
        <p:sp>
          <p:nvSpPr>
            <p:cNvPr id="236553" name="Line 9"/>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6554" name="Text Box 10"/>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236555" name="Line 11"/>
          <p:cNvSpPr>
            <a:spLocks noChangeShapeType="1"/>
          </p:cNvSpPr>
          <p:nvPr/>
        </p:nvSpPr>
        <p:spPr bwMode="auto">
          <a:xfrm flipH="1">
            <a:off x="4092575" y="3178175"/>
            <a:ext cx="0" cy="423863"/>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6556" name="Line 12"/>
          <p:cNvSpPr>
            <a:spLocks noChangeShapeType="1"/>
          </p:cNvSpPr>
          <p:nvPr/>
        </p:nvSpPr>
        <p:spPr bwMode="auto">
          <a:xfrm>
            <a:off x="5926138" y="2662238"/>
            <a:ext cx="679450"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6557" name="Text Box 13"/>
          <p:cNvSpPr txBox="1">
            <a:spLocks noChangeArrowheads="1"/>
          </p:cNvSpPr>
          <p:nvPr/>
        </p:nvSpPr>
        <p:spPr bwMode="auto">
          <a:xfrm>
            <a:off x="6684963" y="2343150"/>
            <a:ext cx="175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Incorrect application of a statistic</a:t>
            </a:r>
          </a:p>
        </p:txBody>
      </p:sp>
      <p:sp>
        <p:nvSpPr>
          <p:cNvPr id="236558" name="Text Box 14"/>
          <p:cNvSpPr txBox="1">
            <a:spLocks noChangeArrowheads="1"/>
          </p:cNvSpPr>
          <p:nvPr/>
        </p:nvSpPr>
        <p:spPr bwMode="auto">
          <a:xfrm>
            <a:off x="4191000" y="3211513"/>
            <a:ext cx="4667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236559" name="Text Box 15"/>
          <p:cNvSpPr txBox="1">
            <a:spLocks noChangeArrowheads="1"/>
          </p:cNvSpPr>
          <p:nvPr/>
        </p:nvSpPr>
        <p:spPr bwMode="auto">
          <a:xfrm>
            <a:off x="5992813" y="2376488"/>
            <a:ext cx="4667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
        <p:nvSpPr>
          <p:cNvPr id="236560" name="AutoShape 16"/>
          <p:cNvSpPr>
            <a:spLocks noChangeArrowheads="1"/>
          </p:cNvSpPr>
          <p:nvPr/>
        </p:nvSpPr>
        <p:spPr bwMode="auto">
          <a:xfrm>
            <a:off x="2286000" y="2144713"/>
            <a:ext cx="36195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Are there two or more correlations that are 0.30 or greater?</a:t>
            </a:r>
          </a:p>
        </p:txBody>
      </p:sp>
      <p:sp>
        <p:nvSpPr>
          <p:cNvPr id="236561" name="AutoShape 17"/>
          <p:cNvSpPr>
            <a:spLocks noChangeArrowheads="1"/>
          </p:cNvSpPr>
          <p:nvPr/>
        </p:nvSpPr>
        <p:spPr bwMode="auto">
          <a:xfrm>
            <a:off x="2263775" y="5065713"/>
            <a:ext cx="37338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Overall measure of sampling adequacy greater than 0.50?</a:t>
            </a:r>
          </a:p>
        </p:txBody>
      </p:sp>
      <p:grpSp>
        <p:nvGrpSpPr>
          <p:cNvPr id="236562" name="Group 18"/>
          <p:cNvGrpSpPr>
            <a:grpSpLocks/>
          </p:cNvGrpSpPr>
          <p:nvPr/>
        </p:nvGrpSpPr>
        <p:grpSpPr bwMode="auto">
          <a:xfrm>
            <a:off x="4114800" y="6073775"/>
            <a:ext cx="466725" cy="423863"/>
            <a:chOff x="4464" y="3456"/>
            <a:chExt cx="294" cy="267"/>
          </a:xfrm>
        </p:grpSpPr>
        <p:sp>
          <p:nvSpPr>
            <p:cNvPr id="236563" name="Line 19"/>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6564" name="Text Box 20"/>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236565" name="Group 21"/>
          <p:cNvGrpSpPr>
            <a:grpSpLocks/>
          </p:cNvGrpSpPr>
          <p:nvPr/>
        </p:nvGrpSpPr>
        <p:grpSpPr bwMode="auto">
          <a:xfrm>
            <a:off x="6008688" y="5272088"/>
            <a:ext cx="679450" cy="304800"/>
            <a:chOff x="3792" y="2832"/>
            <a:chExt cx="428" cy="192"/>
          </a:xfrm>
        </p:grpSpPr>
        <p:sp>
          <p:nvSpPr>
            <p:cNvPr id="236566" name="Line 22"/>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6567" name="Text Box 23"/>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236569" name="Text Box 25"/>
          <p:cNvSpPr txBox="1">
            <a:spLocks noChangeArrowheads="1"/>
          </p:cNvSpPr>
          <p:nvPr/>
        </p:nvSpPr>
        <p:spPr bwMode="auto">
          <a:xfrm>
            <a:off x="6781800" y="5381625"/>
            <a:ext cx="175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Incorrect application of a statistic</a:t>
            </a:r>
          </a:p>
        </p:txBody>
      </p:sp>
      <p:sp>
        <p:nvSpPr>
          <p:cNvPr id="236570" name="Rectangle 26"/>
          <p:cNvSpPr>
            <a:spLocks noChangeArrowheads="1"/>
          </p:cNvSpPr>
          <p:nvPr/>
        </p:nvSpPr>
        <p:spPr bwMode="auto">
          <a:xfrm>
            <a:off x="6705600" y="3859213"/>
            <a:ext cx="1676400" cy="492125"/>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000">
                <a:latin typeface="Verdana" pitchFamily="34" charset="0"/>
              </a:rPr>
              <a:t>Remove variable with lowest MSA and repeat analysis</a:t>
            </a:r>
          </a:p>
        </p:txBody>
      </p:sp>
      <p:sp>
        <p:nvSpPr>
          <p:cNvPr id="236571" name="Line 27"/>
          <p:cNvSpPr>
            <a:spLocks noChangeShapeType="1"/>
          </p:cNvSpPr>
          <p:nvPr/>
        </p:nvSpPr>
        <p:spPr bwMode="auto">
          <a:xfrm>
            <a:off x="4114800" y="3592513"/>
            <a:ext cx="3429000" cy="0"/>
          </a:xfrm>
          <a:prstGeom prst="line">
            <a:avLst/>
          </a:prstGeom>
          <a:noFill/>
          <a:ln w="12700">
            <a:solidFill>
              <a:schemeClr val="tx1"/>
            </a:solidFill>
            <a:round/>
            <a:headEnd type="triangle" w="lg"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236573" name="Line 29"/>
          <p:cNvSpPr>
            <a:spLocks noChangeShapeType="1"/>
          </p:cNvSpPr>
          <p:nvPr/>
        </p:nvSpPr>
        <p:spPr bwMode="auto">
          <a:xfrm>
            <a:off x="7543800" y="3581400"/>
            <a:ext cx="0" cy="274638"/>
          </a:xfrm>
          <a:prstGeom prst="line">
            <a:avLst/>
          </a:prstGeom>
          <a:noFill/>
          <a:ln w="12700">
            <a:solidFill>
              <a:schemeClr val="tx1"/>
            </a:solidFill>
            <a:round/>
            <a:headEnd type="triangle" w="lg"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grpSp>
        <p:nvGrpSpPr>
          <p:cNvPr id="236575" name="Group 31"/>
          <p:cNvGrpSpPr>
            <a:grpSpLocks/>
          </p:cNvGrpSpPr>
          <p:nvPr/>
        </p:nvGrpSpPr>
        <p:grpSpPr bwMode="auto">
          <a:xfrm>
            <a:off x="4081463" y="1730375"/>
            <a:ext cx="466725" cy="423863"/>
            <a:chOff x="4464" y="3456"/>
            <a:chExt cx="294" cy="267"/>
          </a:xfrm>
        </p:grpSpPr>
        <p:sp>
          <p:nvSpPr>
            <p:cNvPr id="236576" name="Line 32"/>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6577" name="Text Box 33"/>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D5E98AF-37CE-4E87-AE7F-5E20A86DCB64}" type="slidenum">
              <a:rPr lang="en-US"/>
              <a:pPr/>
              <a:t>67</a:t>
            </a:fld>
            <a:endParaRPr lang="en-US"/>
          </a:p>
        </p:txBody>
      </p:sp>
      <p:sp>
        <p:nvSpPr>
          <p:cNvPr id="237570" name="Rectangle 2"/>
          <p:cNvSpPr>
            <a:spLocks noGrp="1" noChangeArrowheads="1"/>
          </p:cNvSpPr>
          <p:nvPr>
            <p:ph type="title"/>
          </p:nvPr>
        </p:nvSpPr>
        <p:spPr/>
        <p:txBody>
          <a:bodyPr/>
          <a:lstStyle/>
          <a:p>
            <a:r>
              <a:rPr lang="en-US"/>
              <a:t>Steps in principal component analysis - 3</a:t>
            </a:r>
          </a:p>
        </p:txBody>
      </p:sp>
      <p:sp>
        <p:nvSpPr>
          <p:cNvPr id="237578" name="Line 10"/>
          <p:cNvSpPr>
            <a:spLocks noChangeShapeType="1"/>
          </p:cNvSpPr>
          <p:nvPr/>
        </p:nvSpPr>
        <p:spPr bwMode="auto">
          <a:xfrm flipH="1">
            <a:off x="4092575" y="3178175"/>
            <a:ext cx="0" cy="423863"/>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7579" name="Line 11"/>
          <p:cNvSpPr>
            <a:spLocks noChangeShapeType="1"/>
          </p:cNvSpPr>
          <p:nvPr/>
        </p:nvSpPr>
        <p:spPr bwMode="auto">
          <a:xfrm>
            <a:off x="5926138" y="2662238"/>
            <a:ext cx="679450"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7580" name="Text Box 12"/>
          <p:cNvSpPr txBox="1">
            <a:spLocks noChangeArrowheads="1"/>
          </p:cNvSpPr>
          <p:nvPr/>
        </p:nvSpPr>
        <p:spPr bwMode="auto">
          <a:xfrm>
            <a:off x="6684963" y="2343150"/>
            <a:ext cx="175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Incorrect application of a statistic</a:t>
            </a:r>
          </a:p>
        </p:txBody>
      </p:sp>
      <p:sp>
        <p:nvSpPr>
          <p:cNvPr id="237581" name="Text Box 13"/>
          <p:cNvSpPr txBox="1">
            <a:spLocks noChangeArrowheads="1"/>
          </p:cNvSpPr>
          <p:nvPr/>
        </p:nvSpPr>
        <p:spPr bwMode="auto">
          <a:xfrm>
            <a:off x="4191000" y="3211513"/>
            <a:ext cx="4667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237582" name="Text Box 14"/>
          <p:cNvSpPr txBox="1">
            <a:spLocks noChangeArrowheads="1"/>
          </p:cNvSpPr>
          <p:nvPr/>
        </p:nvSpPr>
        <p:spPr bwMode="auto">
          <a:xfrm>
            <a:off x="5992813" y="2376488"/>
            <a:ext cx="4667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
        <p:nvSpPr>
          <p:cNvPr id="237583" name="AutoShape 15"/>
          <p:cNvSpPr>
            <a:spLocks noChangeArrowheads="1"/>
          </p:cNvSpPr>
          <p:nvPr/>
        </p:nvSpPr>
        <p:spPr bwMode="auto">
          <a:xfrm>
            <a:off x="2286000" y="2144713"/>
            <a:ext cx="36195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Probability for Bartlett test of sphericity less than level of significance?</a:t>
            </a:r>
          </a:p>
        </p:txBody>
      </p:sp>
      <p:sp>
        <p:nvSpPr>
          <p:cNvPr id="237584" name="AutoShape 16"/>
          <p:cNvSpPr>
            <a:spLocks noChangeArrowheads="1"/>
          </p:cNvSpPr>
          <p:nvPr/>
        </p:nvSpPr>
        <p:spPr bwMode="auto">
          <a:xfrm>
            <a:off x="2220913" y="3643313"/>
            <a:ext cx="37338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Communality for each variable greater than 0.50?</a:t>
            </a:r>
          </a:p>
          <a:p>
            <a:pPr algn="l">
              <a:lnSpc>
                <a:spcPct val="100000"/>
              </a:lnSpc>
            </a:pPr>
            <a:endParaRPr lang="en-US" sz="1000">
              <a:latin typeface="Verdana" pitchFamily="34" charset="0"/>
            </a:endParaRPr>
          </a:p>
        </p:txBody>
      </p:sp>
      <p:grpSp>
        <p:nvGrpSpPr>
          <p:cNvPr id="237585" name="Group 17"/>
          <p:cNvGrpSpPr>
            <a:grpSpLocks/>
          </p:cNvGrpSpPr>
          <p:nvPr/>
        </p:nvGrpSpPr>
        <p:grpSpPr bwMode="auto">
          <a:xfrm>
            <a:off x="4105275" y="4684713"/>
            <a:ext cx="466725" cy="423862"/>
            <a:chOff x="4464" y="3456"/>
            <a:chExt cx="294" cy="267"/>
          </a:xfrm>
        </p:grpSpPr>
        <p:sp>
          <p:nvSpPr>
            <p:cNvPr id="237586" name="Line 18"/>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7587" name="Text Box 19"/>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237588" name="Group 20"/>
          <p:cNvGrpSpPr>
            <a:grpSpLocks/>
          </p:cNvGrpSpPr>
          <p:nvPr/>
        </p:nvGrpSpPr>
        <p:grpSpPr bwMode="auto">
          <a:xfrm>
            <a:off x="5954713" y="3849688"/>
            <a:ext cx="679450" cy="304800"/>
            <a:chOff x="3792" y="2832"/>
            <a:chExt cx="428" cy="192"/>
          </a:xfrm>
        </p:grpSpPr>
        <p:sp>
          <p:nvSpPr>
            <p:cNvPr id="237589" name="Line 21"/>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7590" name="Text Box 22"/>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237595" name="Group 27"/>
          <p:cNvGrpSpPr>
            <a:grpSpLocks/>
          </p:cNvGrpSpPr>
          <p:nvPr/>
        </p:nvGrpSpPr>
        <p:grpSpPr bwMode="auto">
          <a:xfrm>
            <a:off x="4081463" y="1730375"/>
            <a:ext cx="466725" cy="423863"/>
            <a:chOff x="4464" y="3456"/>
            <a:chExt cx="294" cy="267"/>
          </a:xfrm>
        </p:grpSpPr>
        <p:sp>
          <p:nvSpPr>
            <p:cNvPr id="237596" name="Line 28"/>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7597" name="Text Box 29"/>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sp>
        <p:nvSpPr>
          <p:cNvPr id="237598" name="Rectangle 30"/>
          <p:cNvSpPr>
            <a:spLocks noChangeArrowheads="1"/>
          </p:cNvSpPr>
          <p:nvPr/>
        </p:nvSpPr>
        <p:spPr bwMode="auto">
          <a:xfrm>
            <a:off x="6662738" y="3900488"/>
            <a:ext cx="1676400" cy="492125"/>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000">
                <a:latin typeface="Verdana" pitchFamily="34" charset="0"/>
              </a:rPr>
              <a:t>Remove variable with lowest communality and repeat analysis</a:t>
            </a:r>
          </a:p>
        </p:txBody>
      </p:sp>
      <p:sp>
        <p:nvSpPr>
          <p:cNvPr id="237599" name="Line 31"/>
          <p:cNvSpPr>
            <a:spLocks noChangeShapeType="1"/>
          </p:cNvSpPr>
          <p:nvPr/>
        </p:nvSpPr>
        <p:spPr bwMode="auto">
          <a:xfrm>
            <a:off x="4071938" y="3633788"/>
            <a:ext cx="3429000" cy="0"/>
          </a:xfrm>
          <a:prstGeom prst="line">
            <a:avLst/>
          </a:prstGeom>
          <a:noFill/>
          <a:ln w="12700">
            <a:solidFill>
              <a:schemeClr val="tx1"/>
            </a:solidFill>
            <a:round/>
            <a:headEnd type="triangle" w="lg"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237600" name="Line 32"/>
          <p:cNvSpPr>
            <a:spLocks noChangeShapeType="1"/>
          </p:cNvSpPr>
          <p:nvPr/>
        </p:nvSpPr>
        <p:spPr bwMode="auto">
          <a:xfrm>
            <a:off x="7500938" y="3625850"/>
            <a:ext cx="0" cy="274638"/>
          </a:xfrm>
          <a:prstGeom prst="line">
            <a:avLst/>
          </a:prstGeom>
          <a:noFill/>
          <a:ln w="12700">
            <a:solidFill>
              <a:schemeClr val="tx1"/>
            </a:solidFill>
            <a:round/>
            <a:headEnd type="triangle" w="lg"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82034B7-E26A-4900-AB6A-59DC9E335B77}" type="slidenum">
              <a:rPr lang="en-US"/>
              <a:pPr/>
              <a:t>68</a:t>
            </a:fld>
            <a:endParaRPr lang="en-US"/>
          </a:p>
        </p:txBody>
      </p:sp>
      <p:sp>
        <p:nvSpPr>
          <p:cNvPr id="238594" name="Rectangle 2"/>
          <p:cNvSpPr>
            <a:spLocks noGrp="1" noChangeArrowheads="1"/>
          </p:cNvSpPr>
          <p:nvPr>
            <p:ph type="title"/>
          </p:nvPr>
        </p:nvSpPr>
        <p:spPr/>
        <p:txBody>
          <a:bodyPr/>
          <a:lstStyle/>
          <a:p>
            <a:r>
              <a:rPr lang="en-US"/>
              <a:t>Steps in principal component analysis - 4</a:t>
            </a:r>
          </a:p>
        </p:txBody>
      </p:sp>
      <p:sp>
        <p:nvSpPr>
          <p:cNvPr id="238595" name="AutoShape 3"/>
          <p:cNvSpPr>
            <a:spLocks noChangeArrowheads="1"/>
          </p:cNvSpPr>
          <p:nvPr/>
        </p:nvSpPr>
        <p:spPr bwMode="auto">
          <a:xfrm>
            <a:off x="2243138" y="1854200"/>
            <a:ext cx="37338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Does all variables show simple structure </a:t>
            </a:r>
          </a:p>
          <a:p>
            <a:pPr algn="l">
              <a:lnSpc>
                <a:spcPct val="100000"/>
              </a:lnSpc>
            </a:pPr>
            <a:r>
              <a:rPr lang="en-US" sz="1000">
                <a:latin typeface="Verdana" pitchFamily="34" charset="0"/>
              </a:rPr>
              <a:t>(only 1 loading &gt; 0.40)?</a:t>
            </a:r>
          </a:p>
        </p:txBody>
      </p:sp>
      <p:grpSp>
        <p:nvGrpSpPr>
          <p:cNvPr id="238596" name="Group 4"/>
          <p:cNvGrpSpPr>
            <a:grpSpLocks/>
          </p:cNvGrpSpPr>
          <p:nvPr/>
        </p:nvGrpSpPr>
        <p:grpSpPr bwMode="auto">
          <a:xfrm>
            <a:off x="4114800" y="2895600"/>
            <a:ext cx="466725" cy="423863"/>
            <a:chOff x="4464" y="3456"/>
            <a:chExt cx="294" cy="267"/>
          </a:xfrm>
        </p:grpSpPr>
        <p:sp>
          <p:nvSpPr>
            <p:cNvPr id="238597" name="Line 5"/>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8598" name="Text Box 6"/>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238599" name="Group 7"/>
          <p:cNvGrpSpPr>
            <a:grpSpLocks/>
          </p:cNvGrpSpPr>
          <p:nvPr/>
        </p:nvGrpSpPr>
        <p:grpSpPr bwMode="auto">
          <a:xfrm>
            <a:off x="5997575" y="2057400"/>
            <a:ext cx="679450" cy="304800"/>
            <a:chOff x="3792" y="2832"/>
            <a:chExt cx="428" cy="192"/>
          </a:xfrm>
        </p:grpSpPr>
        <p:sp>
          <p:nvSpPr>
            <p:cNvPr id="238600" name="Line 8"/>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8601" name="Text Box 9"/>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238602" name="Line 10"/>
          <p:cNvSpPr>
            <a:spLocks noChangeShapeType="1"/>
          </p:cNvSpPr>
          <p:nvPr/>
        </p:nvSpPr>
        <p:spPr bwMode="auto">
          <a:xfrm flipH="1">
            <a:off x="4092575" y="1436688"/>
            <a:ext cx="0" cy="423862"/>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8608" name="AutoShape 16"/>
          <p:cNvSpPr>
            <a:spLocks noChangeArrowheads="1"/>
          </p:cNvSpPr>
          <p:nvPr/>
        </p:nvSpPr>
        <p:spPr bwMode="auto">
          <a:xfrm>
            <a:off x="2263775" y="3335338"/>
            <a:ext cx="37338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Do all of the components have more than one variable loading on it?</a:t>
            </a:r>
          </a:p>
        </p:txBody>
      </p:sp>
      <p:grpSp>
        <p:nvGrpSpPr>
          <p:cNvPr id="238609" name="Group 17"/>
          <p:cNvGrpSpPr>
            <a:grpSpLocks/>
          </p:cNvGrpSpPr>
          <p:nvPr/>
        </p:nvGrpSpPr>
        <p:grpSpPr bwMode="auto">
          <a:xfrm>
            <a:off x="4148138" y="4376738"/>
            <a:ext cx="466725" cy="423862"/>
            <a:chOff x="4464" y="3456"/>
            <a:chExt cx="294" cy="267"/>
          </a:xfrm>
        </p:grpSpPr>
        <p:sp>
          <p:nvSpPr>
            <p:cNvPr id="238610" name="Line 18"/>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8611" name="Text Box 19"/>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238612" name="Group 20"/>
          <p:cNvGrpSpPr>
            <a:grpSpLocks/>
          </p:cNvGrpSpPr>
          <p:nvPr/>
        </p:nvGrpSpPr>
        <p:grpSpPr bwMode="auto">
          <a:xfrm>
            <a:off x="5997575" y="3541713"/>
            <a:ext cx="679450" cy="304800"/>
            <a:chOff x="3792" y="2832"/>
            <a:chExt cx="428" cy="192"/>
          </a:xfrm>
        </p:grpSpPr>
        <p:sp>
          <p:nvSpPr>
            <p:cNvPr id="238613" name="Line 21"/>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8614" name="Text Box 22"/>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238615" name="Rectangle 23"/>
          <p:cNvSpPr>
            <a:spLocks noChangeArrowheads="1"/>
          </p:cNvSpPr>
          <p:nvPr/>
        </p:nvSpPr>
        <p:spPr bwMode="auto">
          <a:xfrm>
            <a:off x="6705600" y="2117725"/>
            <a:ext cx="1676400" cy="492125"/>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000">
                <a:latin typeface="Verdana" pitchFamily="34" charset="0"/>
              </a:rPr>
              <a:t>Remove variable with complex structure and repeat analysis</a:t>
            </a:r>
          </a:p>
        </p:txBody>
      </p:sp>
      <p:sp>
        <p:nvSpPr>
          <p:cNvPr id="238616" name="Line 24"/>
          <p:cNvSpPr>
            <a:spLocks noChangeShapeType="1"/>
          </p:cNvSpPr>
          <p:nvPr/>
        </p:nvSpPr>
        <p:spPr bwMode="auto">
          <a:xfrm>
            <a:off x="4114800" y="1851025"/>
            <a:ext cx="3429000" cy="0"/>
          </a:xfrm>
          <a:prstGeom prst="line">
            <a:avLst/>
          </a:prstGeom>
          <a:noFill/>
          <a:ln w="12700">
            <a:solidFill>
              <a:schemeClr val="tx1"/>
            </a:solidFill>
            <a:round/>
            <a:headEnd type="triangle" w="lg"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238617" name="Line 25"/>
          <p:cNvSpPr>
            <a:spLocks noChangeShapeType="1"/>
          </p:cNvSpPr>
          <p:nvPr/>
        </p:nvSpPr>
        <p:spPr bwMode="auto">
          <a:xfrm>
            <a:off x="7543800" y="1839913"/>
            <a:ext cx="0" cy="274637"/>
          </a:xfrm>
          <a:prstGeom prst="line">
            <a:avLst/>
          </a:prstGeom>
          <a:noFill/>
          <a:ln w="12700">
            <a:solidFill>
              <a:schemeClr val="tx1"/>
            </a:solidFill>
            <a:round/>
            <a:headEnd type="triangle" w="lg"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238603" name="Line 11"/>
          <p:cNvSpPr>
            <a:spLocks noChangeShapeType="1"/>
          </p:cNvSpPr>
          <p:nvPr/>
        </p:nvSpPr>
        <p:spPr bwMode="auto">
          <a:xfrm>
            <a:off x="6002338" y="5318125"/>
            <a:ext cx="679450"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8604" name="Text Box 12"/>
          <p:cNvSpPr txBox="1">
            <a:spLocks noChangeArrowheads="1"/>
          </p:cNvSpPr>
          <p:nvPr/>
        </p:nvSpPr>
        <p:spPr bwMode="auto">
          <a:xfrm>
            <a:off x="6781800" y="5181600"/>
            <a:ext cx="17589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sp>
        <p:nvSpPr>
          <p:cNvPr id="238606" name="Text Box 14"/>
          <p:cNvSpPr txBox="1">
            <a:spLocks noChangeArrowheads="1"/>
          </p:cNvSpPr>
          <p:nvPr/>
        </p:nvSpPr>
        <p:spPr bwMode="auto">
          <a:xfrm>
            <a:off x="6069013" y="5032375"/>
            <a:ext cx="4667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
        <p:nvSpPr>
          <p:cNvPr id="238607" name="AutoShape 15"/>
          <p:cNvSpPr>
            <a:spLocks noChangeArrowheads="1"/>
          </p:cNvSpPr>
          <p:nvPr/>
        </p:nvSpPr>
        <p:spPr bwMode="auto">
          <a:xfrm>
            <a:off x="2362200" y="4800600"/>
            <a:ext cx="36195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Are the number of components and pattern of loadings correct?</a:t>
            </a:r>
          </a:p>
        </p:txBody>
      </p:sp>
      <p:sp>
        <p:nvSpPr>
          <p:cNvPr id="238621" name="Rectangle 29"/>
          <p:cNvSpPr>
            <a:spLocks noChangeArrowheads="1"/>
          </p:cNvSpPr>
          <p:nvPr/>
        </p:nvSpPr>
        <p:spPr bwMode="auto">
          <a:xfrm>
            <a:off x="6705600" y="3592513"/>
            <a:ext cx="1752600" cy="492125"/>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000">
                <a:latin typeface="Verdana" pitchFamily="34" charset="0"/>
              </a:rPr>
              <a:t>Remove single variable loading on component and repeat analysis</a:t>
            </a:r>
          </a:p>
        </p:txBody>
      </p:sp>
      <p:sp>
        <p:nvSpPr>
          <p:cNvPr id="238622" name="Line 30"/>
          <p:cNvSpPr>
            <a:spLocks noChangeShapeType="1"/>
          </p:cNvSpPr>
          <p:nvPr/>
        </p:nvSpPr>
        <p:spPr bwMode="auto">
          <a:xfrm>
            <a:off x="4114800" y="3325813"/>
            <a:ext cx="3429000" cy="0"/>
          </a:xfrm>
          <a:prstGeom prst="line">
            <a:avLst/>
          </a:prstGeom>
          <a:noFill/>
          <a:ln w="12700">
            <a:solidFill>
              <a:schemeClr val="tx1"/>
            </a:solidFill>
            <a:round/>
            <a:headEnd type="triangle" w="lg"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
        <p:nvSpPr>
          <p:cNvPr id="238623" name="Line 31"/>
          <p:cNvSpPr>
            <a:spLocks noChangeShapeType="1"/>
          </p:cNvSpPr>
          <p:nvPr/>
        </p:nvSpPr>
        <p:spPr bwMode="auto">
          <a:xfrm>
            <a:off x="7543800" y="3317875"/>
            <a:ext cx="0" cy="274638"/>
          </a:xfrm>
          <a:prstGeom prst="line">
            <a:avLst/>
          </a:prstGeom>
          <a:noFill/>
          <a:ln w="12700">
            <a:solidFill>
              <a:schemeClr val="tx1"/>
            </a:solidFill>
            <a:round/>
            <a:headEnd type="triangle" w="lg"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grpSp>
        <p:nvGrpSpPr>
          <p:cNvPr id="238625" name="Group 33"/>
          <p:cNvGrpSpPr>
            <a:grpSpLocks/>
          </p:cNvGrpSpPr>
          <p:nvPr/>
        </p:nvGrpSpPr>
        <p:grpSpPr bwMode="auto">
          <a:xfrm>
            <a:off x="4148138" y="5845175"/>
            <a:ext cx="466725" cy="423863"/>
            <a:chOff x="4464" y="3456"/>
            <a:chExt cx="294" cy="267"/>
          </a:xfrm>
        </p:grpSpPr>
        <p:sp>
          <p:nvSpPr>
            <p:cNvPr id="238626" name="Line 34"/>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8627" name="Text Box 35"/>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7DC9C19-538D-4ABB-BE03-B064A34ED71F}" type="slidenum">
              <a:rPr lang="en-US"/>
              <a:pPr/>
              <a:t>69</a:t>
            </a:fld>
            <a:endParaRPr lang="en-US"/>
          </a:p>
        </p:txBody>
      </p:sp>
      <p:sp>
        <p:nvSpPr>
          <p:cNvPr id="239618" name="Rectangle 2"/>
          <p:cNvSpPr>
            <a:spLocks noGrp="1" noChangeArrowheads="1"/>
          </p:cNvSpPr>
          <p:nvPr>
            <p:ph type="title"/>
          </p:nvPr>
        </p:nvSpPr>
        <p:spPr/>
        <p:txBody>
          <a:bodyPr/>
          <a:lstStyle/>
          <a:p>
            <a:r>
              <a:rPr lang="en-US"/>
              <a:t>Steps in principal component analysis - 5</a:t>
            </a:r>
          </a:p>
        </p:txBody>
      </p:sp>
      <p:sp>
        <p:nvSpPr>
          <p:cNvPr id="239619" name="AutoShape 3"/>
          <p:cNvSpPr>
            <a:spLocks noChangeArrowheads="1"/>
          </p:cNvSpPr>
          <p:nvPr/>
        </p:nvSpPr>
        <p:spPr bwMode="auto">
          <a:xfrm>
            <a:off x="2243138" y="2030413"/>
            <a:ext cx="3733800" cy="88582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000">
                <a:latin typeface="Verdana" pitchFamily="34" charset="0"/>
              </a:rPr>
              <a:t>Are all of the metric variables included in the final analysis interval level?</a:t>
            </a:r>
          </a:p>
        </p:txBody>
      </p:sp>
      <p:grpSp>
        <p:nvGrpSpPr>
          <p:cNvPr id="239620" name="Group 4"/>
          <p:cNvGrpSpPr>
            <a:grpSpLocks/>
          </p:cNvGrpSpPr>
          <p:nvPr/>
        </p:nvGrpSpPr>
        <p:grpSpPr bwMode="auto">
          <a:xfrm>
            <a:off x="4114800" y="2928938"/>
            <a:ext cx="466725" cy="423862"/>
            <a:chOff x="4464" y="3456"/>
            <a:chExt cx="294" cy="267"/>
          </a:xfrm>
        </p:grpSpPr>
        <p:sp>
          <p:nvSpPr>
            <p:cNvPr id="239621" name="Line 5"/>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9622" name="Text Box 6"/>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239623" name="Group 7"/>
          <p:cNvGrpSpPr>
            <a:grpSpLocks/>
          </p:cNvGrpSpPr>
          <p:nvPr/>
        </p:nvGrpSpPr>
        <p:grpSpPr bwMode="auto">
          <a:xfrm>
            <a:off x="5997575" y="2166938"/>
            <a:ext cx="679450" cy="304800"/>
            <a:chOff x="3792" y="2832"/>
            <a:chExt cx="428" cy="192"/>
          </a:xfrm>
        </p:grpSpPr>
        <p:sp>
          <p:nvSpPr>
            <p:cNvPr id="239624" name="Line 8"/>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9625" name="Text Box 9"/>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239626" name="Line 10"/>
          <p:cNvSpPr>
            <a:spLocks noChangeShapeType="1"/>
          </p:cNvSpPr>
          <p:nvPr/>
        </p:nvSpPr>
        <p:spPr bwMode="auto">
          <a:xfrm flipH="1">
            <a:off x="4092575" y="1590675"/>
            <a:ext cx="0" cy="423863"/>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9627" name="AutoShape 11"/>
          <p:cNvSpPr>
            <a:spLocks noChangeArrowheads="1"/>
          </p:cNvSpPr>
          <p:nvPr/>
        </p:nvSpPr>
        <p:spPr bwMode="auto">
          <a:xfrm>
            <a:off x="2263775" y="3335338"/>
            <a:ext cx="37338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Is the sample size for the final analysis include 100 cases or more?</a:t>
            </a:r>
          </a:p>
        </p:txBody>
      </p:sp>
      <p:grpSp>
        <p:nvGrpSpPr>
          <p:cNvPr id="239628" name="Group 12"/>
          <p:cNvGrpSpPr>
            <a:grpSpLocks/>
          </p:cNvGrpSpPr>
          <p:nvPr/>
        </p:nvGrpSpPr>
        <p:grpSpPr bwMode="auto">
          <a:xfrm>
            <a:off x="4148138" y="4376738"/>
            <a:ext cx="466725" cy="423862"/>
            <a:chOff x="4464" y="3456"/>
            <a:chExt cx="294" cy="267"/>
          </a:xfrm>
        </p:grpSpPr>
        <p:sp>
          <p:nvSpPr>
            <p:cNvPr id="239629" name="Line 13"/>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9630" name="Text Box 14"/>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239631" name="Group 15"/>
          <p:cNvGrpSpPr>
            <a:grpSpLocks/>
          </p:cNvGrpSpPr>
          <p:nvPr/>
        </p:nvGrpSpPr>
        <p:grpSpPr bwMode="auto">
          <a:xfrm>
            <a:off x="5997575" y="3541713"/>
            <a:ext cx="679450" cy="304800"/>
            <a:chOff x="3792" y="2832"/>
            <a:chExt cx="428" cy="192"/>
          </a:xfrm>
        </p:grpSpPr>
        <p:sp>
          <p:nvSpPr>
            <p:cNvPr id="239632" name="Line 16"/>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9633" name="Text Box 17"/>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239637" name="Line 21"/>
          <p:cNvSpPr>
            <a:spLocks noChangeShapeType="1"/>
          </p:cNvSpPr>
          <p:nvPr/>
        </p:nvSpPr>
        <p:spPr bwMode="auto">
          <a:xfrm>
            <a:off x="6002338" y="5318125"/>
            <a:ext cx="679450"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9638" name="Text Box 22"/>
          <p:cNvSpPr txBox="1">
            <a:spLocks noChangeArrowheads="1"/>
          </p:cNvSpPr>
          <p:nvPr/>
        </p:nvSpPr>
        <p:spPr bwMode="auto">
          <a:xfrm>
            <a:off x="6761163" y="5181600"/>
            <a:ext cx="17589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 with caution</a:t>
            </a:r>
          </a:p>
        </p:txBody>
      </p:sp>
      <p:sp>
        <p:nvSpPr>
          <p:cNvPr id="239639" name="Text Box 23"/>
          <p:cNvSpPr txBox="1">
            <a:spLocks noChangeArrowheads="1"/>
          </p:cNvSpPr>
          <p:nvPr/>
        </p:nvSpPr>
        <p:spPr bwMode="auto">
          <a:xfrm>
            <a:off x="6069013" y="5032375"/>
            <a:ext cx="4667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
        <p:nvSpPr>
          <p:cNvPr id="239640" name="AutoShape 24"/>
          <p:cNvSpPr>
            <a:spLocks noChangeArrowheads="1"/>
          </p:cNvSpPr>
          <p:nvPr/>
        </p:nvSpPr>
        <p:spPr bwMode="auto">
          <a:xfrm>
            <a:off x="2362200" y="4800600"/>
            <a:ext cx="36195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Is the cumulative proportion of variance for variables 60% or higher?</a:t>
            </a:r>
          </a:p>
        </p:txBody>
      </p:sp>
      <p:grpSp>
        <p:nvGrpSpPr>
          <p:cNvPr id="239644" name="Group 28"/>
          <p:cNvGrpSpPr>
            <a:grpSpLocks/>
          </p:cNvGrpSpPr>
          <p:nvPr/>
        </p:nvGrpSpPr>
        <p:grpSpPr bwMode="auto">
          <a:xfrm>
            <a:off x="4148138" y="5845175"/>
            <a:ext cx="466725" cy="423863"/>
            <a:chOff x="4464" y="3456"/>
            <a:chExt cx="294" cy="267"/>
          </a:xfrm>
        </p:grpSpPr>
        <p:sp>
          <p:nvSpPr>
            <p:cNvPr id="239645" name="Line 29"/>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9646" name="Text Box 30"/>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239647" name="Text Box 31"/>
          <p:cNvSpPr txBox="1">
            <a:spLocks noChangeArrowheads="1"/>
          </p:cNvSpPr>
          <p:nvPr/>
        </p:nvSpPr>
        <p:spPr bwMode="auto">
          <a:xfrm>
            <a:off x="6705600" y="2316163"/>
            <a:ext cx="1758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 with caution</a:t>
            </a:r>
          </a:p>
        </p:txBody>
      </p:sp>
      <p:sp>
        <p:nvSpPr>
          <p:cNvPr id="239648" name="Text Box 32"/>
          <p:cNvSpPr txBox="1">
            <a:spLocks noChangeArrowheads="1"/>
          </p:cNvSpPr>
          <p:nvPr/>
        </p:nvSpPr>
        <p:spPr bwMode="auto">
          <a:xfrm>
            <a:off x="6781800" y="3687763"/>
            <a:ext cx="1758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 with caution</a:t>
            </a:r>
          </a:p>
        </p:txBody>
      </p:sp>
      <p:sp>
        <p:nvSpPr>
          <p:cNvPr id="239649" name="Text Box 33"/>
          <p:cNvSpPr txBox="1">
            <a:spLocks noChangeArrowheads="1"/>
          </p:cNvSpPr>
          <p:nvPr/>
        </p:nvSpPr>
        <p:spPr bwMode="auto">
          <a:xfrm>
            <a:off x="3879850" y="6324600"/>
            <a:ext cx="17589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AFB5619-DCCA-4EFC-8059-1BE3BBA589D3}" type="slidenum">
              <a:rPr lang="en-US"/>
              <a:pPr/>
              <a:t>7</a:t>
            </a:fld>
            <a:endParaRPr lang="en-US"/>
          </a:p>
        </p:txBody>
      </p:sp>
      <p:sp>
        <p:nvSpPr>
          <p:cNvPr id="258050" name="Rectangle 2"/>
          <p:cNvSpPr>
            <a:spLocks noGrp="1" noChangeArrowheads="1"/>
          </p:cNvSpPr>
          <p:nvPr>
            <p:ph type="title"/>
          </p:nvPr>
        </p:nvSpPr>
        <p:spPr/>
        <p:txBody>
          <a:bodyPr/>
          <a:lstStyle/>
          <a:p>
            <a:r>
              <a:rPr lang="en-US"/>
              <a:t>Notes - 2</a:t>
            </a:r>
          </a:p>
        </p:txBody>
      </p:sp>
      <p:sp>
        <p:nvSpPr>
          <p:cNvPr id="258051" name="Rectangle 3"/>
          <p:cNvSpPr>
            <a:spLocks noGrp="1" noChangeArrowheads="1"/>
          </p:cNvSpPr>
          <p:nvPr>
            <p:ph type="body" idx="1"/>
          </p:nvPr>
        </p:nvSpPr>
        <p:spPr/>
        <p:txBody>
          <a:bodyPr/>
          <a:lstStyle/>
          <a:p>
            <a:r>
              <a:rPr lang="en-US"/>
              <a:t>If there are two or more components in the component matrix, the pattern of loadings is based on the SPSS Rotated Component Matrix.  If there is only one component in the solution, the Rotated Component Matrix is not computed, and the pattern of loadings is based on the Component Matrix.</a:t>
            </a:r>
          </a:p>
          <a:p>
            <a:endParaRPr lang="en-US"/>
          </a:p>
          <a:p>
            <a:r>
              <a:rPr lang="en-US"/>
              <a:t>It is possible that the analysis will break down and we will have too few variables in the analysis to support the use of principal component analysis.</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944966C-EDC7-4D35-8304-F34D18AF7D65}" type="slidenum">
              <a:rPr lang="en-US"/>
              <a:pPr/>
              <a:t>8</a:t>
            </a:fld>
            <a:endParaRPr lang="en-US"/>
          </a:p>
        </p:txBody>
      </p:sp>
      <p:sp>
        <p:nvSpPr>
          <p:cNvPr id="172034" name="Rectangle 2"/>
          <p:cNvSpPr>
            <a:spLocks noGrp="1" noChangeArrowheads="1"/>
          </p:cNvSpPr>
          <p:nvPr>
            <p:ph type="title"/>
          </p:nvPr>
        </p:nvSpPr>
        <p:spPr/>
        <p:txBody>
          <a:bodyPr/>
          <a:lstStyle/>
          <a:p>
            <a:r>
              <a:rPr lang="en-US"/>
              <a:t>Problem 1</a:t>
            </a:r>
          </a:p>
        </p:txBody>
      </p:sp>
      <p:sp>
        <p:nvSpPr>
          <p:cNvPr id="172035" name="Rectangle 3"/>
          <p:cNvSpPr>
            <a:spLocks noGrp="1" noChangeArrowheads="1"/>
          </p:cNvSpPr>
          <p:nvPr>
            <p:ph type="body" idx="1"/>
          </p:nvPr>
        </p:nvSpPr>
        <p:spPr>
          <a:xfrm>
            <a:off x="1066800" y="1371600"/>
            <a:ext cx="7881938" cy="53340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Answer the question based on the results of a principal component analysis prior to testing for outliers, split sample validation, and a test of reliability. Assume that there is no problematic pattern of missing data. Use a level of significance of 0.05.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Based on the results of a principal component analysis of the 8 variables "claims about environmental threats are exaggerated" [grnexagg], "danger to the environment from modifying genes in crops" [genegen], "America doing enough to protect environment" [amprogrn], "should be international agreements for environment problems" [grnintl], "poorer countries should be expected to do less for the environment" [ldcgrn], "economic progress in America will slow down without more concern for environment" [econgrn], "likelihood of nuclear power station damaging environment in next 5 years" [nukeacc], and "respondent's socioeconomic index" [sei], the information in these variables can be represented with 2 components and 4 individual variables.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Component 1 includes the variables "danger to the environment from modifying genes in crops" [genegen] and "likelihood of nuclear power station damaging environment in next 5 years" [nukeacc]. Component 2 includes the variables "claims about environmental threats are exaggerated" [grnexagg] and "poorer countries should be expected to do less for the environment" [ldcgrn]. The variables "respondent's socioeconomic index" [sei], "economic progress in America will slow down without more concern for environment" [econgrn], "should be international agreements for environment problems" [grnintl], and "America doing enough to protect environment" [amprogrn] were  not included on the components and are retained as individual variables.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D43A5C0-254E-4A06-8461-7ABFC1900419}" type="slidenum">
              <a:rPr lang="en-US"/>
              <a:pPr/>
              <a:t>9</a:t>
            </a:fld>
            <a:endParaRPr lang="en-US"/>
          </a:p>
        </p:txBody>
      </p:sp>
      <p:pic>
        <p:nvPicPr>
          <p:cNvPr id="161796"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65950"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61797" name="Rectangle 5"/>
          <p:cNvSpPr>
            <a:spLocks noGrp="1" noChangeArrowheads="1"/>
          </p:cNvSpPr>
          <p:nvPr>
            <p:ph type="title"/>
          </p:nvPr>
        </p:nvSpPr>
        <p:spPr/>
        <p:txBody>
          <a:bodyPr/>
          <a:lstStyle/>
          <a:p>
            <a:r>
              <a:rPr lang="en-US"/>
              <a:t>Computing a principal component analysis</a:t>
            </a:r>
          </a:p>
        </p:txBody>
      </p:sp>
      <p:sp>
        <p:nvSpPr>
          <p:cNvPr id="161795" name="AutoShape 3"/>
          <p:cNvSpPr>
            <a:spLocks noChangeArrowheads="1"/>
          </p:cNvSpPr>
          <p:nvPr/>
        </p:nvSpPr>
        <p:spPr bwMode="auto">
          <a:xfrm>
            <a:off x="5105400" y="4495800"/>
            <a:ext cx="3505200" cy="1752600"/>
          </a:xfrm>
          <a:prstGeom prst="wedgeEllipseCallout">
            <a:avLst>
              <a:gd name="adj1" fmla="val -19204"/>
              <a:gd name="adj2" fmla="val -7717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compute a principal component analysis in SPSS, select the </a:t>
            </a:r>
            <a:r>
              <a:rPr lang="en-US" sz="1200" i="1">
                <a:latin typeface="Verdana" pitchFamily="34" charset="0"/>
              </a:rPr>
              <a:t>Data Reduction | Factor…</a:t>
            </a:r>
            <a:r>
              <a:rPr lang="en-US" sz="1200">
                <a:latin typeface="Verdana" pitchFamily="34" charset="0"/>
              </a:rPr>
              <a:t> command from the </a:t>
            </a:r>
            <a:r>
              <a:rPr lang="en-US" sz="1200" i="1">
                <a:latin typeface="Verdana" pitchFamily="34" charset="0"/>
              </a:rPr>
              <a:t>Analyze</a:t>
            </a:r>
            <a:r>
              <a:rPr lang="en-US" sz="1200">
                <a:latin typeface="Verdana" pitchFamily="34" charset="0"/>
              </a:rPr>
              <a:t> menu.</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_statTemplate">
  <a:themeElements>
    <a:clrScheme name="">
      <a:dk1>
        <a:srgbClr val="000000"/>
      </a:dk1>
      <a:lt1>
        <a:srgbClr val="FFFFFF"/>
      </a:lt1>
      <a:dk2>
        <a:srgbClr val="000000"/>
      </a:dk2>
      <a:lt2>
        <a:srgbClr val="E3E2C7"/>
      </a:lt2>
      <a:accent1>
        <a:srgbClr val="EAEAEA"/>
      </a:accent1>
      <a:accent2>
        <a:srgbClr val="003366"/>
      </a:accent2>
      <a:accent3>
        <a:srgbClr val="FFFFFF"/>
      </a:accent3>
      <a:accent4>
        <a:srgbClr val="000000"/>
      </a:accent4>
      <a:accent5>
        <a:srgbClr val="F3F3F3"/>
      </a:accent5>
      <a:accent6>
        <a:srgbClr val="002D5C"/>
      </a:accent6>
      <a:hlink>
        <a:srgbClr val="003366"/>
      </a:hlink>
      <a:folHlink>
        <a:srgbClr val="800000"/>
      </a:folHlink>
    </a:clrScheme>
    <a:fontScheme name="_statTemplate">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spDef>
    <a:ln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lnDef>
  </a:objectDefaults>
  <a:extraClrSchemeLst>
    <a:extraClrScheme>
      <a:clrScheme name="_statTemplate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_statTemplat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_statTemplate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_statTemplate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Settings\js\Application Data\Microsoft\Templates\_statTemplate.pot</Template>
  <TotalTime>5541</TotalTime>
  <Words>5079</Words>
  <Application>Microsoft Office PowerPoint</Application>
  <PresentationFormat>On-screen Show (4:3)</PresentationFormat>
  <Paragraphs>617</Paragraphs>
  <Slides>69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69</vt:i4>
      </vt:variant>
    </vt:vector>
  </HeadingPairs>
  <TitlesOfParts>
    <vt:vector size="74" baseType="lpstr">
      <vt:lpstr>Times New Roman</vt:lpstr>
      <vt:lpstr>Trebuchet MS</vt:lpstr>
      <vt:lpstr>Wingdings</vt:lpstr>
      <vt:lpstr>Verdana</vt:lpstr>
      <vt:lpstr>_statTemplate</vt:lpstr>
      <vt:lpstr>Principal component analysis</vt:lpstr>
      <vt:lpstr>Principal components factor analysis</vt:lpstr>
      <vt:lpstr>Strategy for solving problems - 1</vt:lpstr>
      <vt:lpstr>Strategy for solving problems - 2</vt:lpstr>
      <vt:lpstr>Strategy for solving problems - 3</vt:lpstr>
      <vt:lpstr>Notes - 1</vt:lpstr>
      <vt:lpstr>Notes - 2</vt:lpstr>
      <vt:lpstr>Problem 1</vt:lpstr>
      <vt:lpstr>Computing a principal component analysis</vt:lpstr>
      <vt:lpstr>Add the variables to the analysis</vt:lpstr>
      <vt:lpstr>Compete the descriptives dialog box</vt:lpstr>
      <vt:lpstr>Select the extraction method</vt:lpstr>
      <vt:lpstr>Compete the extraction dialog box</vt:lpstr>
      <vt:lpstr>Select the rotation method</vt:lpstr>
      <vt:lpstr>Compete the rotation dialog box</vt:lpstr>
      <vt:lpstr>Complete the request for the analysis</vt:lpstr>
      <vt:lpstr>Level of measurement requirement</vt:lpstr>
      <vt:lpstr>Sample size requirement: minimum number of cases</vt:lpstr>
      <vt:lpstr>Sample size requirement: ratio of cases to variables</vt:lpstr>
      <vt:lpstr>Appropriateness of factor analysis: Presence of substantial correlations</vt:lpstr>
      <vt:lpstr>Appropriateness of factor analysis: Sampling adequacy of individual variables</vt:lpstr>
      <vt:lpstr>Appropriateness of factor analysis: Sampling adequacy of individual variables</vt:lpstr>
      <vt:lpstr>Excluding a variable from the factor analysis</vt:lpstr>
      <vt:lpstr>Repeating the factor analysis</vt:lpstr>
      <vt:lpstr>Removing the variable from the list of variables</vt:lpstr>
      <vt:lpstr>Replicating the factor analysis</vt:lpstr>
      <vt:lpstr>Appropriateness of factor analysis: Sample adequacy for revised factor analysis</vt:lpstr>
      <vt:lpstr>Appropriateness of factor analysis: Sample adequacy for set of variables</vt:lpstr>
      <vt:lpstr>Appropriateness of factor analysis: Bartlett test of sphericity</vt:lpstr>
      <vt:lpstr>Number of factors to extract: Latent root criterion</vt:lpstr>
      <vt:lpstr>Number of factors to extract:  Percentage of variance criterion</vt:lpstr>
      <vt:lpstr>Evaluating communalities</vt:lpstr>
      <vt:lpstr>Communality requiring variable removal</vt:lpstr>
      <vt:lpstr>Repeating the factor analysis</vt:lpstr>
      <vt:lpstr>Removing the variable from the list of variables</vt:lpstr>
      <vt:lpstr>Replicating the factor analysis</vt:lpstr>
      <vt:lpstr>Communality requiring variable removal</vt:lpstr>
      <vt:lpstr>Repeating the factor analysis</vt:lpstr>
      <vt:lpstr>Removing the variable from the list of variables</vt:lpstr>
      <vt:lpstr>Replicating the factor analysis</vt:lpstr>
      <vt:lpstr>Communality satisfactory for all variables</vt:lpstr>
      <vt:lpstr>Identifying complex structure</vt:lpstr>
      <vt:lpstr>Repeating the factor analysis</vt:lpstr>
      <vt:lpstr>Removing the variable from the list of variables</vt:lpstr>
      <vt:lpstr>Replicating the factor analysis</vt:lpstr>
      <vt:lpstr>Checking for single-variable components</vt:lpstr>
      <vt:lpstr>Variable loadings on components</vt:lpstr>
      <vt:lpstr>Interpreting the principal components</vt:lpstr>
      <vt:lpstr>Variance explained in individual variables</vt:lpstr>
      <vt:lpstr>Total variance explained</vt:lpstr>
      <vt:lpstr>Answering the problem question</vt:lpstr>
      <vt:lpstr>Problem 2</vt:lpstr>
      <vt:lpstr>Computing a principal component analysis</vt:lpstr>
      <vt:lpstr>Add the variables to the analysis</vt:lpstr>
      <vt:lpstr>Compete the descriptives dialog box</vt:lpstr>
      <vt:lpstr>Select the extraction method</vt:lpstr>
      <vt:lpstr>Compete the extraction dialog box</vt:lpstr>
      <vt:lpstr>Select the rotation method</vt:lpstr>
      <vt:lpstr>Compete the rotation dialog box</vt:lpstr>
      <vt:lpstr>Complete the request for the analysis</vt:lpstr>
      <vt:lpstr>Level of measurement requirement</vt:lpstr>
      <vt:lpstr>Sample size requirement: minimum number of cases</vt:lpstr>
      <vt:lpstr>Sample size requirement: ratio of cases to variables</vt:lpstr>
      <vt:lpstr>Appropriateness of factor analysis: Presence of substantial correlations</vt:lpstr>
      <vt:lpstr>Steps in principal component analysis - 1</vt:lpstr>
      <vt:lpstr>Steps in principal component analysis - 2</vt:lpstr>
      <vt:lpstr>Steps in principal component analysis - 3</vt:lpstr>
      <vt:lpstr>Steps in principal component analysis - 4</vt:lpstr>
      <vt:lpstr>Steps in principal component analysis - 5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Frequency Distributions</dc:title>
  <dc:creator>Michael</dc:creator>
  <cp:lastModifiedBy>Michael</cp:lastModifiedBy>
  <cp:revision>205</cp:revision>
  <cp:lastPrinted>2000-09-01T15:46:21Z</cp:lastPrinted>
  <dcterms:created xsi:type="dcterms:W3CDTF">2000-09-01T15:46:21Z</dcterms:created>
  <dcterms:modified xsi:type="dcterms:W3CDTF">2012-04-15T14:27:17Z</dcterms:modified>
</cp:coreProperties>
</file>