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46"/>
  </p:notesMasterIdLst>
  <p:handoutMasterIdLst>
    <p:handoutMasterId r:id="rId47"/>
  </p:handoutMasterIdLst>
  <p:sldIdLst>
    <p:sldId id="256" r:id="rId2"/>
    <p:sldId id="325" r:id="rId3"/>
    <p:sldId id="323" r:id="rId4"/>
    <p:sldId id="326" r:id="rId5"/>
    <p:sldId id="327" r:id="rId6"/>
    <p:sldId id="328" r:id="rId7"/>
    <p:sldId id="329" r:id="rId8"/>
    <p:sldId id="330" r:id="rId9"/>
    <p:sldId id="334" r:id="rId10"/>
    <p:sldId id="331" r:id="rId11"/>
    <p:sldId id="332" r:id="rId12"/>
    <p:sldId id="369" r:id="rId13"/>
    <p:sldId id="370" r:id="rId14"/>
    <p:sldId id="336" r:id="rId15"/>
    <p:sldId id="335" r:id="rId16"/>
    <p:sldId id="371" r:id="rId17"/>
    <p:sldId id="337" r:id="rId18"/>
    <p:sldId id="338" r:id="rId19"/>
    <p:sldId id="339" r:id="rId20"/>
    <p:sldId id="341" r:id="rId21"/>
    <p:sldId id="342" r:id="rId22"/>
    <p:sldId id="343" r:id="rId23"/>
    <p:sldId id="344" r:id="rId24"/>
    <p:sldId id="345" r:id="rId25"/>
    <p:sldId id="346" r:id="rId26"/>
    <p:sldId id="348" r:id="rId27"/>
    <p:sldId id="349" r:id="rId28"/>
    <p:sldId id="351" r:id="rId29"/>
    <p:sldId id="365" r:id="rId30"/>
    <p:sldId id="340" r:id="rId31"/>
    <p:sldId id="352" r:id="rId32"/>
    <p:sldId id="353" r:id="rId33"/>
    <p:sldId id="354" r:id="rId34"/>
    <p:sldId id="355" r:id="rId35"/>
    <p:sldId id="356" r:id="rId36"/>
    <p:sldId id="357" r:id="rId37"/>
    <p:sldId id="358" r:id="rId38"/>
    <p:sldId id="361" r:id="rId39"/>
    <p:sldId id="362" r:id="rId40"/>
    <p:sldId id="359" r:id="rId41"/>
    <p:sldId id="363" r:id="rId42"/>
    <p:sldId id="364" r:id="rId43"/>
    <p:sldId id="367" r:id="rId44"/>
    <p:sldId id="368" r:id="rId45"/>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slide" Target="slides/slide4.xml"/><Relationship Id="rId1" Type="http://schemas.openxmlformats.org/officeDocument/2006/relationships/slide" Target="slides/slide2.xml"/><Relationship Id="rId4"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charset="0"/>
              </a:defRPr>
            </a:lvl1pPr>
          </a:lstStyle>
          <a:p>
            <a:fld id="{30360D0D-732F-44AE-96BE-4C826F2D7539}" type="slidenum">
              <a:rPr lang="en-US"/>
              <a:pPr/>
              <a:t>‹#›</a:t>
            </a:fld>
            <a:endParaRPr lang="en-US"/>
          </a:p>
        </p:txBody>
      </p:sp>
    </p:spTree>
    <p:extLst>
      <p:ext uri="{BB962C8B-B14F-4D97-AF65-F5344CB8AC3E}">
        <p14:creationId xmlns:p14="http://schemas.microsoft.com/office/powerpoint/2010/main" val="1799193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charset="0"/>
              </a:defRPr>
            </a:lvl1pPr>
          </a:lstStyle>
          <a:p>
            <a:fld id="{BC4BCA57-0A02-4F78-B171-CC6360F33B0E}" type="slidenum">
              <a:rPr lang="en-US"/>
              <a:pPr/>
              <a:t>‹#›</a:t>
            </a:fld>
            <a:endParaRPr lang="en-US"/>
          </a:p>
        </p:txBody>
      </p:sp>
    </p:spTree>
    <p:extLst>
      <p:ext uri="{BB962C8B-B14F-4D97-AF65-F5344CB8AC3E}">
        <p14:creationId xmlns:p14="http://schemas.microsoft.com/office/powerpoint/2010/main" val="35733289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89F363-36EA-46A6-B6C1-59DA09C4E21F}"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SW388R6</a:t>
            </a:r>
          </a:p>
          <a:p>
            <a:r>
              <a:rPr lang="en-US"/>
              <a:t>Data Analysis and Computers I</a:t>
            </a:r>
          </a:p>
          <a:p>
            <a:endParaRPr lang="en-US"/>
          </a:p>
          <a:p>
            <a:r>
              <a:rPr lang="en-US"/>
              <a:t>Slide </a:t>
            </a:r>
            <a:fld id="{1A317EC0-7F73-458F-884B-CE91026F2FC4}"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01DA7941-8C2F-4F3B-B40F-7BC77BF183C6}" type="slidenum">
              <a:rPr lang="en-US"/>
              <a:pPr/>
              <a:t>‹#›</a:t>
            </a:fld>
            <a:endParaRPr lang="en-US"/>
          </a:p>
        </p:txBody>
      </p:sp>
    </p:spTree>
    <p:extLst>
      <p:ext uri="{BB962C8B-B14F-4D97-AF65-F5344CB8AC3E}">
        <p14:creationId xmlns:p14="http://schemas.microsoft.com/office/powerpoint/2010/main" val="253531083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3D1FB680-0A5D-45C6-8EEE-16B2252F1D25}" type="slidenum">
              <a:rPr lang="en-US"/>
              <a:pPr/>
              <a:t>‹#›</a:t>
            </a:fld>
            <a:endParaRPr lang="en-US"/>
          </a:p>
        </p:txBody>
      </p:sp>
    </p:spTree>
    <p:extLst>
      <p:ext uri="{BB962C8B-B14F-4D97-AF65-F5344CB8AC3E}">
        <p14:creationId xmlns:p14="http://schemas.microsoft.com/office/powerpoint/2010/main" val="159641966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222467B0-6BED-42D1-8433-3C035C98871E}" type="slidenum">
              <a:rPr lang="en-US"/>
              <a:pPr/>
              <a:t>‹#›</a:t>
            </a:fld>
            <a:endParaRPr lang="en-US"/>
          </a:p>
        </p:txBody>
      </p:sp>
    </p:spTree>
    <p:extLst>
      <p:ext uri="{BB962C8B-B14F-4D97-AF65-F5344CB8AC3E}">
        <p14:creationId xmlns:p14="http://schemas.microsoft.com/office/powerpoint/2010/main" val="14283372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A64A1B84-5726-4B7F-94CF-988E91D340BB}" type="slidenum">
              <a:rPr lang="en-US"/>
              <a:pPr/>
              <a:t>‹#›</a:t>
            </a:fld>
            <a:endParaRPr lang="en-US"/>
          </a:p>
        </p:txBody>
      </p:sp>
    </p:spTree>
    <p:extLst>
      <p:ext uri="{BB962C8B-B14F-4D97-AF65-F5344CB8AC3E}">
        <p14:creationId xmlns:p14="http://schemas.microsoft.com/office/powerpoint/2010/main" val="114266920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0EFB581E-6C52-43A3-8BE0-D57CE5225B70}" type="slidenum">
              <a:rPr lang="en-US"/>
              <a:pPr/>
              <a:t>‹#›</a:t>
            </a:fld>
            <a:endParaRPr lang="en-US"/>
          </a:p>
        </p:txBody>
      </p:sp>
    </p:spTree>
    <p:extLst>
      <p:ext uri="{BB962C8B-B14F-4D97-AF65-F5344CB8AC3E}">
        <p14:creationId xmlns:p14="http://schemas.microsoft.com/office/powerpoint/2010/main" val="83905271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C63E0EB1-D86A-48EF-A9DC-AFDD4D11EA69}" type="slidenum">
              <a:rPr lang="en-US"/>
              <a:pPr/>
              <a:t>‹#›</a:t>
            </a:fld>
            <a:endParaRPr lang="en-US"/>
          </a:p>
        </p:txBody>
      </p:sp>
    </p:spTree>
    <p:extLst>
      <p:ext uri="{BB962C8B-B14F-4D97-AF65-F5344CB8AC3E}">
        <p14:creationId xmlns:p14="http://schemas.microsoft.com/office/powerpoint/2010/main" val="403828392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9D2B8820-9AFB-4E36-A8CE-EA82F22943D6}" type="slidenum">
              <a:rPr lang="en-US"/>
              <a:pPr/>
              <a:t>‹#›</a:t>
            </a:fld>
            <a:endParaRPr lang="en-US"/>
          </a:p>
        </p:txBody>
      </p:sp>
    </p:spTree>
    <p:extLst>
      <p:ext uri="{BB962C8B-B14F-4D97-AF65-F5344CB8AC3E}">
        <p14:creationId xmlns:p14="http://schemas.microsoft.com/office/powerpoint/2010/main" val="221664088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A44DEBAA-B7B6-4922-96D1-C5E97DC68FC6}" type="slidenum">
              <a:rPr lang="en-US"/>
              <a:pPr/>
              <a:t>‹#›</a:t>
            </a:fld>
            <a:endParaRPr lang="en-US"/>
          </a:p>
        </p:txBody>
      </p:sp>
    </p:spTree>
    <p:extLst>
      <p:ext uri="{BB962C8B-B14F-4D97-AF65-F5344CB8AC3E}">
        <p14:creationId xmlns:p14="http://schemas.microsoft.com/office/powerpoint/2010/main" val="32738054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968B991C-C0B7-4162-92C7-1D059C713C73}" type="slidenum">
              <a:rPr lang="en-US"/>
              <a:pPr/>
              <a:t>‹#›</a:t>
            </a:fld>
            <a:endParaRPr lang="en-US"/>
          </a:p>
        </p:txBody>
      </p:sp>
    </p:spTree>
    <p:extLst>
      <p:ext uri="{BB962C8B-B14F-4D97-AF65-F5344CB8AC3E}">
        <p14:creationId xmlns:p14="http://schemas.microsoft.com/office/powerpoint/2010/main" val="279189466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SW388R6</a:t>
            </a:r>
          </a:p>
          <a:p>
            <a:r>
              <a:rPr lang="en-US"/>
              <a:t>Data Analysis and Computers I</a:t>
            </a:r>
          </a:p>
          <a:p>
            <a:endParaRPr lang="en-US"/>
          </a:p>
          <a:p>
            <a:r>
              <a:rPr lang="en-US"/>
              <a:t>Slide </a:t>
            </a:r>
            <a:fld id="{0325AA7A-7506-4F21-A7EF-7E90CBFA31D6}" type="slidenum">
              <a:rPr lang="en-US"/>
              <a:pPr/>
              <a:t>‹#›</a:t>
            </a:fld>
            <a:endParaRPr lang="en-US"/>
          </a:p>
        </p:txBody>
      </p:sp>
    </p:spTree>
    <p:extLst>
      <p:ext uri="{BB962C8B-B14F-4D97-AF65-F5344CB8AC3E}">
        <p14:creationId xmlns:p14="http://schemas.microsoft.com/office/powerpoint/2010/main" val="26770025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SW388R6</a:t>
            </a:r>
          </a:p>
          <a:p>
            <a:r>
              <a:rPr lang="en-US"/>
              <a:t>Data Analysis and Computers I</a:t>
            </a:r>
          </a:p>
          <a:p>
            <a:endParaRPr lang="en-US"/>
          </a:p>
          <a:p>
            <a:r>
              <a:rPr lang="en-US"/>
              <a:t>Slide </a:t>
            </a:r>
            <a:fld id="{8D920819-9C76-448D-AFA3-7336CA9102B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SW388R6</a:t>
            </a:r>
          </a:p>
          <a:p>
            <a:r>
              <a:rPr lang="en-US"/>
              <a:t>Data Analysis and Computers I</a:t>
            </a:r>
          </a:p>
          <a:p>
            <a:endParaRPr lang="en-US"/>
          </a:p>
          <a:p>
            <a:r>
              <a:rPr lang="en-US"/>
              <a:t>Slide </a:t>
            </a:r>
            <a:fld id="{E855DDB8-DEE3-4666-A62F-CDD3B9F3C9D6}" type="slidenum">
              <a:rPr lang="en-US"/>
              <a:pPr/>
              <a:t>1</a:t>
            </a:fld>
            <a:endParaRPr lang="en-US"/>
          </a:p>
        </p:txBody>
      </p:sp>
      <p:sp>
        <p:nvSpPr>
          <p:cNvPr id="4100" name="Rectangle 4"/>
          <p:cNvSpPr>
            <a:spLocks noGrp="1" noChangeArrowheads="1"/>
          </p:cNvSpPr>
          <p:nvPr>
            <p:ph type="ctrTitle"/>
          </p:nvPr>
        </p:nvSpPr>
        <p:spPr>
          <a:xfrm>
            <a:off x="1219200" y="304800"/>
            <a:ext cx="7924800" cy="914400"/>
          </a:xfrm>
        </p:spPr>
        <p:txBody>
          <a:bodyPr/>
          <a:lstStyle/>
          <a:p>
            <a:r>
              <a:rPr lang="en-US" sz="3200"/>
              <a:t>One-sample T-test of a Population Mean</a:t>
            </a:r>
          </a:p>
        </p:txBody>
      </p:sp>
      <p:sp>
        <p:nvSpPr>
          <p:cNvPr id="4101" name="Rectangle 5"/>
          <p:cNvSpPr>
            <a:spLocks noGrp="1" noChangeArrowheads="1"/>
          </p:cNvSpPr>
          <p:nvPr>
            <p:ph type="subTitle" idx="1"/>
          </p:nvPr>
        </p:nvSpPr>
        <p:spPr/>
        <p:txBody>
          <a:bodyPr/>
          <a:lstStyle/>
          <a:p>
            <a:endParaRPr lang="en-US" sz="2400"/>
          </a:p>
          <a:p>
            <a:r>
              <a:rPr lang="en-US" sz="2400"/>
              <a:t>One-sample T-test of a Population Mean</a:t>
            </a:r>
          </a:p>
          <a:p>
            <a:endParaRPr lang="en-US" sz="2400"/>
          </a:p>
          <a:p>
            <a:r>
              <a:rPr lang="en-US" sz="2400"/>
              <a:t>Confidence Intervals for a Population Mean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96AAD81C-FD18-4531-9DD6-8EF050C17013}" type="slidenum">
              <a:rPr lang="en-US"/>
              <a:pPr/>
              <a:t>10</a:t>
            </a:fld>
            <a:endParaRPr lang="en-US"/>
          </a:p>
        </p:txBody>
      </p:sp>
      <p:pic>
        <p:nvPicPr>
          <p:cNvPr id="1577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828800"/>
            <a:ext cx="4805363" cy="2419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7698" name="Rectangle 2"/>
          <p:cNvSpPr>
            <a:spLocks noGrp="1" noChangeArrowheads="1"/>
          </p:cNvSpPr>
          <p:nvPr>
            <p:ph type="title"/>
          </p:nvPr>
        </p:nvSpPr>
        <p:spPr/>
        <p:txBody>
          <a:bodyPr/>
          <a:lstStyle/>
          <a:p>
            <a:r>
              <a:rPr lang="en-US"/>
              <a:t>Enter the value for the population mean</a:t>
            </a:r>
          </a:p>
        </p:txBody>
      </p:sp>
      <p:sp>
        <p:nvSpPr>
          <p:cNvPr id="157699" name="AutoShape 3"/>
          <p:cNvSpPr>
            <a:spLocks noChangeArrowheads="1"/>
          </p:cNvSpPr>
          <p:nvPr/>
        </p:nvSpPr>
        <p:spPr bwMode="auto">
          <a:xfrm>
            <a:off x="1676400" y="3962400"/>
            <a:ext cx="3505200" cy="1371600"/>
          </a:xfrm>
          <a:prstGeom prst="wedgeEllipseCallout">
            <a:avLst>
              <a:gd name="adj1" fmla="val 39356"/>
              <a:gd name="adj2" fmla="val -44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enter the value for the population mean specified in the problem (12.82) in the Test Value text box.</a:t>
            </a:r>
          </a:p>
        </p:txBody>
      </p:sp>
      <p:sp>
        <p:nvSpPr>
          <p:cNvPr id="157702" name="AutoShape 6"/>
          <p:cNvSpPr>
            <a:spLocks noChangeArrowheads="1"/>
          </p:cNvSpPr>
          <p:nvPr/>
        </p:nvSpPr>
        <p:spPr bwMode="auto">
          <a:xfrm>
            <a:off x="6096000" y="2971800"/>
            <a:ext cx="2667000" cy="1828800"/>
          </a:xfrm>
          <a:prstGeom prst="wedgeEllipseCallout">
            <a:avLst>
              <a:gd name="adj1" fmla="val -37380"/>
              <a:gd name="adj2" fmla="val -776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with the variable selected and the test value entered, click on the OK button to complete the request.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4122A45E-5630-4A6C-8540-74C37C983F5D}" type="slidenum">
              <a:rPr lang="en-US"/>
              <a:pPr/>
              <a:t>11</a:t>
            </a:fld>
            <a:endParaRPr lang="en-US"/>
          </a:p>
        </p:txBody>
      </p:sp>
      <p:pic>
        <p:nvPicPr>
          <p:cNvPr id="158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138" y="1306513"/>
            <a:ext cx="7561262" cy="54752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8722" name="Rectangle 2"/>
          <p:cNvSpPr>
            <a:spLocks noGrp="1" noChangeArrowheads="1"/>
          </p:cNvSpPr>
          <p:nvPr>
            <p:ph type="title"/>
          </p:nvPr>
        </p:nvSpPr>
        <p:spPr/>
        <p:txBody>
          <a:bodyPr/>
          <a:lstStyle/>
          <a:p>
            <a:r>
              <a:rPr lang="en-US"/>
              <a:t>The SPSS Output for the One-Sample T-test</a:t>
            </a:r>
          </a:p>
        </p:txBody>
      </p:sp>
      <p:sp>
        <p:nvSpPr>
          <p:cNvPr id="158723" name="AutoShape 3"/>
          <p:cNvSpPr>
            <a:spLocks noChangeArrowheads="1"/>
          </p:cNvSpPr>
          <p:nvPr/>
        </p:nvSpPr>
        <p:spPr bwMode="auto">
          <a:xfrm>
            <a:off x="609600" y="3886200"/>
            <a:ext cx="4724400" cy="1676400"/>
          </a:xfrm>
          <a:prstGeom prst="wedgeEllipseCallout">
            <a:avLst>
              <a:gd name="adj1" fmla="val 63106"/>
              <a:gd name="adj2" fmla="val 72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the two-tailed hypothesis test is the one implied by the problem, we can computer the “Sig. (2-tailed)” probability to the level of significance stated in the problem.</a:t>
            </a:r>
          </a:p>
        </p:txBody>
      </p:sp>
      <p:sp>
        <p:nvSpPr>
          <p:cNvPr id="158725" name="AutoShape 5"/>
          <p:cNvSpPr>
            <a:spLocks noChangeArrowheads="1"/>
          </p:cNvSpPr>
          <p:nvPr/>
        </p:nvSpPr>
        <p:spPr bwMode="auto">
          <a:xfrm>
            <a:off x="5867400" y="1219200"/>
            <a:ext cx="3124200" cy="2895600"/>
          </a:xfrm>
          <a:prstGeom prst="wedgeEllipseCallout">
            <a:avLst>
              <a:gd name="adj1" fmla="val -53051"/>
              <a:gd name="adj2" fmla="val 3591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SPSS output is for a two-tailed test for the research hypothesis that the mean of the population represented by the sample (13.12) is not is not equal to the population mean which we specified (12.82).</a:t>
            </a:r>
          </a:p>
        </p:txBody>
      </p:sp>
      <p:sp>
        <p:nvSpPr>
          <p:cNvPr id="158726" name="Rectangle 6"/>
          <p:cNvSpPr>
            <a:spLocks noChangeArrowheads="1"/>
          </p:cNvSpPr>
          <p:nvPr/>
        </p:nvSpPr>
        <p:spPr bwMode="auto">
          <a:xfrm>
            <a:off x="4953000" y="3157538"/>
            <a:ext cx="8382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6471D2F9-8D86-4906-A2E5-4C23BD788969}" type="slidenum">
              <a:rPr lang="en-US"/>
              <a:pPr/>
              <a:t>12</a:t>
            </a:fld>
            <a:endParaRPr lang="en-US"/>
          </a:p>
        </p:txBody>
      </p:sp>
      <p:pic>
        <p:nvPicPr>
          <p:cNvPr id="1966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5538" y="1295400"/>
            <a:ext cx="7561262" cy="5475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6611" name="Rectangle 3"/>
          <p:cNvSpPr>
            <a:spLocks noGrp="1" noChangeArrowheads="1"/>
          </p:cNvSpPr>
          <p:nvPr>
            <p:ph type="title"/>
          </p:nvPr>
        </p:nvSpPr>
        <p:spPr/>
        <p:txBody>
          <a:bodyPr/>
          <a:lstStyle/>
          <a:p>
            <a:r>
              <a:rPr lang="en-US"/>
              <a:t>Computing a one-tailed probability</a:t>
            </a:r>
          </a:p>
        </p:txBody>
      </p:sp>
      <p:sp>
        <p:nvSpPr>
          <p:cNvPr id="196613" name="AutoShape 5"/>
          <p:cNvSpPr>
            <a:spLocks noChangeArrowheads="1"/>
          </p:cNvSpPr>
          <p:nvPr/>
        </p:nvSpPr>
        <p:spPr bwMode="auto">
          <a:xfrm>
            <a:off x="3352800" y="1447800"/>
            <a:ext cx="5334000" cy="2971800"/>
          </a:xfrm>
          <a:prstGeom prst="wedgeEllipseCallout">
            <a:avLst>
              <a:gd name="adj1" fmla="val 5653"/>
              <a:gd name="adj2" fmla="val -380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In this problem, the research hypothesis states that the population mean is </a:t>
            </a:r>
            <a:r>
              <a:rPr lang="en-US" sz="1200" u="sng">
                <a:latin typeface="Verdana" pitchFamily="34" charset="0"/>
              </a:rPr>
              <a:t>greater than</a:t>
            </a:r>
            <a:r>
              <a:rPr lang="en-US" sz="1200">
                <a:latin typeface="Verdana" pitchFamily="34" charset="0"/>
              </a:rPr>
              <a:t> 12.82.  We need to derive the one-tailed probability from the “Sig. (2-tailed)” output.  We do this by dividing the two-tailed probability by 2.  </a:t>
            </a:r>
          </a:p>
          <a:p>
            <a:pPr algn="l">
              <a:lnSpc>
                <a:spcPct val="100000"/>
              </a:lnSpc>
            </a:pPr>
            <a:endParaRPr lang="en-US" sz="1200">
              <a:latin typeface="Verdana" pitchFamily="34" charset="0"/>
            </a:endParaRPr>
          </a:p>
          <a:p>
            <a:pPr algn="l">
              <a:lnSpc>
                <a:spcPct val="100000"/>
              </a:lnSpc>
            </a:pPr>
            <a:r>
              <a:rPr lang="en-US" sz="1200">
                <a:latin typeface="Verdana" pitchFamily="34" charset="0"/>
              </a:rPr>
              <a:t>For this output, the one-tailed probability is:</a:t>
            </a:r>
          </a:p>
          <a:p>
            <a:pPr algn="l">
              <a:lnSpc>
                <a:spcPct val="100000"/>
              </a:lnSpc>
            </a:pPr>
            <a:endParaRPr lang="en-US" sz="1200">
              <a:latin typeface="Verdana" pitchFamily="34" charset="0"/>
            </a:endParaRPr>
          </a:p>
          <a:p>
            <a:pPr>
              <a:lnSpc>
                <a:spcPct val="100000"/>
              </a:lnSpc>
            </a:pPr>
            <a:r>
              <a:rPr lang="en-US" sz="1200">
                <a:latin typeface="Verdana" pitchFamily="34" charset="0"/>
              </a:rPr>
              <a:t>0.095 / 2 = 0.048</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C2616B98-5E70-4142-B98C-F5A91833B8EB}" type="slidenum">
              <a:rPr lang="en-US"/>
              <a:pPr/>
              <a:t>13</a:t>
            </a:fld>
            <a:endParaRPr lang="en-US"/>
          </a:p>
        </p:txBody>
      </p:sp>
      <p:pic>
        <p:nvPicPr>
          <p:cNvPr id="1976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95400"/>
            <a:ext cx="7561263" cy="5475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7635" name="Rectangle 3"/>
          <p:cNvSpPr>
            <a:spLocks noGrp="1" noChangeArrowheads="1"/>
          </p:cNvSpPr>
          <p:nvPr>
            <p:ph type="title"/>
          </p:nvPr>
        </p:nvSpPr>
        <p:spPr>
          <a:xfrm>
            <a:off x="1143000" y="304800"/>
            <a:ext cx="7848600" cy="914400"/>
          </a:xfrm>
        </p:spPr>
        <p:txBody>
          <a:bodyPr/>
          <a:lstStyle/>
          <a:p>
            <a:r>
              <a:rPr lang="en-US"/>
              <a:t>The direction of the computed one-tailed test</a:t>
            </a:r>
          </a:p>
        </p:txBody>
      </p:sp>
      <p:sp>
        <p:nvSpPr>
          <p:cNvPr id="197636" name="AutoShape 4"/>
          <p:cNvSpPr>
            <a:spLocks noChangeArrowheads="1"/>
          </p:cNvSpPr>
          <p:nvPr/>
        </p:nvSpPr>
        <p:spPr bwMode="auto">
          <a:xfrm>
            <a:off x="2438400" y="1143000"/>
            <a:ext cx="6553200" cy="1600200"/>
          </a:xfrm>
          <a:prstGeom prst="wedgeEllipseCallout">
            <a:avLst>
              <a:gd name="adj1" fmla="val 13903"/>
              <a:gd name="adj2" fmla="val -27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There are two possible one-tailed tests: one for a greater than relationship and another for a less than relationship.</a:t>
            </a:r>
          </a:p>
          <a:p>
            <a:pPr algn="l">
              <a:lnSpc>
                <a:spcPct val="100000"/>
              </a:lnSpc>
            </a:pPr>
            <a:endParaRPr lang="en-US" sz="1200">
              <a:latin typeface="Verdana" pitchFamily="34" charset="0"/>
            </a:endParaRPr>
          </a:p>
          <a:p>
            <a:pPr algn="l">
              <a:lnSpc>
                <a:spcPct val="100000"/>
              </a:lnSpc>
            </a:pPr>
            <a:r>
              <a:rPr lang="en-US" sz="1200">
                <a:latin typeface="Verdana" pitchFamily="34" charset="0"/>
              </a:rPr>
              <a:t>Which of these hypotheses is associated to the probability of 0.048 which we just calculated.</a:t>
            </a:r>
          </a:p>
        </p:txBody>
      </p:sp>
      <p:sp>
        <p:nvSpPr>
          <p:cNvPr id="197637" name="AutoShape 5"/>
          <p:cNvSpPr>
            <a:spLocks noChangeArrowheads="1"/>
          </p:cNvSpPr>
          <p:nvPr/>
        </p:nvSpPr>
        <p:spPr bwMode="auto">
          <a:xfrm>
            <a:off x="304800" y="3733800"/>
            <a:ext cx="4343400" cy="2971800"/>
          </a:xfrm>
          <a:prstGeom prst="wedgeEllipseCallout">
            <a:avLst>
              <a:gd name="adj1" fmla="val 41153"/>
              <a:gd name="adj2" fmla="val -227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one-tailed probability of 0.048 is associated with the comparison of the sample mean (13.12) to the specified population mean (12.82). Since the sample mean (13.12) is larger than the population mean (12.82), the probability of 0.048 is the probability for a </a:t>
            </a:r>
            <a:r>
              <a:rPr lang="en-US" sz="1200" b="1">
                <a:latin typeface="Verdana" pitchFamily="34" charset="0"/>
              </a:rPr>
              <a:t>greater than</a:t>
            </a:r>
            <a:r>
              <a:rPr lang="en-US" sz="1200">
                <a:latin typeface="Verdana" pitchFamily="34" charset="0"/>
              </a:rPr>
              <a:t> relationship, which is the relationship stated in the problem.</a:t>
            </a:r>
          </a:p>
        </p:txBody>
      </p:sp>
      <p:sp>
        <p:nvSpPr>
          <p:cNvPr id="197638" name="Rectangle 6"/>
          <p:cNvSpPr>
            <a:spLocks noChangeArrowheads="1"/>
          </p:cNvSpPr>
          <p:nvPr/>
        </p:nvSpPr>
        <p:spPr bwMode="auto">
          <a:xfrm>
            <a:off x="5486400" y="3157538"/>
            <a:ext cx="8382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7639" name="Rectangle 7"/>
          <p:cNvSpPr>
            <a:spLocks noChangeArrowheads="1"/>
          </p:cNvSpPr>
          <p:nvPr/>
        </p:nvSpPr>
        <p:spPr bwMode="auto">
          <a:xfrm>
            <a:off x="6324600" y="4800600"/>
            <a:ext cx="1828800" cy="3048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ED75B984-B804-4238-ABD0-0A113B42E737}" type="slidenum">
              <a:rPr lang="en-US"/>
              <a:pPr/>
              <a:t>14</a:t>
            </a:fld>
            <a:endParaRPr lang="en-US"/>
          </a:p>
        </p:txBody>
      </p:sp>
      <p:pic>
        <p:nvPicPr>
          <p:cNvPr id="162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95400"/>
            <a:ext cx="7561263" cy="5475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19" name="Rectangle 3"/>
          <p:cNvSpPr>
            <a:spLocks noGrp="1" noChangeArrowheads="1"/>
          </p:cNvSpPr>
          <p:nvPr>
            <p:ph type="title"/>
          </p:nvPr>
        </p:nvSpPr>
        <p:spPr>
          <a:xfrm>
            <a:off x="1143000" y="304800"/>
            <a:ext cx="7772400" cy="914400"/>
          </a:xfrm>
        </p:spPr>
        <p:txBody>
          <a:bodyPr/>
          <a:lstStyle/>
          <a:p>
            <a:r>
              <a:rPr lang="en-US"/>
              <a:t>Interpret the output for the one-sample t-test</a:t>
            </a:r>
          </a:p>
        </p:txBody>
      </p:sp>
      <p:sp>
        <p:nvSpPr>
          <p:cNvPr id="162821" name="AutoShape 5"/>
          <p:cNvSpPr>
            <a:spLocks noChangeArrowheads="1"/>
          </p:cNvSpPr>
          <p:nvPr/>
        </p:nvSpPr>
        <p:spPr bwMode="auto">
          <a:xfrm>
            <a:off x="1219200" y="1219200"/>
            <a:ext cx="7467600" cy="3581400"/>
          </a:xfrm>
          <a:prstGeom prst="wedgeEllipseCallout">
            <a:avLst>
              <a:gd name="adj1" fmla="val -24556"/>
              <a:gd name="adj2" fmla="val -1103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probability of the test statistic for this problem is 0.048. We interpret this as the probability that we could draw a sample with a mean of 13.12 or greater from a population that has a mean of 12.82. </a:t>
            </a:r>
          </a:p>
          <a:p>
            <a:pPr algn="l">
              <a:lnSpc>
                <a:spcPct val="100000"/>
              </a:lnSpc>
            </a:pPr>
            <a:endParaRPr lang="en-US" sz="1200">
              <a:latin typeface="Verdana" pitchFamily="34" charset="0"/>
            </a:endParaRPr>
          </a:p>
          <a:p>
            <a:pPr algn="l">
              <a:lnSpc>
                <a:spcPct val="100000"/>
              </a:lnSpc>
            </a:pPr>
            <a:r>
              <a:rPr lang="en-US" sz="1200">
                <a:latin typeface="Verdana" pitchFamily="34" charset="0"/>
              </a:rPr>
              <a:t>Since this probability is less than or equal to the level of significance of 0.05, we reject the null hypothesis  and conclude that the analysis supports the research hypothesis. Based on the one-sample t-test, the population mean for the variable "HIGHEST YEAR OF SCHOOL COMPLETED" is greater than 12.82.</a:t>
            </a:r>
          </a:p>
          <a:p>
            <a:pPr algn="l">
              <a:lnSpc>
                <a:spcPct val="100000"/>
              </a:lnSpc>
            </a:pPr>
            <a:endParaRPr lang="en-US" sz="1200">
              <a:latin typeface="Verdana" pitchFamily="34" charset="0"/>
            </a:endParaRP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question is true.</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7F560B58-DEB2-4612-9B41-C8DD7D633185}" type="slidenum">
              <a:rPr lang="en-US"/>
              <a:pPr/>
              <a:t>15</a:t>
            </a:fld>
            <a:endParaRPr lang="en-US"/>
          </a:p>
        </p:txBody>
      </p:sp>
      <p:pic>
        <p:nvPicPr>
          <p:cNvPr id="1617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382713"/>
            <a:ext cx="7561263" cy="54752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1795" name="Rectangle 3"/>
          <p:cNvSpPr>
            <a:spLocks noGrp="1" noChangeArrowheads="1"/>
          </p:cNvSpPr>
          <p:nvPr>
            <p:ph type="title"/>
          </p:nvPr>
        </p:nvSpPr>
        <p:spPr/>
        <p:txBody>
          <a:bodyPr/>
          <a:lstStyle/>
          <a:p>
            <a:r>
              <a:rPr lang="en-US"/>
              <a:t>The probability for the other one-tailed test</a:t>
            </a:r>
          </a:p>
        </p:txBody>
      </p:sp>
      <p:sp>
        <p:nvSpPr>
          <p:cNvPr id="161799" name="AutoShape 7"/>
          <p:cNvSpPr>
            <a:spLocks noChangeArrowheads="1"/>
          </p:cNvSpPr>
          <p:nvPr/>
        </p:nvSpPr>
        <p:spPr bwMode="auto">
          <a:xfrm>
            <a:off x="609600" y="1143000"/>
            <a:ext cx="8153400" cy="3352800"/>
          </a:xfrm>
          <a:prstGeom prst="wedgeEllipseCallout">
            <a:avLst>
              <a:gd name="adj1" fmla="val -1440"/>
              <a:gd name="adj2" fmla="val -25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one-tailed probability of 0.048 is associated with the comparison of the sample mean (13.12) to the specified population mean (12.82). Since the sample mean (13.12) is larger than the population mean (12.82), the probability of 0.048 is the probability for a </a:t>
            </a:r>
            <a:r>
              <a:rPr lang="en-US" sz="1200" b="1">
                <a:latin typeface="Verdana" pitchFamily="34" charset="0"/>
              </a:rPr>
              <a:t>greater than</a:t>
            </a:r>
            <a:r>
              <a:rPr lang="en-US" sz="1200">
                <a:latin typeface="Verdana" pitchFamily="34" charset="0"/>
              </a:rPr>
              <a:t> relationship, which is the relationship stated in the problem.</a:t>
            </a:r>
          </a:p>
          <a:p>
            <a:pPr algn="l">
              <a:lnSpc>
                <a:spcPct val="100000"/>
              </a:lnSpc>
            </a:pPr>
            <a:endParaRPr lang="en-US" sz="1200">
              <a:latin typeface="Verdana" pitchFamily="34" charset="0"/>
            </a:endParaRPr>
          </a:p>
          <a:p>
            <a:pPr algn="l">
              <a:lnSpc>
                <a:spcPct val="100000"/>
              </a:lnSpc>
              <a:spcBef>
                <a:spcPct val="20000"/>
              </a:spcBef>
              <a:buClr>
                <a:schemeClr val="tx1"/>
              </a:buClr>
              <a:buSzPct val="65000"/>
              <a:buFont typeface="Wingdings" pitchFamily="2" charset="2"/>
              <a:buNone/>
            </a:pPr>
            <a:r>
              <a:rPr lang="en-US" sz="1200">
                <a:latin typeface="Verdana" pitchFamily="34" charset="0"/>
              </a:rPr>
              <a:t>Suppose the problem had stated the opposite relationship:  “For the population represented by this sample of survey respondents, the mean for the variable "HIGHEST YEAR OF SCHOOL COMPLETED" is </a:t>
            </a:r>
            <a:r>
              <a:rPr lang="en-US" sz="1200" b="1">
                <a:latin typeface="Verdana" pitchFamily="34" charset="0"/>
              </a:rPr>
              <a:t>less than</a:t>
            </a:r>
            <a:r>
              <a:rPr lang="en-US" sz="1200">
                <a:latin typeface="Verdana" pitchFamily="34" charset="0"/>
              </a:rPr>
              <a:t> the mean of 12.82 found in a previous research study.”  The probability for the less than relationship is the probability below the right tail: </a:t>
            </a:r>
          </a:p>
          <a:p>
            <a:pPr algn="l">
              <a:lnSpc>
                <a:spcPct val="100000"/>
              </a:lnSpc>
              <a:spcBef>
                <a:spcPct val="20000"/>
              </a:spcBef>
              <a:buClr>
                <a:schemeClr val="tx1"/>
              </a:buClr>
              <a:buSzPct val="65000"/>
              <a:buFont typeface="Wingdings" pitchFamily="2" charset="2"/>
              <a:buNone/>
            </a:pPr>
            <a:endParaRPr lang="en-US" sz="1200">
              <a:latin typeface="Verdana" pitchFamily="34" charset="0"/>
            </a:endParaRPr>
          </a:p>
          <a:p>
            <a:pPr>
              <a:lnSpc>
                <a:spcPct val="100000"/>
              </a:lnSpc>
              <a:spcBef>
                <a:spcPct val="20000"/>
              </a:spcBef>
              <a:buClr>
                <a:schemeClr val="tx1"/>
              </a:buClr>
              <a:buSzPct val="65000"/>
              <a:buFont typeface="Wingdings" pitchFamily="2" charset="2"/>
              <a:buNone/>
            </a:pPr>
            <a:r>
              <a:rPr lang="en-US" sz="1200">
                <a:latin typeface="Verdana" pitchFamily="34" charset="0"/>
              </a:rPr>
              <a:t>1.0 – 0.048 = 0.952.</a:t>
            </a:r>
          </a:p>
          <a:p>
            <a:pPr algn="l">
              <a:lnSpc>
                <a:spcPct val="100000"/>
              </a:lnSpc>
              <a:spcBef>
                <a:spcPct val="20000"/>
              </a:spcBef>
              <a:buClr>
                <a:schemeClr val="tx1"/>
              </a:buClr>
              <a:buSzPct val="65000"/>
              <a:buFont typeface="Wingdings" pitchFamily="2" charset="2"/>
              <a:buNone/>
            </a:pPr>
            <a:endParaRPr lang="en-US" sz="1200">
              <a:latin typeface="Verdana"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FB338CB3-6B52-4E15-B3CC-C02DF0AC6881}" type="slidenum">
              <a:rPr lang="en-US"/>
              <a:pPr/>
              <a:t>16</a:t>
            </a:fld>
            <a:endParaRPr lang="en-US"/>
          </a:p>
        </p:txBody>
      </p:sp>
      <p:pic>
        <p:nvPicPr>
          <p:cNvPr id="1986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295400"/>
            <a:ext cx="7561263" cy="5475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8659" name="Rectangle 3"/>
          <p:cNvSpPr>
            <a:spLocks noGrp="1" noChangeArrowheads="1"/>
          </p:cNvSpPr>
          <p:nvPr>
            <p:ph type="title"/>
          </p:nvPr>
        </p:nvSpPr>
        <p:spPr/>
        <p:txBody>
          <a:bodyPr/>
          <a:lstStyle/>
          <a:p>
            <a:r>
              <a:rPr lang="en-US"/>
              <a:t>A caution about the probabilities for one-tailed tests</a:t>
            </a:r>
          </a:p>
        </p:txBody>
      </p:sp>
      <p:sp>
        <p:nvSpPr>
          <p:cNvPr id="198660" name="AutoShape 4"/>
          <p:cNvSpPr>
            <a:spLocks noChangeArrowheads="1"/>
          </p:cNvSpPr>
          <p:nvPr/>
        </p:nvSpPr>
        <p:spPr bwMode="auto">
          <a:xfrm>
            <a:off x="1600200" y="1524000"/>
            <a:ext cx="7162800" cy="2514600"/>
          </a:xfrm>
          <a:prstGeom prst="wedgeEllipseCallout">
            <a:avLst>
              <a:gd name="adj1" fmla="val -8556"/>
              <a:gd name="adj2" fmla="val -177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While most of the time we would expect to do a one-tailed test that corresponds to the relationship between the sample mean and the population mean, sometimes we do test a hypothesis in the opposite direction. </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detect these occasions, we need to compare the direction of a one-tailed test implied in the problem to the probability actually computed by SPSS.</a:t>
            </a:r>
          </a:p>
          <a:p>
            <a:pPr algn="l">
              <a:lnSpc>
                <a:spcPct val="100000"/>
              </a:lnSpc>
              <a:spcBef>
                <a:spcPct val="20000"/>
              </a:spcBef>
              <a:buClr>
                <a:schemeClr val="tx1"/>
              </a:buClr>
              <a:buSzPct val="65000"/>
              <a:buFont typeface="Wingdings" pitchFamily="2" charset="2"/>
              <a:buNone/>
            </a:pPr>
            <a:endParaRPr lang="en-US" sz="1200">
              <a:latin typeface="Verdana"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EF8627C4-8D0E-406A-8CDA-A3F74799405B}" type="slidenum">
              <a:rPr lang="en-US"/>
              <a:pPr/>
              <a:t>17</a:t>
            </a:fld>
            <a:endParaRPr lang="en-US"/>
          </a:p>
        </p:txBody>
      </p:sp>
      <p:sp>
        <p:nvSpPr>
          <p:cNvPr id="163842" name="Rectangle 2"/>
          <p:cNvSpPr>
            <a:spLocks noGrp="1" noChangeArrowheads="1"/>
          </p:cNvSpPr>
          <p:nvPr>
            <p:ph type="title"/>
          </p:nvPr>
        </p:nvSpPr>
        <p:spPr/>
        <p:txBody>
          <a:bodyPr/>
          <a:lstStyle/>
          <a:p>
            <a:r>
              <a:rPr lang="en-US"/>
              <a:t>Problem 2</a:t>
            </a:r>
          </a:p>
        </p:txBody>
      </p:sp>
      <p:sp>
        <p:nvSpPr>
          <p:cNvPr id="163843" name="Rectangle 3"/>
          <p:cNvSpPr>
            <a:spLocks noGrp="1" noChangeArrowheads="1"/>
          </p:cNvSpPr>
          <p:nvPr>
            <p:ph type="body" idx="1"/>
          </p:nvPr>
        </p:nvSpPr>
        <p:spPr/>
        <p:txBody>
          <a:bodyPr/>
          <a:lstStyle/>
          <a:p>
            <a:pPr marL="4763" indent="6350">
              <a:buFont typeface="Wingdings" pitchFamily="2" charset="2"/>
              <a:buNone/>
            </a:pPr>
            <a:r>
              <a:rPr lang="en-US" sz="2000"/>
              <a:t>Based on the dataset GSS2000.SAV, is the following statement true, false, or an incorrect application of a statistic? Use 0.01 as the level of significance.</a:t>
            </a:r>
          </a:p>
          <a:p>
            <a:pPr marL="4763" indent="6350">
              <a:buFont typeface="Wingdings" pitchFamily="2" charset="2"/>
              <a:buNone/>
            </a:pPr>
            <a:endParaRPr lang="en-US" sz="2000"/>
          </a:p>
          <a:p>
            <a:pPr marL="4763" indent="6350">
              <a:buFont typeface="Wingdings" pitchFamily="2" charset="2"/>
              <a:buNone/>
            </a:pPr>
            <a:r>
              <a:rPr lang="en-US" sz="2000"/>
              <a:t>For the population represented by this sample of survey respondents, the mean for the variable "TOTAL FAMILY INCOME" is less than the mean of 16.50 found in a previous research study.</a:t>
            </a:r>
          </a:p>
          <a:p>
            <a:pPr marL="4763" indent="6350">
              <a:buFont typeface="Wingdings" pitchFamily="2" charset="2"/>
              <a:buNone/>
            </a:pPr>
            <a:endParaRPr lang="en-US" sz="2000"/>
          </a:p>
          <a:p>
            <a:pPr marL="4763" indent="6350">
              <a:buFont typeface="Wingdings" pitchFamily="2" charset="2"/>
              <a:buNone/>
            </a:pPr>
            <a:r>
              <a:rPr lang="en-US" sz="2000"/>
              <a:t>1.   True</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46D144CD-0FAC-4046-B2C9-65325732D9D2}" type="slidenum">
              <a:rPr lang="en-US"/>
              <a:pPr/>
              <a:t>18</a:t>
            </a:fld>
            <a:endParaRPr lang="en-US"/>
          </a:p>
        </p:txBody>
      </p:sp>
      <p:pic>
        <p:nvPicPr>
          <p:cNvPr id="164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24000"/>
            <a:ext cx="7537450" cy="48291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866" name="Rectangle 2"/>
          <p:cNvSpPr>
            <a:spLocks noGrp="1" noChangeArrowheads="1"/>
          </p:cNvSpPr>
          <p:nvPr>
            <p:ph type="title"/>
          </p:nvPr>
        </p:nvSpPr>
        <p:spPr/>
        <p:txBody>
          <a:bodyPr/>
          <a:lstStyle/>
          <a:p>
            <a:r>
              <a:rPr lang="en-US"/>
              <a:t>Solution 2</a:t>
            </a:r>
          </a:p>
        </p:txBody>
      </p:sp>
      <p:sp>
        <p:nvSpPr>
          <p:cNvPr id="164869" name="AutoShape 5"/>
          <p:cNvSpPr>
            <a:spLocks noChangeArrowheads="1"/>
          </p:cNvSpPr>
          <p:nvPr/>
        </p:nvSpPr>
        <p:spPr bwMode="auto">
          <a:xfrm>
            <a:off x="1295400" y="990600"/>
            <a:ext cx="7467600" cy="1600200"/>
          </a:xfrm>
          <a:prstGeom prst="wedgeEllipseCallout">
            <a:avLst>
              <a:gd name="adj1" fmla="val -24556"/>
              <a:gd name="adj2" fmla="val 372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one-sample t-test of a population mean requires that the variable be interval. The variable "TOTAL FAMILY INCOME" is ordinal, which does not meet this requirement.</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question is incorrect application of a statistic.</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0E908D47-7E3F-4DBF-998A-251561560FA3}" type="slidenum">
              <a:rPr lang="en-US"/>
              <a:pPr/>
              <a:t>19</a:t>
            </a:fld>
            <a:endParaRPr lang="en-US"/>
          </a:p>
        </p:txBody>
      </p:sp>
      <p:sp>
        <p:nvSpPr>
          <p:cNvPr id="165890" name="Rectangle 2"/>
          <p:cNvSpPr>
            <a:spLocks noGrp="1" noChangeArrowheads="1"/>
          </p:cNvSpPr>
          <p:nvPr>
            <p:ph type="title"/>
          </p:nvPr>
        </p:nvSpPr>
        <p:spPr/>
        <p:txBody>
          <a:bodyPr/>
          <a:lstStyle/>
          <a:p>
            <a:r>
              <a:rPr lang="en-US"/>
              <a:t>Problem 3</a:t>
            </a:r>
          </a:p>
        </p:txBody>
      </p:sp>
      <p:sp>
        <p:nvSpPr>
          <p:cNvPr id="165891" name="Rectangle 3"/>
          <p:cNvSpPr>
            <a:spLocks noGrp="1" noChangeArrowheads="1"/>
          </p:cNvSpPr>
          <p:nvPr>
            <p:ph type="body" idx="1"/>
          </p:nvPr>
        </p:nvSpPr>
        <p:spPr/>
        <p:txBody>
          <a:bodyPr/>
          <a:lstStyle/>
          <a:p>
            <a:pPr marL="4763" indent="6350">
              <a:buFont typeface="Wingdings" pitchFamily="2" charset="2"/>
              <a:buNone/>
            </a:pPr>
            <a:r>
              <a:rPr lang="en-US" sz="2000"/>
              <a:t>Based on the dataset GSS2000.SAV, is the following statement true, false, or an incorrect application of a statistic? Use 0.05 as the level of significance.</a:t>
            </a:r>
          </a:p>
          <a:p>
            <a:pPr marL="4763" indent="6350">
              <a:buFont typeface="Wingdings" pitchFamily="2" charset="2"/>
              <a:buNone/>
            </a:pPr>
            <a:endParaRPr lang="en-US" sz="2000"/>
          </a:p>
          <a:p>
            <a:pPr marL="4763" indent="6350">
              <a:buFont typeface="Wingdings" pitchFamily="2" charset="2"/>
              <a:buNone/>
            </a:pPr>
            <a:r>
              <a:rPr lang="en-US" sz="2000"/>
              <a:t>For the population represented by this sample of survey respondents, the mean for the variable "AGE OF RESPONDENT" is different from the mean of 43.80 found in a previous research study.</a:t>
            </a:r>
          </a:p>
          <a:p>
            <a:pPr marL="4763" indent="6350">
              <a:buFont typeface="Wingdings" pitchFamily="2" charset="2"/>
              <a:buNone/>
            </a:pPr>
            <a:endParaRPr lang="en-US" sz="2000"/>
          </a:p>
          <a:p>
            <a:pPr marL="4763" indent="6350">
              <a:buFont typeface="Wingdings" pitchFamily="2" charset="2"/>
              <a:buNone/>
            </a:pPr>
            <a:r>
              <a:rPr lang="en-US" sz="2000"/>
              <a:t>1.   True </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3C9269FC-9825-473E-84E3-2C2D71EDB477}" type="slidenum">
              <a:rPr lang="en-US"/>
              <a:pPr/>
              <a:t>2</a:t>
            </a:fld>
            <a:endParaRPr lang="en-US"/>
          </a:p>
        </p:txBody>
      </p:sp>
      <p:sp>
        <p:nvSpPr>
          <p:cNvPr id="151554" name="Rectangle 2"/>
          <p:cNvSpPr>
            <a:spLocks noGrp="1" noChangeArrowheads="1"/>
          </p:cNvSpPr>
          <p:nvPr>
            <p:ph type="title"/>
          </p:nvPr>
        </p:nvSpPr>
        <p:spPr/>
        <p:txBody>
          <a:bodyPr/>
          <a:lstStyle/>
          <a:p>
            <a:r>
              <a:rPr lang="en-US"/>
              <a:t>Problem 1</a:t>
            </a:r>
          </a:p>
        </p:txBody>
      </p:sp>
      <p:sp>
        <p:nvSpPr>
          <p:cNvPr id="151555" name="Rectangle 3"/>
          <p:cNvSpPr>
            <a:spLocks noGrp="1" noChangeArrowheads="1"/>
          </p:cNvSpPr>
          <p:nvPr>
            <p:ph type="body" idx="1"/>
          </p:nvPr>
        </p:nvSpPr>
        <p:spPr/>
        <p:txBody>
          <a:bodyPr/>
          <a:lstStyle/>
          <a:p>
            <a:pPr marL="4763" indent="6350">
              <a:buFont typeface="Wingdings" pitchFamily="2" charset="2"/>
              <a:buNone/>
            </a:pPr>
            <a:r>
              <a:rPr lang="en-US" sz="2000"/>
              <a:t>Based on the dataset GSS2000.SAV, is the following statement true, false, or an incorrect application of a statistic? Use 0.05 as the level of significance.</a:t>
            </a:r>
          </a:p>
          <a:p>
            <a:pPr marL="4763" indent="6350">
              <a:buFont typeface="Wingdings" pitchFamily="2" charset="2"/>
              <a:buNone/>
            </a:pPr>
            <a:endParaRPr lang="en-US" sz="2000"/>
          </a:p>
          <a:p>
            <a:pPr marL="4763" indent="6350">
              <a:buFont typeface="Wingdings" pitchFamily="2" charset="2"/>
              <a:buNone/>
            </a:pPr>
            <a:r>
              <a:rPr lang="en-US" sz="2000"/>
              <a:t>For the population represented by this sample of survey respondents, the mean for the variable "HIGHEST YEAR OF SCHOOL COMPLETED" is greater than the mean of 12.82 found in a previous research study.</a:t>
            </a:r>
          </a:p>
          <a:p>
            <a:pPr marL="4763" indent="6350">
              <a:buFont typeface="Wingdings" pitchFamily="2" charset="2"/>
              <a:buNone/>
            </a:pPr>
            <a:endParaRPr lang="en-US" sz="2000"/>
          </a:p>
          <a:p>
            <a:pPr marL="4763" indent="6350">
              <a:buFont typeface="Wingdings" pitchFamily="2" charset="2"/>
              <a:buNone/>
            </a:pPr>
            <a:r>
              <a:rPr lang="en-US" sz="2000"/>
              <a:t>1.   True </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68CA9367-257A-4223-B12D-459F88924B15}" type="slidenum">
              <a:rPr lang="en-US"/>
              <a:pPr/>
              <a:t>20</a:t>
            </a:fld>
            <a:endParaRPr lang="en-US"/>
          </a:p>
        </p:txBody>
      </p:sp>
      <p:pic>
        <p:nvPicPr>
          <p:cNvPr id="167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7777163" cy="5173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7939" name="Rectangle 3"/>
          <p:cNvSpPr>
            <a:spLocks noGrp="1" noChangeArrowheads="1"/>
          </p:cNvSpPr>
          <p:nvPr>
            <p:ph type="title"/>
          </p:nvPr>
        </p:nvSpPr>
        <p:spPr/>
        <p:txBody>
          <a:bodyPr/>
          <a:lstStyle/>
          <a:p>
            <a:r>
              <a:rPr lang="en-US"/>
              <a:t>Request the statistics to evaluate normality</a:t>
            </a:r>
          </a:p>
        </p:txBody>
      </p:sp>
      <p:sp>
        <p:nvSpPr>
          <p:cNvPr id="167940" name="AutoShape 4"/>
          <p:cNvSpPr>
            <a:spLocks noChangeArrowheads="1"/>
          </p:cNvSpPr>
          <p:nvPr/>
        </p:nvSpPr>
        <p:spPr bwMode="auto">
          <a:xfrm>
            <a:off x="5029200" y="3124200"/>
            <a:ext cx="3352800" cy="2362200"/>
          </a:xfrm>
          <a:prstGeom prst="wedgeEllipseCallout">
            <a:avLst>
              <a:gd name="adj1" fmla="val -29685"/>
              <a:gd name="adj2" fmla="val -790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one-sample t-test of a population mean assumes that the test variable is normally distributed. To evaluate this assumption, we need to compute the skewness and kurtosis of the distribution.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E18CE3D2-3F22-4638-B8DE-2D6619AA5DB9}" type="slidenum">
              <a:rPr lang="en-US"/>
              <a:pPr/>
              <a:t>21</a:t>
            </a:fld>
            <a:endParaRPr lang="en-US"/>
          </a:p>
        </p:txBody>
      </p:sp>
      <p:pic>
        <p:nvPicPr>
          <p:cNvPr id="168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752600"/>
            <a:ext cx="4630738" cy="2465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8963" name="Rectangle 3"/>
          <p:cNvSpPr>
            <a:spLocks noGrp="1" noChangeArrowheads="1"/>
          </p:cNvSpPr>
          <p:nvPr>
            <p:ph type="title"/>
          </p:nvPr>
        </p:nvSpPr>
        <p:spPr/>
        <p:txBody>
          <a:bodyPr/>
          <a:lstStyle/>
          <a:p>
            <a:r>
              <a:rPr lang="en-US"/>
              <a:t>Select the variable to evaluate for normality</a:t>
            </a:r>
          </a:p>
        </p:txBody>
      </p:sp>
      <p:sp>
        <p:nvSpPr>
          <p:cNvPr id="168964" name="AutoShape 4"/>
          <p:cNvSpPr>
            <a:spLocks noChangeArrowheads="1"/>
          </p:cNvSpPr>
          <p:nvPr/>
        </p:nvSpPr>
        <p:spPr bwMode="auto">
          <a:xfrm>
            <a:off x="5791200" y="2438400"/>
            <a:ext cx="2438400" cy="1524000"/>
          </a:xfrm>
          <a:prstGeom prst="wedgeEllipseCallout">
            <a:avLst>
              <a:gd name="adj1" fmla="val -69204"/>
              <a:gd name="adj2" fmla="val -53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 "educ" to the list of variables.</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3CCBE7F6-4109-4FF4-B666-1ADB30FE5D81}" type="slidenum">
              <a:rPr lang="en-US"/>
              <a:pPr/>
              <a:t>22</a:t>
            </a:fld>
            <a:endParaRPr lang="en-US"/>
          </a:p>
        </p:txBody>
      </p:sp>
      <p:pic>
        <p:nvPicPr>
          <p:cNvPr id="1699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8763" y="1849438"/>
            <a:ext cx="3170237" cy="35607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9987" name="Rectangle 3"/>
          <p:cNvSpPr>
            <a:spLocks noGrp="1" noChangeArrowheads="1"/>
          </p:cNvSpPr>
          <p:nvPr>
            <p:ph type="title"/>
          </p:nvPr>
        </p:nvSpPr>
        <p:spPr/>
        <p:txBody>
          <a:bodyPr/>
          <a:lstStyle/>
          <a:p>
            <a:r>
              <a:rPr lang="en-US"/>
              <a:t>Request the skewness and kurtosis</a:t>
            </a:r>
          </a:p>
        </p:txBody>
      </p:sp>
      <p:sp>
        <p:nvSpPr>
          <p:cNvPr id="169988" name="AutoShape 4"/>
          <p:cNvSpPr>
            <a:spLocks noChangeArrowheads="1"/>
          </p:cNvSpPr>
          <p:nvPr/>
        </p:nvSpPr>
        <p:spPr bwMode="auto">
          <a:xfrm>
            <a:off x="685800" y="1676400"/>
            <a:ext cx="3505200" cy="2057400"/>
          </a:xfrm>
          <a:prstGeom prst="wedgeEllipseCallout">
            <a:avLst>
              <a:gd name="adj1" fmla="val 50542"/>
              <a:gd name="adj2" fmla="val 50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checkboxes for kurtosis and skewness in the Distribution panel. </a:t>
            </a:r>
          </a:p>
          <a:p>
            <a:pPr algn="l">
              <a:lnSpc>
                <a:spcPct val="100000"/>
              </a:lnSpc>
            </a:pPr>
            <a:endParaRPr lang="en-US" sz="1200">
              <a:latin typeface="Verdana" pitchFamily="34" charset="0"/>
            </a:endParaRPr>
          </a:p>
          <a:p>
            <a:pPr algn="l">
              <a:lnSpc>
                <a:spcPct val="100000"/>
              </a:lnSpc>
            </a:pPr>
            <a:r>
              <a:rPr lang="en-US" sz="1200">
                <a:latin typeface="Verdana" pitchFamily="34" charset="0"/>
              </a:rPr>
              <a:t>Clear the checkboxes for the other statistics to cut down on the amount of output.</a:t>
            </a:r>
          </a:p>
        </p:txBody>
      </p:sp>
      <p:sp>
        <p:nvSpPr>
          <p:cNvPr id="169989" name="AutoShape 5"/>
          <p:cNvSpPr>
            <a:spLocks noChangeArrowheads="1"/>
          </p:cNvSpPr>
          <p:nvPr/>
        </p:nvSpPr>
        <p:spPr bwMode="auto">
          <a:xfrm>
            <a:off x="5791200" y="4038600"/>
            <a:ext cx="3124200" cy="1143000"/>
          </a:xfrm>
          <a:prstGeom prst="wedgeEllipseCallout">
            <a:avLst>
              <a:gd name="adj1" fmla="val -17731"/>
              <a:gd name="adj2" fmla="val -1887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continue button to close the Options dialog box.</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66FDA978-28C4-4111-8DC1-7C682A9BD1C7}" type="slidenum">
              <a:rPr lang="en-US"/>
              <a:pPr/>
              <a:t>23</a:t>
            </a:fld>
            <a:endParaRPr lang="en-US"/>
          </a:p>
        </p:txBody>
      </p:sp>
      <p:pic>
        <p:nvPicPr>
          <p:cNvPr id="17101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524000"/>
            <a:ext cx="4630738" cy="2465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011" name="Rectangle 3"/>
          <p:cNvSpPr>
            <a:spLocks noGrp="1" noChangeArrowheads="1"/>
          </p:cNvSpPr>
          <p:nvPr>
            <p:ph type="title"/>
          </p:nvPr>
        </p:nvSpPr>
        <p:spPr/>
        <p:txBody>
          <a:bodyPr/>
          <a:lstStyle/>
          <a:p>
            <a:r>
              <a:rPr lang="en-US"/>
              <a:t>Complete the request to evaluate normality</a:t>
            </a:r>
          </a:p>
        </p:txBody>
      </p:sp>
      <p:sp>
        <p:nvSpPr>
          <p:cNvPr id="171012" name="AutoShape 4"/>
          <p:cNvSpPr>
            <a:spLocks noChangeArrowheads="1"/>
          </p:cNvSpPr>
          <p:nvPr/>
        </p:nvSpPr>
        <p:spPr bwMode="auto">
          <a:xfrm>
            <a:off x="5486400" y="2590800"/>
            <a:ext cx="2362200" cy="1600200"/>
          </a:xfrm>
          <a:prstGeom prst="wedgeEllipseCallout">
            <a:avLst>
              <a:gd name="adj1" fmla="val 4435"/>
              <a:gd name="adj2" fmla="val -774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request.</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530FC4F9-86F4-4A42-BB97-52EFC03D2993}" type="slidenum">
              <a:rPr lang="en-US"/>
              <a:pPr/>
              <a:t>24</a:t>
            </a:fld>
            <a:endParaRPr lang="en-US"/>
          </a:p>
        </p:txBody>
      </p:sp>
      <p:pic>
        <p:nvPicPr>
          <p:cNvPr id="172042"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371600"/>
            <a:ext cx="7524750" cy="4805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2035" name="Rectangle 3"/>
          <p:cNvSpPr>
            <a:spLocks noGrp="1" noChangeArrowheads="1"/>
          </p:cNvSpPr>
          <p:nvPr>
            <p:ph type="title"/>
          </p:nvPr>
        </p:nvSpPr>
        <p:spPr/>
        <p:txBody>
          <a:bodyPr/>
          <a:lstStyle/>
          <a:p>
            <a:r>
              <a:rPr lang="en-US"/>
              <a:t>Statistical output to evaluate normality</a:t>
            </a:r>
          </a:p>
        </p:txBody>
      </p:sp>
      <p:sp>
        <p:nvSpPr>
          <p:cNvPr id="172036" name="AutoShape 4"/>
          <p:cNvSpPr>
            <a:spLocks noChangeArrowheads="1"/>
          </p:cNvSpPr>
          <p:nvPr/>
        </p:nvSpPr>
        <p:spPr bwMode="auto">
          <a:xfrm>
            <a:off x="3657600" y="4724400"/>
            <a:ext cx="4876800" cy="1143000"/>
          </a:xfrm>
          <a:prstGeom prst="wedgeEllipseCallout">
            <a:avLst>
              <a:gd name="adj1" fmla="val -19468"/>
              <a:gd name="adj2" fmla="val -37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assumption of normality required by the one-sample t-test of a population mean is satisfied.</a:t>
            </a:r>
          </a:p>
        </p:txBody>
      </p:sp>
      <p:sp>
        <p:nvSpPr>
          <p:cNvPr id="172037" name="AutoShape 5"/>
          <p:cNvSpPr>
            <a:spLocks noChangeArrowheads="1"/>
          </p:cNvSpPr>
          <p:nvPr/>
        </p:nvSpPr>
        <p:spPr bwMode="auto">
          <a:xfrm>
            <a:off x="1143000" y="1295400"/>
            <a:ext cx="3352800" cy="1981200"/>
          </a:xfrm>
          <a:prstGeom prst="wedgeEllipseCallout">
            <a:avLst>
              <a:gd name="adj1" fmla="val 78741"/>
              <a:gd name="adj2" fmla="val 9711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skewness of HIGHEST YEAR OF SCHOOL COMPLETED for the sample (0.595) is within the range for normality (-1.0 to +1.0). </a:t>
            </a:r>
          </a:p>
        </p:txBody>
      </p:sp>
      <p:sp>
        <p:nvSpPr>
          <p:cNvPr id="172039" name="Rectangle 7"/>
          <p:cNvSpPr>
            <a:spLocks noChangeArrowheads="1"/>
          </p:cNvSpPr>
          <p:nvPr/>
        </p:nvSpPr>
        <p:spPr bwMode="auto">
          <a:xfrm>
            <a:off x="5410200" y="3657600"/>
            <a:ext cx="9144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2040" name="Rectangle 8"/>
          <p:cNvSpPr>
            <a:spLocks noChangeArrowheads="1"/>
          </p:cNvSpPr>
          <p:nvPr/>
        </p:nvSpPr>
        <p:spPr bwMode="auto">
          <a:xfrm>
            <a:off x="7010400" y="3657600"/>
            <a:ext cx="9144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2041" name="AutoShape 9"/>
          <p:cNvSpPr>
            <a:spLocks noChangeArrowheads="1"/>
          </p:cNvSpPr>
          <p:nvPr/>
        </p:nvSpPr>
        <p:spPr bwMode="auto">
          <a:xfrm>
            <a:off x="4724400" y="1295400"/>
            <a:ext cx="3810000" cy="1981200"/>
          </a:xfrm>
          <a:prstGeom prst="wedgeEllipseCallout">
            <a:avLst>
              <a:gd name="adj1" fmla="val 16458"/>
              <a:gd name="adj2" fmla="val 995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kurtosis of HIGHEST YEAR OF SCHOOL COMPLETED for the sample (-0.351) is outside the range for normality (-1.0 to +1.0). This condition violates the assumption of normality.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B96B6354-E3EB-4ADF-94DE-3C37410AC729}" type="slidenum">
              <a:rPr lang="en-US"/>
              <a:pPr/>
              <a:t>25</a:t>
            </a:fld>
            <a:endParaRPr lang="en-US"/>
          </a:p>
        </p:txBody>
      </p:sp>
      <p:pic>
        <p:nvPicPr>
          <p:cNvPr id="1730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7777163" cy="5173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3059" name="Rectangle 3"/>
          <p:cNvSpPr>
            <a:spLocks noGrp="1" noChangeArrowheads="1"/>
          </p:cNvSpPr>
          <p:nvPr>
            <p:ph type="title"/>
          </p:nvPr>
        </p:nvSpPr>
        <p:spPr/>
        <p:txBody>
          <a:bodyPr/>
          <a:lstStyle/>
          <a:p>
            <a:r>
              <a:rPr lang="en-US"/>
              <a:t>Request the one-sample t-test</a:t>
            </a:r>
          </a:p>
        </p:txBody>
      </p:sp>
      <p:sp>
        <p:nvSpPr>
          <p:cNvPr id="173060" name="AutoShape 4"/>
          <p:cNvSpPr>
            <a:spLocks noChangeArrowheads="1"/>
          </p:cNvSpPr>
          <p:nvPr/>
        </p:nvSpPr>
        <p:spPr bwMode="auto">
          <a:xfrm>
            <a:off x="5257800" y="3505200"/>
            <a:ext cx="3352800" cy="1981200"/>
          </a:xfrm>
          <a:prstGeom prst="wedgeEllipseCallout">
            <a:avLst>
              <a:gd name="adj1" fmla="val -29685"/>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one-sample t-test of a population mean in SPSS, select the Compare Means | One-Sample T-Test command from the Analyze menu.</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37FD754D-79C5-49F1-93AF-D8A025D30724}" type="slidenum">
              <a:rPr lang="en-US"/>
              <a:pPr/>
              <a:t>26</a:t>
            </a:fld>
            <a:endParaRPr lang="en-US"/>
          </a:p>
        </p:txBody>
      </p:sp>
      <p:pic>
        <p:nvPicPr>
          <p:cNvPr id="17511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438" y="1847850"/>
            <a:ext cx="4805362" cy="2419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5107" name="Rectangle 3"/>
          <p:cNvSpPr>
            <a:spLocks noGrp="1" noChangeArrowheads="1"/>
          </p:cNvSpPr>
          <p:nvPr>
            <p:ph type="title"/>
          </p:nvPr>
        </p:nvSpPr>
        <p:spPr/>
        <p:txBody>
          <a:bodyPr/>
          <a:lstStyle/>
          <a:p>
            <a:r>
              <a:rPr lang="en-US"/>
              <a:t>Enter the specifications for the t-test</a:t>
            </a:r>
          </a:p>
        </p:txBody>
      </p:sp>
      <p:sp>
        <p:nvSpPr>
          <p:cNvPr id="175108" name="AutoShape 4"/>
          <p:cNvSpPr>
            <a:spLocks noChangeArrowheads="1"/>
          </p:cNvSpPr>
          <p:nvPr/>
        </p:nvSpPr>
        <p:spPr bwMode="auto">
          <a:xfrm>
            <a:off x="3352800" y="4724400"/>
            <a:ext cx="3505200" cy="1371600"/>
          </a:xfrm>
          <a:prstGeom prst="wedgeEllipseCallout">
            <a:avLst>
              <a:gd name="adj1" fmla="val -1583"/>
              <a:gd name="adj2" fmla="val -973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enter the value for the population mean specified in the problem (43.80) in the Test Value text box.</a:t>
            </a:r>
          </a:p>
        </p:txBody>
      </p:sp>
      <p:sp>
        <p:nvSpPr>
          <p:cNvPr id="175109" name="AutoShape 5"/>
          <p:cNvSpPr>
            <a:spLocks noChangeArrowheads="1"/>
          </p:cNvSpPr>
          <p:nvPr/>
        </p:nvSpPr>
        <p:spPr bwMode="auto">
          <a:xfrm>
            <a:off x="6096000" y="2971800"/>
            <a:ext cx="2667000" cy="1828800"/>
          </a:xfrm>
          <a:prstGeom prst="wedgeEllipseCallout">
            <a:avLst>
              <a:gd name="adj1" fmla="val -37380"/>
              <a:gd name="adj2" fmla="val -776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with the variable selected and the test value entered, click on the OK button to complete the request.</a:t>
            </a:r>
          </a:p>
        </p:txBody>
      </p:sp>
      <p:sp>
        <p:nvSpPr>
          <p:cNvPr id="175110" name="AutoShape 6"/>
          <p:cNvSpPr>
            <a:spLocks noChangeArrowheads="1"/>
          </p:cNvSpPr>
          <p:nvPr/>
        </p:nvSpPr>
        <p:spPr bwMode="auto">
          <a:xfrm>
            <a:off x="1600200" y="3124200"/>
            <a:ext cx="2438400" cy="1524000"/>
          </a:xfrm>
          <a:prstGeom prst="wedgeEllipseCallout">
            <a:avLst>
              <a:gd name="adj1" fmla="val 57097"/>
              <a:gd name="adj2" fmla="val -8489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highlight the variable “age" to use in the t-test.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1C85818F-A8D7-411F-BE35-F47EDE7B5A8A}" type="slidenum">
              <a:rPr lang="en-US"/>
              <a:pPr/>
              <a:t>27</a:t>
            </a:fld>
            <a:endParaRPr lang="en-US"/>
          </a:p>
        </p:txBody>
      </p:sp>
      <p:pic>
        <p:nvPicPr>
          <p:cNvPr id="17613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7524750" cy="4805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6131" name="Rectangle 3"/>
          <p:cNvSpPr>
            <a:spLocks noGrp="1" noChangeArrowheads="1"/>
          </p:cNvSpPr>
          <p:nvPr>
            <p:ph type="title"/>
          </p:nvPr>
        </p:nvSpPr>
        <p:spPr/>
        <p:txBody>
          <a:bodyPr/>
          <a:lstStyle/>
          <a:p>
            <a:r>
              <a:rPr lang="en-US"/>
              <a:t>The probability of the test statistic</a:t>
            </a:r>
          </a:p>
        </p:txBody>
      </p:sp>
      <p:sp>
        <p:nvSpPr>
          <p:cNvPr id="176132" name="AutoShape 4"/>
          <p:cNvSpPr>
            <a:spLocks noChangeArrowheads="1"/>
          </p:cNvSpPr>
          <p:nvPr/>
        </p:nvSpPr>
        <p:spPr bwMode="auto">
          <a:xfrm>
            <a:off x="1219200" y="2209800"/>
            <a:ext cx="5029200" cy="1905000"/>
          </a:xfrm>
          <a:prstGeom prst="wedgeEllipseCallout">
            <a:avLst>
              <a:gd name="adj1" fmla="val 49148"/>
              <a:gd name="adj2" fmla="val 123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research hypothesis implied by the the problem is a difference between sample and population mean – a non-directional, two-tailed test.</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situation, we use the two-tailed probability output by SPSS, 0.033.</a:t>
            </a:r>
          </a:p>
        </p:txBody>
      </p:sp>
      <p:sp>
        <p:nvSpPr>
          <p:cNvPr id="176137" name="Rectangle 9"/>
          <p:cNvSpPr>
            <a:spLocks noChangeArrowheads="1"/>
          </p:cNvSpPr>
          <p:nvPr/>
        </p:nvSpPr>
        <p:spPr bwMode="auto">
          <a:xfrm>
            <a:off x="6096000" y="4953000"/>
            <a:ext cx="1066800" cy="9906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07CEF225-C92C-4961-90A7-28B733F2323C}" type="slidenum">
              <a:rPr lang="en-US"/>
              <a:pPr/>
              <a:t>28</a:t>
            </a:fld>
            <a:endParaRPr lang="en-US"/>
          </a:p>
        </p:txBody>
      </p:sp>
      <p:pic>
        <p:nvPicPr>
          <p:cNvPr id="178181" name="Picture 10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95438"/>
            <a:ext cx="7524750" cy="48053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8179" name="Rectangle 1027"/>
          <p:cNvSpPr>
            <a:spLocks noGrp="1" noChangeArrowheads="1"/>
          </p:cNvSpPr>
          <p:nvPr>
            <p:ph type="title"/>
          </p:nvPr>
        </p:nvSpPr>
        <p:spPr/>
        <p:txBody>
          <a:bodyPr/>
          <a:lstStyle/>
          <a:p>
            <a:r>
              <a:rPr lang="en-US"/>
              <a:t>Decision for the one-sample t-test</a:t>
            </a:r>
          </a:p>
        </p:txBody>
      </p:sp>
      <p:sp>
        <p:nvSpPr>
          <p:cNvPr id="178180" name="AutoShape 1028"/>
          <p:cNvSpPr>
            <a:spLocks noChangeArrowheads="1"/>
          </p:cNvSpPr>
          <p:nvPr/>
        </p:nvSpPr>
        <p:spPr bwMode="auto">
          <a:xfrm>
            <a:off x="1219200" y="1219200"/>
            <a:ext cx="7467600" cy="3581400"/>
          </a:xfrm>
          <a:prstGeom prst="wedgeEllipseCallout">
            <a:avLst>
              <a:gd name="adj1" fmla="val -24556"/>
              <a:gd name="adj2" fmla="val -1103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probability of the test statistic for this problem is 0.033. We interpret this as the probability that we could draw a sample with a mean as large as 45.99 from a population with a mean of 43.80. </a:t>
            </a:r>
          </a:p>
          <a:p>
            <a:pPr algn="l">
              <a:lnSpc>
                <a:spcPct val="100000"/>
              </a:lnSpc>
            </a:pPr>
            <a:endParaRPr lang="en-US" sz="1200">
              <a:latin typeface="Verdana" pitchFamily="34" charset="0"/>
            </a:endParaRPr>
          </a:p>
          <a:p>
            <a:pPr algn="l">
              <a:lnSpc>
                <a:spcPct val="100000"/>
              </a:lnSpc>
            </a:pPr>
            <a:r>
              <a:rPr lang="en-US" sz="1200">
                <a:latin typeface="Verdana" pitchFamily="34" charset="0"/>
              </a:rPr>
              <a:t>Since this probability is less than or equal to the level of significance of 0.05, we reject the null hypothesis  and conclude that the analysis supports the research hypothesis. Based on the one-sample t-test, the population mean for the variable "HIGHEST YEAR OF SCHOOL COMPLETED" is different from 43.80.</a:t>
            </a:r>
          </a:p>
          <a:p>
            <a:pPr algn="l">
              <a:lnSpc>
                <a:spcPct val="100000"/>
              </a:lnSpc>
            </a:pPr>
            <a:endParaRPr lang="en-US" sz="1200">
              <a:latin typeface="Verdana" pitchFamily="34" charset="0"/>
            </a:endParaRP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question is true.</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B4F8571A-E99B-4518-A7E5-FFBE5E3DC903}" type="slidenum">
              <a:rPr lang="en-US"/>
              <a:pPr/>
              <a:t>29</a:t>
            </a:fld>
            <a:endParaRPr lang="en-US"/>
          </a:p>
        </p:txBody>
      </p:sp>
      <p:sp>
        <p:nvSpPr>
          <p:cNvPr id="192514" name="Rectangle 2"/>
          <p:cNvSpPr>
            <a:spLocks noGrp="1" noChangeArrowheads="1"/>
          </p:cNvSpPr>
          <p:nvPr>
            <p:ph type="title"/>
          </p:nvPr>
        </p:nvSpPr>
        <p:spPr/>
        <p:txBody>
          <a:bodyPr/>
          <a:lstStyle/>
          <a:p>
            <a:r>
              <a:rPr lang="en-US"/>
              <a:t>Steps in solving one-sample t-test problems</a:t>
            </a:r>
          </a:p>
        </p:txBody>
      </p:sp>
      <p:sp>
        <p:nvSpPr>
          <p:cNvPr id="192516" name="Rectangle 4"/>
          <p:cNvSpPr>
            <a:spLocks noChangeArrowheads="1"/>
          </p:cNvSpPr>
          <p:nvPr/>
        </p:nvSpPr>
        <p:spPr bwMode="auto">
          <a:xfrm>
            <a:off x="1143000" y="1516063"/>
            <a:ext cx="7815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One-sample T-test homework problems:</a:t>
            </a:r>
            <a:r>
              <a:rPr lang="en-US" sz="2000">
                <a:latin typeface="Verdana" pitchFamily="34" charset="0"/>
              </a:rPr>
              <a:t> </a:t>
            </a:r>
          </a:p>
        </p:txBody>
      </p:sp>
      <p:grpSp>
        <p:nvGrpSpPr>
          <p:cNvPr id="192518" name="Group 6"/>
          <p:cNvGrpSpPr>
            <a:grpSpLocks/>
          </p:cNvGrpSpPr>
          <p:nvPr/>
        </p:nvGrpSpPr>
        <p:grpSpPr bwMode="auto">
          <a:xfrm>
            <a:off x="1560513" y="2212975"/>
            <a:ext cx="5414962" cy="4103688"/>
            <a:chOff x="478" y="1071"/>
            <a:chExt cx="3411" cy="2585"/>
          </a:xfrm>
        </p:grpSpPr>
        <p:grpSp>
          <p:nvGrpSpPr>
            <p:cNvPr id="192519" name="Group 7"/>
            <p:cNvGrpSpPr>
              <a:grpSpLocks/>
            </p:cNvGrpSpPr>
            <p:nvPr/>
          </p:nvGrpSpPr>
          <p:grpSpPr bwMode="auto">
            <a:xfrm>
              <a:off x="478" y="1071"/>
              <a:ext cx="2967" cy="2332"/>
              <a:chOff x="478" y="1071"/>
              <a:chExt cx="2967" cy="2332"/>
            </a:xfrm>
          </p:grpSpPr>
          <p:sp>
            <p:nvSpPr>
              <p:cNvPr id="192520" name="AutoShape 8"/>
              <p:cNvSpPr>
                <a:spLocks noChangeArrowheads="1"/>
              </p:cNvSpPr>
              <p:nvPr/>
            </p:nvSpPr>
            <p:spPr bwMode="auto">
              <a:xfrm>
                <a:off x="485" y="1071"/>
                <a:ext cx="2960" cy="526"/>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level of measurement requirement satisfied?</a:t>
                </a:r>
              </a:p>
            </p:txBody>
          </p:sp>
          <p:sp>
            <p:nvSpPr>
              <p:cNvPr id="192521" name="AutoShape 9"/>
              <p:cNvSpPr>
                <a:spLocks noChangeArrowheads="1"/>
              </p:cNvSpPr>
              <p:nvPr/>
            </p:nvSpPr>
            <p:spPr bwMode="auto">
              <a:xfrm>
                <a:off x="478" y="1866"/>
                <a:ext cx="2947" cy="526"/>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assumption of normality satisfied?</a:t>
                </a:r>
              </a:p>
            </p:txBody>
          </p:sp>
          <p:sp>
            <p:nvSpPr>
              <p:cNvPr id="192522" name="AutoShape 10"/>
              <p:cNvSpPr>
                <a:spLocks noChangeArrowheads="1"/>
              </p:cNvSpPr>
              <p:nvPr/>
            </p:nvSpPr>
            <p:spPr bwMode="auto">
              <a:xfrm>
                <a:off x="486" y="2646"/>
                <a:ext cx="2944" cy="757"/>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probability of the test statistic less than the level of significance?</a:t>
                </a:r>
              </a:p>
            </p:txBody>
          </p:sp>
        </p:grpSp>
        <p:sp>
          <p:nvSpPr>
            <p:cNvPr id="192523" name="Line 11"/>
            <p:cNvSpPr>
              <a:spLocks noChangeShapeType="1"/>
            </p:cNvSpPr>
            <p:nvPr/>
          </p:nvSpPr>
          <p:spPr bwMode="auto">
            <a:xfrm flipH="1">
              <a:off x="1967" y="1602"/>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2524" name="Line 12"/>
            <p:cNvSpPr>
              <a:spLocks noChangeShapeType="1"/>
            </p:cNvSpPr>
            <p:nvPr/>
          </p:nvSpPr>
          <p:spPr bwMode="auto">
            <a:xfrm flipH="1">
              <a:off x="1951" y="2401"/>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2525" name="Line 13"/>
            <p:cNvSpPr>
              <a:spLocks noChangeShapeType="1"/>
            </p:cNvSpPr>
            <p:nvPr/>
          </p:nvSpPr>
          <p:spPr bwMode="auto">
            <a:xfrm flipH="1">
              <a:off x="1956" y="3389"/>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2526" name="Line 14"/>
            <p:cNvSpPr>
              <a:spLocks noChangeShapeType="1"/>
            </p:cNvSpPr>
            <p:nvPr/>
          </p:nvSpPr>
          <p:spPr bwMode="auto">
            <a:xfrm>
              <a:off x="3461" y="1333"/>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2527" name="Line 15"/>
            <p:cNvSpPr>
              <a:spLocks noChangeShapeType="1"/>
            </p:cNvSpPr>
            <p:nvPr/>
          </p:nvSpPr>
          <p:spPr bwMode="auto">
            <a:xfrm>
              <a:off x="3445" y="2131"/>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2528" name="Line 16"/>
            <p:cNvSpPr>
              <a:spLocks noChangeShapeType="1"/>
            </p:cNvSpPr>
            <p:nvPr/>
          </p:nvSpPr>
          <p:spPr bwMode="auto">
            <a:xfrm>
              <a:off x="3429" y="3028"/>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192529" name="Text Box 17"/>
          <p:cNvSpPr txBox="1">
            <a:spLocks noChangeArrowheads="1"/>
          </p:cNvSpPr>
          <p:nvPr/>
        </p:nvSpPr>
        <p:spPr bwMode="auto">
          <a:xfrm>
            <a:off x="6956425" y="2424113"/>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92530" name="Text Box 18"/>
          <p:cNvSpPr txBox="1">
            <a:spLocks noChangeArrowheads="1"/>
          </p:cNvSpPr>
          <p:nvPr/>
        </p:nvSpPr>
        <p:spPr bwMode="auto">
          <a:xfrm>
            <a:off x="6956425" y="3668713"/>
            <a:ext cx="175895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Add caution if the question turns out to be true</a:t>
            </a:r>
          </a:p>
        </p:txBody>
      </p:sp>
      <p:sp>
        <p:nvSpPr>
          <p:cNvPr id="192531" name="Text Box 19"/>
          <p:cNvSpPr txBox="1">
            <a:spLocks noChangeArrowheads="1"/>
          </p:cNvSpPr>
          <p:nvPr/>
        </p:nvSpPr>
        <p:spPr bwMode="auto">
          <a:xfrm>
            <a:off x="3921125" y="30845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2532" name="Text Box 20"/>
          <p:cNvSpPr txBox="1">
            <a:spLocks noChangeArrowheads="1"/>
          </p:cNvSpPr>
          <p:nvPr/>
        </p:nvSpPr>
        <p:spPr bwMode="auto">
          <a:xfrm>
            <a:off x="6956425" y="5189538"/>
            <a:ext cx="175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92533" name="Text Box 21"/>
          <p:cNvSpPr txBox="1">
            <a:spLocks noChangeArrowheads="1"/>
          </p:cNvSpPr>
          <p:nvPr/>
        </p:nvSpPr>
        <p:spPr bwMode="auto">
          <a:xfrm>
            <a:off x="3503613" y="6367463"/>
            <a:ext cx="8001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0000"/>
              </a:lnSpc>
            </a:pPr>
            <a:r>
              <a:rPr lang="en-US" sz="1200">
                <a:latin typeface="Verdana" pitchFamily="34" charset="0"/>
              </a:rPr>
              <a:t>True</a:t>
            </a:r>
          </a:p>
        </p:txBody>
      </p:sp>
      <p:sp>
        <p:nvSpPr>
          <p:cNvPr id="192534" name="Text Box 22"/>
          <p:cNvSpPr txBox="1">
            <a:spLocks noChangeArrowheads="1"/>
          </p:cNvSpPr>
          <p:nvPr/>
        </p:nvSpPr>
        <p:spPr bwMode="auto">
          <a:xfrm>
            <a:off x="3921125" y="43418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2535" name="Text Box 23"/>
          <p:cNvSpPr txBox="1">
            <a:spLocks noChangeArrowheads="1"/>
          </p:cNvSpPr>
          <p:nvPr/>
        </p:nvSpPr>
        <p:spPr bwMode="auto">
          <a:xfrm>
            <a:off x="3921125" y="59547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2536" name="Text Box 24"/>
          <p:cNvSpPr txBox="1">
            <a:spLocks noChangeArrowheads="1"/>
          </p:cNvSpPr>
          <p:nvPr/>
        </p:nvSpPr>
        <p:spPr bwMode="auto">
          <a:xfrm>
            <a:off x="6297613" y="235585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92537" name="Text Box 25"/>
          <p:cNvSpPr txBox="1">
            <a:spLocks noChangeArrowheads="1"/>
          </p:cNvSpPr>
          <p:nvPr/>
        </p:nvSpPr>
        <p:spPr bwMode="auto">
          <a:xfrm>
            <a:off x="6297613" y="36353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92538" name="Text Box 26"/>
          <p:cNvSpPr txBox="1">
            <a:spLocks noChangeArrowheads="1"/>
          </p:cNvSpPr>
          <p:nvPr/>
        </p:nvSpPr>
        <p:spPr bwMode="auto">
          <a:xfrm>
            <a:off x="6297613" y="504666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32F14EF1-C546-46BC-98D3-1CB9156564C8}" type="slidenum">
              <a:rPr lang="en-US"/>
              <a:pPr/>
              <a:t>3</a:t>
            </a:fld>
            <a:endParaRPr lang="en-US"/>
          </a:p>
        </p:txBody>
      </p:sp>
      <p:pic>
        <p:nvPicPr>
          <p:cNvPr id="106510"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7777163" cy="5173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6498" name="Rectangle 2"/>
          <p:cNvSpPr>
            <a:spLocks noGrp="1" noChangeArrowheads="1"/>
          </p:cNvSpPr>
          <p:nvPr>
            <p:ph type="title"/>
          </p:nvPr>
        </p:nvSpPr>
        <p:spPr/>
        <p:txBody>
          <a:bodyPr/>
          <a:lstStyle/>
          <a:p>
            <a:r>
              <a:rPr lang="en-US"/>
              <a:t>Request the statistics to evaluate normality</a:t>
            </a:r>
          </a:p>
        </p:txBody>
      </p:sp>
      <p:sp>
        <p:nvSpPr>
          <p:cNvPr id="106508" name="AutoShape 12"/>
          <p:cNvSpPr>
            <a:spLocks noChangeArrowheads="1"/>
          </p:cNvSpPr>
          <p:nvPr/>
        </p:nvSpPr>
        <p:spPr bwMode="auto">
          <a:xfrm>
            <a:off x="5029200" y="3124200"/>
            <a:ext cx="3352800" cy="2362200"/>
          </a:xfrm>
          <a:prstGeom prst="wedgeEllipseCallout">
            <a:avLst>
              <a:gd name="adj1" fmla="val -29685"/>
              <a:gd name="adj2" fmla="val -790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one-sample t-test of a population mean assumes that the test variable is normally distributed. To evaluate this assumption, we need to compute the skewness and kurtosis of the distribution.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11740C34-40D1-456C-BAEA-6AC2C34846B9}" type="slidenum">
              <a:rPr lang="en-US"/>
              <a:pPr/>
              <a:t>30</a:t>
            </a:fld>
            <a:endParaRPr lang="en-US"/>
          </a:p>
        </p:txBody>
      </p:sp>
      <p:sp>
        <p:nvSpPr>
          <p:cNvPr id="166914" name="Rectangle 2"/>
          <p:cNvSpPr>
            <a:spLocks noGrp="1" noChangeArrowheads="1"/>
          </p:cNvSpPr>
          <p:nvPr>
            <p:ph type="title"/>
          </p:nvPr>
        </p:nvSpPr>
        <p:spPr/>
        <p:txBody>
          <a:bodyPr/>
          <a:lstStyle/>
          <a:p>
            <a:r>
              <a:rPr lang="en-US"/>
              <a:t>Problem 4</a:t>
            </a:r>
          </a:p>
        </p:txBody>
      </p:sp>
      <p:sp>
        <p:nvSpPr>
          <p:cNvPr id="166915" name="Rectangle 3"/>
          <p:cNvSpPr>
            <a:spLocks noGrp="1" noChangeArrowheads="1"/>
          </p:cNvSpPr>
          <p:nvPr>
            <p:ph type="body" idx="1"/>
          </p:nvPr>
        </p:nvSpPr>
        <p:spPr/>
        <p:txBody>
          <a:bodyPr/>
          <a:lstStyle/>
          <a:p>
            <a:pPr marL="4763" indent="6350">
              <a:buFont typeface="Wingdings" pitchFamily="2" charset="2"/>
              <a:buNone/>
            </a:pPr>
            <a:r>
              <a:rPr lang="en-US" sz="2000"/>
              <a:t>Based on the dataset GSS2000.SAV, is the following statement true, false, or an incorrect application of a statistic? Use 0.05 as the level of significance.</a:t>
            </a:r>
          </a:p>
          <a:p>
            <a:pPr marL="4763" indent="6350">
              <a:buFont typeface="Wingdings" pitchFamily="2" charset="2"/>
              <a:buNone/>
            </a:pPr>
            <a:endParaRPr lang="en-US" sz="2000"/>
          </a:p>
          <a:p>
            <a:pPr marL="4763" indent="6350">
              <a:buFont typeface="Wingdings" pitchFamily="2" charset="2"/>
              <a:buNone/>
            </a:pPr>
            <a:r>
              <a:rPr lang="en-US" sz="2000"/>
              <a:t>We can be 95% confident that the interval from 3.14 to 3.90 contains the population mean for the variable "NUMBER OF BROTHERS AND SISTERS".</a:t>
            </a:r>
          </a:p>
          <a:p>
            <a:pPr marL="4763" indent="6350">
              <a:buFont typeface="Wingdings" pitchFamily="2" charset="2"/>
              <a:buNone/>
            </a:pPr>
            <a:endParaRPr lang="en-US" sz="2000"/>
          </a:p>
          <a:p>
            <a:pPr marL="4763" indent="6350">
              <a:buFont typeface="Wingdings" pitchFamily="2" charset="2"/>
              <a:buNone/>
            </a:pPr>
            <a:r>
              <a:rPr lang="en-US" sz="2000"/>
              <a:t>1.   True</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903C62F1-131A-4DDA-A9D9-4ECE4F1D0077}" type="slidenum">
              <a:rPr lang="en-US"/>
              <a:pPr/>
              <a:t>31</a:t>
            </a:fld>
            <a:endParaRPr lang="en-US"/>
          </a:p>
        </p:txBody>
      </p:sp>
      <p:pic>
        <p:nvPicPr>
          <p:cNvPr id="1792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7777163" cy="5173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9203" name="Rectangle 3"/>
          <p:cNvSpPr>
            <a:spLocks noGrp="1" noChangeArrowheads="1"/>
          </p:cNvSpPr>
          <p:nvPr>
            <p:ph type="title"/>
          </p:nvPr>
        </p:nvSpPr>
        <p:spPr/>
        <p:txBody>
          <a:bodyPr/>
          <a:lstStyle/>
          <a:p>
            <a:r>
              <a:rPr lang="en-US"/>
              <a:t>Request the statistics to evaluate normality</a:t>
            </a:r>
          </a:p>
        </p:txBody>
      </p:sp>
      <p:sp>
        <p:nvSpPr>
          <p:cNvPr id="179204" name="AutoShape 4"/>
          <p:cNvSpPr>
            <a:spLocks noChangeArrowheads="1"/>
          </p:cNvSpPr>
          <p:nvPr/>
        </p:nvSpPr>
        <p:spPr bwMode="auto">
          <a:xfrm>
            <a:off x="5029200" y="3124200"/>
            <a:ext cx="3352800" cy="2362200"/>
          </a:xfrm>
          <a:prstGeom prst="wedgeEllipseCallout">
            <a:avLst>
              <a:gd name="adj1" fmla="val -29685"/>
              <a:gd name="adj2" fmla="val -790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one-sample t-test of a population mean assumes that the test variable is normally distributed. To evaluate this assumption, we need to compute the skewness and kurtosis of the distribution.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44387BFE-9646-489D-8A79-9F608B65DAC3}" type="slidenum">
              <a:rPr lang="en-US"/>
              <a:pPr/>
              <a:t>32</a:t>
            </a:fld>
            <a:endParaRPr lang="en-US"/>
          </a:p>
        </p:txBody>
      </p:sp>
      <p:pic>
        <p:nvPicPr>
          <p:cNvPr id="1802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4463" y="1649413"/>
            <a:ext cx="4630737" cy="24653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0227" name="Rectangle 3"/>
          <p:cNvSpPr>
            <a:spLocks noGrp="1" noChangeArrowheads="1"/>
          </p:cNvSpPr>
          <p:nvPr>
            <p:ph type="title"/>
          </p:nvPr>
        </p:nvSpPr>
        <p:spPr/>
        <p:txBody>
          <a:bodyPr/>
          <a:lstStyle/>
          <a:p>
            <a:r>
              <a:rPr lang="en-US"/>
              <a:t>Select the variable to evaluate for normality</a:t>
            </a:r>
          </a:p>
        </p:txBody>
      </p:sp>
      <p:sp>
        <p:nvSpPr>
          <p:cNvPr id="180228" name="AutoShape 4"/>
          <p:cNvSpPr>
            <a:spLocks noChangeArrowheads="1"/>
          </p:cNvSpPr>
          <p:nvPr/>
        </p:nvSpPr>
        <p:spPr bwMode="auto">
          <a:xfrm>
            <a:off x="5791200" y="2438400"/>
            <a:ext cx="2438400" cy="1524000"/>
          </a:xfrm>
          <a:prstGeom prst="wedgeEllipseCallout">
            <a:avLst>
              <a:gd name="adj1" fmla="val -69204"/>
              <a:gd name="adj2" fmla="val -53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 “sibs" to the list of variables.</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18190EB8-DB95-427E-A7A7-EB48D7E84548}" type="slidenum">
              <a:rPr lang="en-US"/>
              <a:pPr/>
              <a:t>33</a:t>
            </a:fld>
            <a:endParaRPr lang="en-US"/>
          </a:p>
        </p:txBody>
      </p:sp>
      <p:pic>
        <p:nvPicPr>
          <p:cNvPr id="181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8763" y="1849438"/>
            <a:ext cx="3170237" cy="35607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1251" name="Rectangle 3"/>
          <p:cNvSpPr>
            <a:spLocks noGrp="1" noChangeArrowheads="1"/>
          </p:cNvSpPr>
          <p:nvPr>
            <p:ph type="title"/>
          </p:nvPr>
        </p:nvSpPr>
        <p:spPr/>
        <p:txBody>
          <a:bodyPr/>
          <a:lstStyle/>
          <a:p>
            <a:r>
              <a:rPr lang="en-US"/>
              <a:t>Request the skewness and kurtosis</a:t>
            </a:r>
          </a:p>
        </p:txBody>
      </p:sp>
      <p:sp>
        <p:nvSpPr>
          <p:cNvPr id="181252" name="AutoShape 4"/>
          <p:cNvSpPr>
            <a:spLocks noChangeArrowheads="1"/>
          </p:cNvSpPr>
          <p:nvPr/>
        </p:nvSpPr>
        <p:spPr bwMode="auto">
          <a:xfrm>
            <a:off x="685800" y="1676400"/>
            <a:ext cx="3505200" cy="2057400"/>
          </a:xfrm>
          <a:prstGeom prst="wedgeEllipseCallout">
            <a:avLst>
              <a:gd name="adj1" fmla="val 50542"/>
              <a:gd name="adj2" fmla="val 50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checkboxes for kurtosis and skewness in the Distribution panel. </a:t>
            </a:r>
          </a:p>
          <a:p>
            <a:pPr algn="l">
              <a:lnSpc>
                <a:spcPct val="100000"/>
              </a:lnSpc>
            </a:pPr>
            <a:endParaRPr lang="en-US" sz="1200">
              <a:latin typeface="Verdana" pitchFamily="34" charset="0"/>
            </a:endParaRPr>
          </a:p>
          <a:p>
            <a:pPr algn="l">
              <a:lnSpc>
                <a:spcPct val="100000"/>
              </a:lnSpc>
            </a:pPr>
            <a:r>
              <a:rPr lang="en-US" sz="1200">
                <a:latin typeface="Verdana" pitchFamily="34" charset="0"/>
              </a:rPr>
              <a:t>Clear the checkboxes for the other statistics to cut down on the amount of output.</a:t>
            </a:r>
          </a:p>
        </p:txBody>
      </p:sp>
      <p:sp>
        <p:nvSpPr>
          <p:cNvPr id="181253" name="AutoShape 5"/>
          <p:cNvSpPr>
            <a:spLocks noChangeArrowheads="1"/>
          </p:cNvSpPr>
          <p:nvPr/>
        </p:nvSpPr>
        <p:spPr bwMode="auto">
          <a:xfrm>
            <a:off x="5791200" y="4038600"/>
            <a:ext cx="3124200" cy="1143000"/>
          </a:xfrm>
          <a:prstGeom prst="wedgeEllipseCallout">
            <a:avLst>
              <a:gd name="adj1" fmla="val -17731"/>
              <a:gd name="adj2" fmla="val -1887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continue button to close the Options dialog box.</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CDBCC70E-F158-494E-9FC0-FA77FF7502E0}" type="slidenum">
              <a:rPr lang="en-US"/>
              <a:pPr/>
              <a:t>34</a:t>
            </a:fld>
            <a:endParaRPr lang="en-US"/>
          </a:p>
        </p:txBody>
      </p:sp>
      <p:pic>
        <p:nvPicPr>
          <p:cNvPr id="1822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2063" y="1524000"/>
            <a:ext cx="4630737" cy="2465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2275" name="Rectangle 3"/>
          <p:cNvSpPr>
            <a:spLocks noGrp="1" noChangeArrowheads="1"/>
          </p:cNvSpPr>
          <p:nvPr>
            <p:ph type="title"/>
          </p:nvPr>
        </p:nvSpPr>
        <p:spPr/>
        <p:txBody>
          <a:bodyPr/>
          <a:lstStyle/>
          <a:p>
            <a:r>
              <a:rPr lang="en-US"/>
              <a:t>Complete the request to evaluate normality</a:t>
            </a:r>
          </a:p>
        </p:txBody>
      </p:sp>
      <p:sp>
        <p:nvSpPr>
          <p:cNvPr id="182276" name="AutoShape 4"/>
          <p:cNvSpPr>
            <a:spLocks noChangeArrowheads="1"/>
          </p:cNvSpPr>
          <p:nvPr/>
        </p:nvSpPr>
        <p:spPr bwMode="auto">
          <a:xfrm>
            <a:off x="5486400" y="2590800"/>
            <a:ext cx="2362200" cy="1600200"/>
          </a:xfrm>
          <a:prstGeom prst="wedgeEllipseCallout">
            <a:avLst>
              <a:gd name="adj1" fmla="val 4435"/>
              <a:gd name="adj2" fmla="val -774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request.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F30604F8-AAA0-4ADD-A828-25E499515BCF}" type="slidenum">
              <a:rPr lang="en-US"/>
              <a:pPr/>
              <a:t>35</a:t>
            </a:fld>
            <a:endParaRPr lang="en-US"/>
          </a:p>
        </p:txBody>
      </p:sp>
      <p:pic>
        <p:nvPicPr>
          <p:cNvPr id="18330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650" y="1366838"/>
            <a:ext cx="7524750" cy="48053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3299" name="Rectangle 3"/>
          <p:cNvSpPr>
            <a:spLocks noGrp="1" noChangeArrowheads="1"/>
          </p:cNvSpPr>
          <p:nvPr>
            <p:ph type="title"/>
          </p:nvPr>
        </p:nvSpPr>
        <p:spPr/>
        <p:txBody>
          <a:bodyPr/>
          <a:lstStyle/>
          <a:p>
            <a:r>
              <a:rPr lang="en-US"/>
              <a:t>Statistical output to evaluate normality</a:t>
            </a:r>
          </a:p>
        </p:txBody>
      </p:sp>
      <p:sp>
        <p:nvSpPr>
          <p:cNvPr id="183301" name="AutoShape 5"/>
          <p:cNvSpPr>
            <a:spLocks noChangeArrowheads="1"/>
          </p:cNvSpPr>
          <p:nvPr/>
        </p:nvSpPr>
        <p:spPr bwMode="auto">
          <a:xfrm>
            <a:off x="1143000" y="1295400"/>
            <a:ext cx="3352800" cy="1752600"/>
          </a:xfrm>
          <a:prstGeom prst="wedgeEllipseCallout">
            <a:avLst>
              <a:gd name="adj1" fmla="val 78741"/>
              <a:gd name="adj2" fmla="val 1163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skewness of NUMBER OF BROTHERS AND SISTERS for the sample (2.391) is outside the range for normality (-1.0 to +1.0). </a:t>
            </a:r>
          </a:p>
        </p:txBody>
      </p:sp>
      <p:sp>
        <p:nvSpPr>
          <p:cNvPr id="183302" name="Rectangle 6"/>
          <p:cNvSpPr>
            <a:spLocks noChangeArrowheads="1"/>
          </p:cNvSpPr>
          <p:nvPr/>
        </p:nvSpPr>
        <p:spPr bwMode="auto">
          <a:xfrm>
            <a:off x="5486400" y="3657600"/>
            <a:ext cx="8382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3303" name="Rectangle 7"/>
          <p:cNvSpPr>
            <a:spLocks noChangeArrowheads="1"/>
          </p:cNvSpPr>
          <p:nvPr/>
        </p:nvSpPr>
        <p:spPr bwMode="auto">
          <a:xfrm>
            <a:off x="7162800" y="3657600"/>
            <a:ext cx="8382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3304" name="AutoShape 8"/>
          <p:cNvSpPr>
            <a:spLocks noChangeArrowheads="1"/>
          </p:cNvSpPr>
          <p:nvPr/>
        </p:nvSpPr>
        <p:spPr bwMode="auto">
          <a:xfrm>
            <a:off x="4724400" y="1295400"/>
            <a:ext cx="4038600" cy="1752600"/>
          </a:xfrm>
          <a:prstGeom prst="wedgeEllipseCallout">
            <a:avLst>
              <a:gd name="adj1" fmla="val 12694"/>
              <a:gd name="adj2" fmla="val 119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kurtosis of NUMBER OF BROTHERS AND SISTERS for the sample (8.700) is outside the range for normality (-1.0 to +1.0)</a:t>
            </a:r>
          </a:p>
        </p:txBody>
      </p:sp>
      <p:sp>
        <p:nvSpPr>
          <p:cNvPr id="183306" name="AutoShape 10"/>
          <p:cNvSpPr>
            <a:spLocks noChangeArrowheads="1"/>
          </p:cNvSpPr>
          <p:nvPr/>
        </p:nvSpPr>
        <p:spPr bwMode="auto">
          <a:xfrm>
            <a:off x="3733800" y="4953000"/>
            <a:ext cx="4876800" cy="1752600"/>
          </a:xfrm>
          <a:prstGeom prst="wedgeEllipseCallout">
            <a:avLst>
              <a:gd name="adj1" fmla="val -20866"/>
              <a:gd name="adj2" fmla="val -64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However</a:t>
            </a:r>
            <a:r>
              <a:rPr lang="en-US" sz="1200">
                <a:latin typeface="Verdana" pitchFamily="34" charset="0"/>
              </a:rPr>
              <a:t>, since the sample size of 269 is at least 30, the central limit theorem states that the sampling distribution of statistics will follow a normal distribution, and the use of the statistical test with this variable is appropriate.</a:t>
            </a:r>
          </a:p>
        </p:txBody>
      </p:sp>
      <p:sp>
        <p:nvSpPr>
          <p:cNvPr id="183307" name="Rectangle 11"/>
          <p:cNvSpPr>
            <a:spLocks noChangeArrowheads="1"/>
          </p:cNvSpPr>
          <p:nvPr/>
        </p:nvSpPr>
        <p:spPr bwMode="auto">
          <a:xfrm>
            <a:off x="2819400" y="4419600"/>
            <a:ext cx="2667000" cy="3048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68658708-835F-4163-9EA7-8068E66DC175}" type="slidenum">
              <a:rPr lang="en-US"/>
              <a:pPr/>
              <a:t>36</a:t>
            </a:fld>
            <a:endParaRPr lang="en-US"/>
          </a:p>
        </p:txBody>
      </p:sp>
      <p:pic>
        <p:nvPicPr>
          <p:cNvPr id="1843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397000"/>
            <a:ext cx="7550150" cy="48529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23" name="Rectangle 3"/>
          <p:cNvSpPr>
            <a:spLocks noGrp="1" noChangeArrowheads="1"/>
          </p:cNvSpPr>
          <p:nvPr>
            <p:ph type="title"/>
          </p:nvPr>
        </p:nvSpPr>
        <p:spPr/>
        <p:txBody>
          <a:bodyPr/>
          <a:lstStyle/>
          <a:p>
            <a:r>
              <a:rPr lang="en-US"/>
              <a:t>Request the confidence interval</a:t>
            </a:r>
          </a:p>
        </p:txBody>
      </p:sp>
      <p:sp>
        <p:nvSpPr>
          <p:cNvPr id="184324" name="AutoShape 4"/>
          <p:cNvSpPr>
            <a:spLocks noChangeArrowheads="1"/>
          </p:cNvSpPr>
          <p:nvPr/>
        </p:nvSpPr>
        <p:spPr bwMode="auto">
          <a:xfrm>
            <a:off x="5257800" y="3352800"/>
            <a:ext cx="3352800" cy="1981200"/>
          </a:xfrm>
          <a:prstGeom prst="wedgeEllipseCallout">
            <a:avLst>
              <a:gd name="adj1" fmla="val -29685"/>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confidence interval in SPSS, select the Descriptive Statistics | Explore… command from the Analyze menu.</a:t>
            </a:r>
          </a:p>
        </p:txBody>
      </p:sp>
      <p:sp>
        <p:nvSpPr>
          <p:cNvPr id="184326" name="AutoShape 6"/>
          <p:cNvSpPr>
            <a:spLocks noChangeArrowheads="1"/>
          </p:cNvSpPr>
          <p:nvPr/>
        </p:nvSpPr>
        <p:spPr bwMode="auto">
          <a:xfrm>
            <a:off x="152400" y="4343400"/>
            <a:ext cx="4267200" cy="2286000"/>
          </a:xfrm>
          <a:prstGeom prst="wedgeEllipseCallout">
            <a:avLst>
              <a:gd name="adj1" fmla="val -26750"/>
              <a:gd name="adj2" fmla="val -3361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Note: the confidence interval on the SPSS One-Sample T-Test output is the confidence interval for the difference between the sample mean and the population mean, not the confidence interval for the population mean, which we need for this problem.</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FF68EE32-5E0F-45EF-BAFF-1A3EAC0734BF}" type="slidenum">
              <a:rPr lang="en-US"/>
              <a:pPr/>
              <a:t>37</a:t>
            </a:fld>
            <a:endParaRPr lang="en-US"/>
          </a:p>
        </p:txBody>
      </p:sp>
      <p:pic>
        <p:nvPicPr>
          <p:cNvPr id="18535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524000"/>
            <a:ext cx="5588000" cy="32146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5347" name="Rectangle 3"/>
          <p:cNvSpPr>
            <a:spLocks noGrp="1" noChangeArrowheads="1"/>
          </p:cNvSpPr>
          <p:nvPr>
            <p:ph type="title"/>
          </p:nvPr>
        </p:nvSpPr>
        <p:spPr/>
        <p:txBody>
          <a:bodyPr/>
          <a:lstStyle/>
          <a:p>
            <a:r>
              <a:rPr lang="en-US"/>
              <a:t>Select the variable for the analysis</a:t>
            </a:r>
          </a:p>
        </p:txBody>
      </p:sp>
      <p:sp>
        <p:nvSpPr>
          <p:cNvPr id="185348" name="AutoShape 4"/>
          <p:cNvSpPr>
            <a:spLocks noChangeArrowheads="1"/>
          </p:cNvSpPr>
          <p:nvPr/>
        </p:nvSpPr>
        <p:spPr bwMode="auto">
          <a:xfrm>
            <a:off x="1371600" y="5105400"/>
            <a:ext cx="3124200" cy="1371600"/>
          </a:xfrm>
          <a:prstGeom prst="wedgeEllipseCallout">
            <a:avLst>
              <a:gd name="adj1" fmla="val 4319"/>
              <a:gd name="adj2" fmla="val -973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mark the Statistics option button to tell SPSS that we only want the Statistics output.</a:t>
            </a:r>
          </a:p>
        </p:txBody>
      </p:sp>
      <p:sp>
        <p:nvSpPr>
          <p:cNvPr id="185349" name="AutoShape 5"/>
          <p:cNvSpPr>
            <a:spLocks noChangeArrowheads="1"/>
          </p:cNvSpPr>
          <p:nvPr/>
        </p:nvSpPr>
        <p:spPr bwMode="auto">
          <a:xfrm>
            <a:off x="5257800" y="4953000"/>
            <a:ext cx="2667000" cy="1447800"/>
          </a:xfrm>
          <a:prstGeom prst="wedgeEllipseCallout">
            <a:avLst>
              <a:gd name="adj1" fmla="val -37380"/>
              <a:gd name="adj2" fmla="val -849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Statistics... Button to specify the statistics we want.</a:t>
            </a:r>
          </a:p>
        </p:txBody>
      </p:sp>
      <p:sp>
        <p:nvSpPr>
          <p:cNvPr id="185350" name="AutoShape 6"/>
          <p:cNvSpPr>
            <a:spLocks noChangeArrowheads="1"/>
          </p:cNvSpPr>
          <p:nvPr/>
        </p:nvSpPr>
        <p:spPr bwMode="auto">
          <a:xfrm>
            <a:off x="1371600" y="2590800"/>
            <a:ext cx="2438400" cy="1295400"/>
          </a:xfrm>
          <a:prstGeom prst="wedgeEllipseCallout">
            <a:avLst>
              <a:gd name="adj1" fmla="val 70833"/>
              <a:gd name="adj2" fmla="val -639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 “sibs” to the Dependent List.</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D499B46C-51E9-4465-A89E-63A2A61212DA}" type="slidenum">
              <a:rPr lang="en-US"/>
              <a:pPr/>
              <a:t>38</a:t>
            </a:fld>
            <a:endParaRPr lang="en-US"/>
          </a:p>
        </p:txBody>
      </p:sp>
      <p:pic>
        <p:nvPicPr>
          <p:cNvPr id="188423" name="Picture 10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752600"/>
            <a:ext cx="2730500" cy="2016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8419" name="Rectangle 1027"/>
          <p:cNvSpPr>
            <a:spLocks noGrp="1" noChangeArrowheads="1"/>
          </p:cNvSpPr>
          <p:nvPr>
            <p:ph type="title"/>
          </p:nvPr>
        </p:nvSpPr>
        <p:spPr/>
        <p:txBody>
          <a:bodyPr/>
          <a:lstStyle/>
          <a:p>
            <a:r>
              <a:rPr lang="en-US"/>
              <a:t>Specify the confidence interval</a:t>
            </a:r>
          </a:p>
        </p:txBody>
      </p:sp>
      <p:sp>
        <p:nvSpPr>
          <p:cNvPr id="188420" name="AutoShape 1028"/>
          <p:cNvSpPr>
            <a:spLocks noChangeArrowheads="1"/>
          </p:cNvSpPr>
          <p:nvPr/>
        </p:nvSpPr>
        <p:spPr bwMode="auto">
          <a:xfrm>
            <a:off x="5257800" y="3048000"/>
            <a:ext cx="3657600" cy="2590800"/>
          </a:xfrm>
          <a:prstGeom prst="wedgeEllipseCallout">
            <a:avLst>
              <a:gd name="adj1" fmla="val -44097"/>
              <a:gd name="adj2" fmla="val -68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type the size of the confidence interval that we want to compute.</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size of the confidence interval is the level of significance specified in the problem subtracted from 1.0. </a:t>
            </a:r>
          </a:p>
          <a:p>
            <a:pPr algn="l">
              <a:lnSpc>
                <a:spcPct val="100000"/>
              </a:lnSpc>
            </a:pPr>
            <a:endParaRPr lang="en-US" sz="1200">
              <a:latin typeface="Verdana" pitchFamily="34" charset="0"/>
            </a:endParaRPr>
          </a:p>
          <a:p>
            <a:pPr>
              <a:lnSpc>
                <a:spcPct val="100000"/>
              </a:lnSpc>
            </a:pPr>
            <a:r>
              <a:rPr lang="en-US" sz="1200">
                <a:latin typeface="Verdana" pitchFamily="34" charset="0"/>
              </a:rPr>
              <a:t>1.0 – 0.05 = 0.95 or 95%</a:t>
            </a:r>
          </a:p>
        </p:txBody>
      </p:sp>
      <p:sp>
        <p:nvSpPr>
          <p:cNvPr id="188421" name="AutoShape 1029"/>
          <p:cNvSpPr>
            <a:spLocks noChangeArrowheads="1"/>
          </p:cNvSpPr>
          <p:nvPr/>
        </p:nvSpPr>
        <p:spPr bwMode="auto">
          <a:xfrm>
            <a:off x="1905000" y="4114800"/>
            <a:ext cx="3124200" cy="1143000"/>
          </a:xfrm>
          <a:prstGeom prst="wedgeEllipseCallout">
            <a:avLst>
              <a:gd name="adj1" fmla="val 10009"/>
              <a:gd name="adj2" fmla="val -934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Continue Button to complete the specification.</a:t>
            </a:r>
          </a:p>
        </p:txBody>
      </p:sp>
      <p:sp>
        <p:nvSpPr>
          <p:cNvPr id="188422" name="AutoShape 1030"/>
          <p:cNvSpPr>
            <a:spLocks noChangeArrowheads="1"/>
          </p:cNvSpPr>
          <p:nvPr/>
        </p:nvSpPr>
        <p:spPr bwMode="auto">
          <a:xfrm>
            <a:off x="914400" y="2209800"/>
            <a:ext cx="2438400" cy="1524000"/>
          </a:xfrm>
          <a:prstGeom prst="wedgeEllipseCallout">
            <a:avLst>
              <a:gd name="adj1" fmla="val 51366"/>
              <a:gd name="adj2" fmla="val -4531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confidence interval is part of the Descriptives output.</a:t>
            </a:r>
            <a:r>
              <a:rPr lang="en-US" sz="1200" b="1">
                <a:latin typeface="Verdana" pitchFamily="34" charset="0"/>
              </a:rPr>
              <a:t> First</a:t>
            </a:r>
            <a:r>
              <a:rPr lang="en-US" sz="1200">
                <a:latin typeface="Verdana" pitchFamily="34" charset="0"/>
              </a:rPr>
              <a:t>, mark the checkbox for Descriptives.</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61676B4B-86A7-440F-A94E-20BF3C25B115}" type="slidenum">
              <a:rPr lang="en-US"/>
              <a:pPr/>
              <a:t>39</a:t>
            </a:fld>
            <a:endParaRPr lang="en-US"/>
          </a:p>
        </p:txBody>
      </p:sp>
      <p:pic>
        <p:nvPicPr>
          <p:cNvPr id="18944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5738" y="1397000"/>
            <a:ext cx="5588000" cy="32146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9443" name="Rectangle 3"/>
          <p:cNvSpPr>
            <a:spLocks noGrp="1" noChangeArrowheads="1"/>
          </p:cNvSpPr>
          <p:nvPr>
            <p:ph type="title"/>
          </p:nvPr>
        </p:nvSpPr>
        <p:spPr>
          <a:xfrm>
            <a:off x="1143000" y="304800"/>
            <a:ext cx="7772400" cy="914400"/>
          </a:xfrm>
        </p:spPr>
        <p:txBody>
          <a:bodyPr/>
          <a:lstStyle/>
          <a:p>
            <a:r>
              <a:rPr lang="en-US"/>
              <a:t>Complete the request for a confidence interval</a:t>
            </a:r>
          </a:p>
        </p:txBody>
      </p:sp>
      <p:sp>
        <p:nvSpPr>
          <p:cNvPr id="189444" name="AutoShape 4"/>
          <p:cNvSpPr>
            <a:spLocks noChangeArrowheads="1"/>
          </p:cNvSpPr>
          <p:nvPr/>
        </p:nvSpPr>
        <p:spPr bwMode="auto">
          <a:xfrm>
            <a:off x="5257800" y="2743200"/>
            <a:ext cx="3657600" cy="1676400"/>
          </a:xfrm>
          <a:prstGeom prst="wedgeEllipseCallout">
            <a:avLst>
              <a:gd name="adj1" fmla="val -11500"/>
              <a:gd name="adj2" fmla="val -970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request for a confidence interval for the variable “sibs.”</a:t>
            </a:r>
          </a:p>
          <a:p>
            <a:pPr algn="l">
              <a:lnSpc>
                <a:spcPct val="100000"/>
              </a:lnSpc>
            </a:pPr>
            <a:endParaRPr lang="en-US" sz="1200">
              <a:latin typeface="Verdana"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F18E88C1-146A-4D3E-9CDE-8C8FB97A19E6}" type="slidenum">
              <a:rPr lang="en-US"/>
              <a:pPr/>
              <a:t>4</a:t>
            </a:fld>
            <a:endParaRPr lang="en-US"/>
          </a:p>
        </p:txBody>
      </p:sp>
      <p:pic>
        <p:nvPicPr>
          <p:cNvPr id="15258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752600"/>
            <a:ext cx="4630738" cy="2465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2578" name="Rectangle 2"/>
          <p:cNvSpPr>
            <a:spLocks noGrp="1" noChangeArrowheads="1"/>
          </p:cNvSpPr>
          <p:nvPr>
            <p:ph type="title"/>
          </p:nvPr>
        </p:nvSpPr>
        <p:spPr/>
        <p:txBody>
          <a:bodyPr/>
          <a:lstStyle/>
          <a:p>
            <a:r>
              <a:rPr lang="en-US"/>
              <a:t>Select the variable to evaluate for normality</a:t>
            </a:r>
          </a:p>
        </p:txBody>
      </p:sp>
      <p:sp>
        <p:nvSpPr>
          <p:cNvPr id="152582" name="AutoShape 6"/>
          <p:cNvSpPr>
            <a:spLocks noChangeArrowheads="1"/>
          </p:cNvSpPr>
          <p:nvPr/>
        </p:nvSpPr>
        <p:spPr bwMode="auto">
          <a:xfrm>
            <a:off x="5791200" y="2438400"/>
            <a:ext cx="2438400" cy="1524000"/>
          </a:xfrm>
          <a:prstGeom prst="wedgeEllipseCallout">
            <a:avLst>
              <a:gd name="adj1" fmla="val -69204"/>
              <a:gd name="adj2" fmla="val -53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 "educ" to the list of variables.</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4DCD1410-122C-4149-AF97-7E7F2315DE84}" type="slidenum">
              <a:rPr lang="en-US"/>
              <a:pPr/>
              <a:t>40</a:t>
            </a:fld>
            <a:endParaRPr lang="en-US"/>
          </a:p>
        </p:txBody>
      </p:sp>
      <p:pic>
        <p:nvPicPr>
          <p:cNvPr id="18637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397000"/>
            <a:ext cx="7524750" cy="4805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6371" name="Rectangle 3"/>
          <p:cNvSpPr>
            <a:spLocks noGrp="1" noChangeArrowheads="1"/>
          </p:cNvSpPr>
          <p:nvPr>
            <p:ph type="title"/>
          </p:nvPr>
        </p:nvSpPr>
        <p:spPr/>
        <p:txBody>
          <a:bodyPr/>
          <a:lstStyle/>
          <a:p>
            <a:r>
              <a:rPr lang="en-US"/>
              <a:t>The confidence interval for a mean</a:t>
            </a:r>
          </a:p>
        </p:txBody>
      </p:sp>
      <p:sp>
        <p:nvSpPr>
          <p:cNvPr id="186372" name="AutoShape 4"/>
          <p:cNvSpPr>
            <a:spLocks noChangeArrowheads="1"/>
          </p:cNvSpPr>
          <p:nvPr/>
        </p:nvSpPr>
        <p:spPr bwMode="auto">
          <a:xfrm>
            <a:off x="3733800" y="2362200"/>
            <a:ext cx="3124200" cy="1905000"/>
          </a:xfrm>
          <a:prstGeom prst="wedgeEllipseCallout">
            <a:avLst>
              <a:gd name="adj1" fmla="val 68546"/>
              <a:gd name="adj2" fmla="val 848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95% confidence interval is from 3.14 to 3.90.</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question is true.</a:t>
            </a:r>
          </a:p>
        </p:txBody>
      </p:sp>
      <p:sp>
        <p:nvSpPr>
          <p:cNvPr id="186373" name="Rectangle 5"/>
          <p:cNvSpPr>
            <a:spLocks noChangeArrowheads="1"/>
          </p:cNvSpPr>
          <p:nvPr/>
        </p:nvSpPr>
        <p:spPr bwMode="auto">
          <a:xfrm>
            <a:off x="4495800" y="4876800"/>
            <a:ext cx="3733800" cy="5334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A142CD8F-330B-4C3F-B20D-ABE3CCC4EB1D}" type="slidenum">
              <a:rPr lang="en-US"/>
              <a:pPr/>
              <a:t>41</a:t>
            </a:fld>
            <a:endParaRPr lang="en-US"/>
          </a:p>
        </p:txBody>
      </p:sp>
      <p:sp>
        <p:nvSpPr>
          <p:cNvPr id="190466" name="Rectangle 2"/>
          <p:cNvSpPr>
            <a:spLocks noGrp="1" noChangeArrowheads="1"/>
          </p:cNvSpPr>
          <p:nvPr>
            <p:ph type="title"/>
          </p:nvPr>
        </p:nvSpPr>
        <p:spPr>
          <a:xfrm>
            <a:off x="990600" y="304800"/>
            <a:ext cx="8001000" cy="914400"/>
          </a:xfrm>
        </p:spPr>
        <p:txBody>
          <a:bodyPr/>
          <a:lstStyle/>
          <a:p>
            <a:r>
              <a:rPr lang="en-US"/>
              <a:t>Alternative ways to phrase a confidence interval</a:t>
            </a:r>
          </a:p>
        </p:txBody>
      </p:sp>
      <p:sp>
        <p:nvSpPr>
          <p:cNvPr id="190467" name="Rectangle 3"/>
          <p:cNvSpPr>
            <a:spLocks noGrp="1" noChangeArrowheads="1"/>
          </p:cNvSpPr>
          <p:nvPr>
            <p:ph type="body" idx="1"/>
          </p:nvPr>
        </p:nvSpPr>
        <p:spPr/>
        <p:txBody>
          <a:bodyPr/>
          <a:lstStyle/>
          <a:p>
            <a:pPr marL="231775" indent="-220663"/>
            <a:r>
              <a:rPr lang="en-US" sz="2000"/>
              <a:t>It is very likely  that the interval from 3.14 to 3.90 contains the population mean for the variable "NUMBER OF BROTHERS AND SISTERS".</a:t>
            </a:r>
          </a:p>
          <a:p>
            <a:pPr marL="231775" indent="-220663"/>
            <a:r>
              <a:rPr lang="en-US" sz="2000"/>
              <a:t>We strongly believe that the interval from 3.14 to 3.90 contains the population mean for the variable "NUMBER OF BROTHERS AND SISTERS".</a:t>
            </a:r>
          </a:p>
          <a:p>
            <a:pPr marL="231775" indent="-220663"/>
            <a:r>
              <a:rPr lang="en-US" sz="2000"/>
              <a:t>The probability is 0.95 that the interval from 3.14 to 3.90 contains the population mean for the variable "NUMBER OF BROTHERS AND SISTERS".</a:t>
            </a:r>
          </a:p>
          <a:p>
            <a:pPr marL="231775" indent="-220663"/>
            <a:r>
              <a:rPr lang="en-US" sz="2000"/>
              <a:t>We can be 95% confident that the interval from 3.14 to 3.90 contains the population mean for the variable "NUMBER OF BROTHERS AND SISTERS".</a:t>
            </a:r>
          </a:p>
        </p:txBody>
      </p:sp>
      <p:sp>
        <p:nvSpPr>
          <p:cNvPr id="190469" name="AutoShape 5"/>
          <p:cNvSpPr>
            <a:spLocks noChangeArrowheads="1"/>
          </p:cNvSpPr>
          <p:nvPr/>
        </p:nvSpPr>
        <p:spPr bwMode="auto">
          <a:xfrm>
            <a:off x="5334000" y="5334000"/>
            <a:ext cx="3276600" cy="1295400"/>
          </a:xfrm>
          <a:prstGeom prst="wedgeEllipseCallout">
            <a:avLst>
              <a:gd name="adj1" fmla="val 44236"/>
              <a:gd name="adj2" fmla="val 8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These statements are different ways of stating a confidence interval.</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0FE8FF40-FA36-42A9-826E-66D4C6B27AFB}" type="slidenum">
              <a:rPr lang="en-US"/>
              <a:pPr/>
              <a:t>42</a:t>
            </a:fld>
            <a:endParaRPr lang="en-US"/>
          </a:p>
        </p:txBody>
      </p:sp>
      <p:sp>
        <p:nvSpPr>
          <p:cNvPr id="191490" name="Rectangle 2"/>
          <p:cNvSpPr>
            <a:spLocks noGrp="1" noChangeArrowheads="1"/>
          </p:cNvSpPr>
          <p:nvPr>
            <p:ph type="title"/>
          </p:nvPr>
        </p:nvSpPr>
        <p:spPr>
          <a:xfrm>
            <a:off x="990600" y="304800"/>
            <a:ext cx="8001000" cy="914400"/>
          </a:xfrm>
        </p:spPr>
        <p:txBody>
          <a:bodyPr/>
          <a:lstStyle/>
          <a:p>
            <a:r>
              <a:rPr lang="en-US"/>
              <a:t>Alternative ways to phrase a confidence interval</a:t>
            </a:r>
          </a:p>
        </p:txBody>
      </p:sp>
      <p:sp>
        <p:nvSpPr>
          <p:cNvPr id="191491" name="Rectangle 3"/>
          <p:cNvSpPr>
            <a:spLocks noGrp="1" noChangeArrowheads="1"/>
          </p:cNvSpPr>
          <p:nvPr>
            <p:ph type="body" idx="1"/>
          </p:nvPr>
        </p:nvSpPr>
        <p:spPr/>
        <p:txBody>
          <a:bodyPr/>
          <a:lstStyle/>
          <a:p>
            <a:pPr marL="4763" indent="6350">
              <a:buFont typeface="Wingdings" pitchFamily="2" charset="2"/>
              <a:buNone/>
            </a:pPr>
            <a:r>
              <a:rPr lang="en-US" sz="2000"/>
              <a:t>The probability is 0.95 that the population mean for the variable "NUMBER OF BROTHERS AND SISTERS" lies within the interval from 3.14 to 3.90.</a:t>
            </a:r>
          </a:p>
          <a:p>
            <a:pPr marL="4763" indent="6350"/>
            <a:endParaRPr lang="en-US"/>
          </a:p>
        </p:txBody>
      </p:sp>
      <p:sp>
        <p:nvSpPr>
          <p:cNvPr id="191492" name="AutoShape 4"/>
          <p:cNvSpPr>
            <a:spLocks noChangeArrowheads="1"/>
          </p:cNvSpPr>
          <p:nvPr/>
        </p:nvSpPr>
        <p:spPr bwMode="auto">
          <a:xfrm>
            <a:off x="1828800" y="3048000"/>
            <a:ext cx="5867400" cy="2286000"/>
          </a:xfrm>
          <a:prstGeom prst="wedgeEllipseCallout">
            <a:avLst>
              <a:gd name="adj1" fmla="val 22023"/>
              <a:gd name="adj2" fmla="val -59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This is an incorrect statement of a confidence interval. The probability value applies to the interval and not to the population mean.  The population mean is a fixed value, even though we don't know what that value is.</a:t>
            </a:r>
          </a:p>
          <a:p>
            <a:pPr algn="l">
              <a:lnSpc>
                <a:spcPct val="100000"/>
              </a:lnSpc>
            </a:pPr>
            <a:endParaRPr lang="en-US" sz="1200" b="1">
              <a:latin typeface="Verdana" pitchFamily="34" charset="0"/>
            </a:endParaRPr>
          </a:p>
          <a:p>
            <a:pPr algn="l">
              <a:lnSpc>
                <a:spcPct val="100000"/>
              </a:lnSpc>
            </a:pPr>
            <a:r>
              <a:rPr lang="en-US" sz="1200" b="1">
                <a:latin typeface="Verdana" pitchFamily="34" charset="0"/>
              </a:rPr>
              <a:t>If a homework problem were phrased this way, it would be false.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A2642D07-6767-4B39-92D8-301670C55C32}" type="slidenum">
              <a:rPr lang="en-US"/>
              <a:pPr/>
              <a:t>43</a:t>
            </a:fld>
            <a:endParaRPr lang="en-US"/>
          </a:p>
        </p:txBody>
      </p:sp>
      <p:sp>
        <p:nvSpPr>
          <p:cNvPr id="194562" name="Rectangle 2"/>
          <p:cNvSpPr>
            <a:spLocks noGrp="1" noChangeArrowheads="1"/>
          </p:cNvSpPr>
          <p:nvPr>
            <p:ph type="title"/>
          </p:nvPr>
        </p:nvSpPr>
        <p:spPr>
          <a:xfrm>
            <a:off x="990600" y="304800"/>
            <a:ext cx="8001000" cy="914400"/>
          </a:xfrm>
        </p:spPr>
        <p:txBody>
          <a:bodyPr/>
          <a:lstStyle/>
          <a:p>
            <a:r>
              <a:rPr lang="en-US"/>
              <a:t>Steps in solving confidence interval problems - 1</a:t>
            </a:r>
          </a:p>
        </p:txBody>
      </p:sp>
      <p:sp>
        <p:nvSpPr>
          <p:cNvPr id="194563" name="Rectangle 3"/>
          <p:cNvSpPr>
            <a:spLocks noChangeArrowheads="1"/>
          </p:cNvSpPr>
          <p:nvPr/>
        </p:nvSpPr>
        <p:spPr bwMode="auto">
          <a:xfrm>
            <a:off x="1143000" y="1516063"/>
            <a:ext cx="7815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One-sample T-test homework problems:</a:t>
            </a:r>
            <a:r>
              <a:rPr lang="en-US" sz="2000">
                <a:latin typeface="Verdana" pitchFamily="34" charset="0"/>
              </a:rPr>
              <a:t> </a:t>
            </a:r>
          </a:p>
        </p:txBody>
      </p:sp>
      <p:sp>
        <p:nvSpPr>
          <p:cNvPr id="194566" name="AutoShape 6"/>
          <p:cNvSpPr>
            <a:spLocks noChangeArrowheads="1"/>
          </p:cNvSpPr>
          <p:nvPr/>
        </p:nvSpPr>
        <p:spPr bwMode="auto">
          <a:xfrm>
            <a:off x="1571625" y="2798763"/>
            <a:ext cx="4699000" cy="8350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level of measurement requirement satisfied?</a:t>
            </a:r>
          </a:p>
        </p:txBody>
      </p:sp>
      <p:sp>
        <p:nvSpPr>
          <p:cNvPr id="194567" name="AutoShape 7"/>
          <p:cNvSpPr>
            <a:spLocks noChangeArrowheads="1"/>
          </p:cNvSpPr>
          <p:nvPr/>
        </p:nvSpPr>
        <p:spPr bwMode="auto">
          <a:xfrm>
            <a:off x="1570038" y="4060825"/>
            <a:ext cx="4678362" cy="8350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assumption of normality satisfied?</a:t>
            </a:r>
          </a:p>
        </p:txBody>
      </p:sp>
      <p:sp>
        <p:nvSpPr>
          <p:cNvPr id="194569" name="Line 9"/>
          <p:cNvSpPr>
            <a:spLocks noChangeShapeType="1"/>
          </p:cNvSpPr>
          <p:nvPr/>
        </p:nvSpPr>
        <p:spPr bwMode="auto">
          <a:xfrm flipH="1">
            <a:off x="3924300" y="3641725"/>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4570" name="Line 10"/>
          <p:cNvSpPr>
            <a:spLocks noChangeShapeType="1"/>
          </p:cNvSpPr>
          <p:nvPr/>
        </p:nvSpPr>
        <p:spPr bwMode="auto">
          <a:xfrm flipH="1">
            <a:off x="3940175" y="491013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4572" name="Line 12"/>
          <p:cNvSpPr>
            <a:spLocks noChangeShapeType="1"/>
          </p:cNvSpPr>
          <p:nvPr/>
        </p:nvSpPr>
        <p:spPr bwMode="auto">
          <a:xfrm>
            <a:off x="6296025" y="3214688"/>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4573" name="Line 13"/>
          <p:cNvSpPr>
            <a:spLocks noChangeShapeType="1"/>
          </p:cNvSpPr>
          <p:nvPr/>
        </p:nvSpPr>
        <p:spPr bwMode="auto">
          <a:xfrm>
            <a:off x="6270625" y="4481513"/>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4575" name="Text Box 15"/>
          <p:cNvSpPr txBox="1">
            <a:spLocks noChangeArrowheads="1"/>
          </p:cNvSpPr>
          <p:nvPr/>
        </p:nvSpPr>
        <p:spPr bwMode="auto">
          <a:xfrm>
            <a:off x="6956425" y="3009900"/>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94576" name="Text Box 16"/>
          <p:cNvSpPr txBox="1">
            <a:spLocks noChangeArrowheads="1"/>
          </p:cNvSpPr>
          <p:nvPr/>
        </p:nvSpPr>
        <p:spPr bwMode="auto">
          <a:xfrm>
            <a:off x="6956425" y="4254500"/>
            <a:ext cx="175895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Add caution if the question turns out to be true</a:t>
            </a:r>
          </a:p>
        </p:txBody>
      </p:sp>
      <p:sp>
        <p:nvSpPr>
          <p:cNvPr id="194577" name="Text Box 17"/>
          <p:cNvSpPr txBox="1">
            <a:spLocks noChangeArrowheads="1"/>
          </p:cNvSpPr>
          <p:nvPr/>
        </p:nvSpPr>
        <p:spPr bwMode="auto">
          <a:xfrm>
            <a:off x="3921125" y="36703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4580" name="Text Box 20"/>
          <p:cNvSpPr txBox="1">
            <a:spLocks noChangeArrowheads="1"/>
          </p:cNvSpPr>
          <p:nvPr/>
        </p:nvSpPr>
        <p:spPr bwMode="auto">
          <a:xfrm>
            <a:off x="3910013" y="49276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4582" name="Text Box 22"/>
          <p:cNvSpPr txBox="1">
            <a:spLocks noChangeArrowheads="1"/>
          </p:cNvSpPr>
          <p:nvPr/>
        </p:nvSpPr>
        <p:spPr bwMode="auto">
          <a:xfrm>
            <a:off x="6297613" y="2941638"/>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94583" name="Text Box 23"/>
          <p:cNvSpPr txBox="1">
            <a:spLocks noChangeArrowheads="1"/>
          </p:cNvSpPr>
          <p:nvPr/>
        </p:nvSpPr>
        <p:spPr bwMode="auto">
          <a:xfrm>
            <a:off x="6297613" y="422116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5AEAA051-0836-48D1-A088-E9B25AF4441D}" type="slidenum">
              <a:rPr lang="en-US"/>
              <a:pPr/>
              <a:t>44</a:t>
            </a:fld>
            <a:endParaRPr lang="en-US"/>
          </a:p>
        </p:txBody>
      </p:sp>
      <p:sp>
        <p:nvSpPr>
          <p:cNvPr id="195586" name="Rectangle 2"/>
          <p:cNvSpPr>
            <a:spLocks noGrp="1" noChangeArrowheads="1"/>
          </p:cNvSpPr>
          <p:nvPr>
            <p:ph type="title"/>
          </p:nvPr>
        </p:nvSpPr>
        <p:spPr>
          <a:xfrm>
            <a:off x="990600" y="304800"/>
            <a:ext cx="8001000" cy="914400"/>
          </a:xfrm>
        </p:spPr>
        <p:txBody>
          <a:bodyPr/>
          <a:lstStyle/>
          <a:p>
            <a:r>
              <a:rPr lang="en-US"/>
              <a:t>Steps in solving confidence interval problems - 2</a:t>
            </a:r>
          </a:p>
        </p:txBody>
      </p:sp>
      <p:sp>
        <p:nvSpPr>
          <p:cNvPr id="195587" name="Rectangle 3"/>
          <p:cNvSpPr>
            <a:spLocks noChangeArrowheads="1"/>
          </p:cNvSpPr>
          <p:nvPr/>
        </p:nvSpPr>
        <p:spPr bwMode="auto">
          <a:xfrm>
            <a:off x="1143000" y="1516063"/>
            <a:ext cx="7815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One-sample T-test homework problems:</a:t>
            </a:r>
            <a:r>
              <a:rPr lang="en-US" sz="2000">
                <a:latin typeface="Verdana" pitchFamily="34" charset="0"/>
              </a:rPr>
              <a:t> </a:t>
            </a:r>
          </a:p>
        </p:txBody>
      </p:sp>
      <p:sp>
        <p:nvSpPr>
          <p:cNvPr id="195592" name="AutoShape 8"/>
          <p:cNvSpPr>
            <a:spLocks noChangeArrowheads="1"/>
          </p:cNvSpPr>
          <p:nvPr/>
        </p:nvSpPr>
        <p:spPr bwMode="auto">
          <a:xfrm>
            <a:off x="1573213" y="2770188"/>
            <a:ext cx="4673600" cy="1931987"/>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Is the statement of the confidence interval phrased correctly, and are the confidence interval values correct?</a:t>
            </a:r>
          </a:p>
        </p:txBody>
      </p:sp>
      <p:sp>
        <p:nvSpPr>
          <p:cNvPr id="195594" name="Line 10"/>
          <p:cNvSpPr>
            <a:spLocks noChangeShapeType="1"/>
          </p:cNvSpPr>
          <p:nvPr/>
        </p:nvSpPr>
        <p:spPr bwMode="auto">
          <a:xfrm flipH="1">
            <a:off x="3898900" y="2362200"/>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5595" name="Line 11"/>
          <p:cNvSpPr>
            <a:spLocks noChangeShapeType="1"/>
          </p:cNvSpPr>
          <p:nvPr/>
        </p:nvSpPr>
        <p:spPr bwMode="auto">
          <a:xfrm flipH="1">
            <a:off x="3906838" y="4724400"/>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5598" name="Line 14"/>
          <p:cNvSpPr>
            <a:spLocks noChangeShapeType="1"/>
          </p:cNvSpPr>
          <p:nvPr/>
        </p:nvSpPr>
        <p:spPr bwMode="auto">
          <a:xfrm>
            <a:off x="6245225" y="3738563"/>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5602" name="Text Box 18"/>
          <p:cNvSpPr txBox="1">
            <a:spLocks noChangeArrowheads="1"/>
          </p:cNvSpPr>
          <p:nvPr/>
        </p:nvSpPr>
        <p:spPr bwMode="auto">
          <a:xfrm>
            <a:off x="6934200" y="3581400"/>
            <a:ext cx="175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95603" name="Text Box 19"/>
          <p:cNvSpPr txBox="1">
            <a:spLocks noChangeArrowheads="1"/>
          </p:cNvSpPr>
          <p:nvPr/>
        </p:nvSpPr>
        <p:spPr bwMode="auto">
          <a:xfrm>
            <a:off x="3503613" y="5211763"/>
            <a:ext cx="8001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0000"/>
              </a:lnSpc>
            </a:pPr>
            <a:r>
              <a:rPr lang="en-US" sz="1200">
                <a:latin typeface="Verdana" pitchFamily="34" charset="0"/>
              </a:rPr>
              <a:t>True</a:t>
            </a:r>
          </a:p>
        </p:txBody>
      </p:sp>
      <p:sp>
        <p:nvSpPr>
          <p:cNvPr id="195604" name="Text Box 20"/>
          <p:cNvSpPr txBox="1">
            <a:spLocks noChangeArrowheads="1"/>
          </p:cNvSpPr>
          <p:nvPr/>
        </p:nvSpPr>
        <p:spPr bwMode="auto">
          <a:xfrm>
            <a:off x="3921125" y="23368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5605" name="Text Box 21"/>
          <p:cNvSpPr txBox="1">
            <a:spLocks noChangeArrowheads="1"/>
          </p:cNvSpPr>
          <p:nvPr/>
        </p:nvSpPr>
        <p:spPr bwMode="auto">
          <a:xfrm>
            <a:off x="3921125" y="47990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5608" name="Text Box 24"/>
          <p:cNvSpPr txBox="1">
            <a:spLocks noChangeArrowheads="1"/>
          </p:cNvSpPr>
          <p:nvPr/>
        </p:nvSpPr>
        <p:spPr bwMode="auto">
          <a:xfrm>
            <a:off x="6297613" y="34655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8D7E64A8-A706-4A5C-B72C-7A95196BA4F0}" type="slidenum">
              <a:rPr lang="en-US"/>
              <a:pPr/>
              <a:t>5</a:t>
            </a:fld>
            <a:endParaRPr lang="en-US"/>
          </a:p>
        </p:txBody>
      </p:sp>
      <p:pic>
        <p:nvPicPr>
          <p:cNvPr id="15360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8763" y="1849438"/>
            <a:ext cx="3170237" cy="35607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02" name="Rectangle 2"/>
          <p:cNvSpPr>
            <a:spLocks noGrp="1" noChangeArrowheads="1"/>
          </p:cNvSpPr>
          <p:nvPr>
            <p:ph type="title"/>
          </p:nvPr>
        </p:nvSpPr>
        <p:spPr/>
        <p:txBody>
          <a:bodyPr/>
          <a:lstStyle/>
          <a:p>
            <a:r>
              <a:rPr lang="en-US"/>
              <a:t>Request the skewness and kurtosis</a:t>
            </a:r>
          </a:p>
        </p:txBody>
      </p:sp>
      <p:sp>
        <p:nvSpPr>
          <p:cNvPr id="153605" name="AutoShape 5"/>
          <p:cNvSpPr>
            <a:spLocks noChangeArrowheads="1"/>
          </p:cNvSpPr>
          <p:nvPr/>
        </p:nvSpPr>
        <p:spPr bwMode="auto">
          <a:xfrm>
            <a:off x="685800" y="1676400"/>
            <a:ext cx="3505200" cy="2057400"/>
          </a:xfrm>
          <a:prstGeom prst="wedgeEllipseCallout">
            <a:avLst>
              <a:gd name="adj1" fmla="val 50542"/>
              <a:gd name="adj2" fmla="val 50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checkboxes for kurtosis and skewness in the Distribution panel. </a:t>
            </a:r>
          </a:p>
          <a:p>
            <a:pPr algn="l">
              <a:lnSpc>
                <a:spcPct val="100000"/>
              </a:lnSpc>
            </a:pPr>
            <a:endParaRPr lang="en-US" sz="1200">
              <a:latin typeface="Verdana" pitchFamily="34" charset="0"/>
            </a:endParaRPr>
          </a:p>
          <a:p>
            <a:pPr algn="l">
              <a:lnSpc>
                <a:spcPct val="100000"/>
              </a:lnSpc>
            </a:pPr>
            <a:r>
              <a:rPr lang="en-US" sz="1200">
                <a:latin typeface="Verdana" pitchFamily="34" charset="0"/>
              </a:rPr>
              <a:t>Clear the checkboxes for the other statistics to cut down on the amount of output.</a:t>
            </a:r>
          </a:p>
        </p:txBody>
      </p:sp>
      <p:sp>
        <p:nvSpPr>
          <p:cNvPr id="153606" name="AutoShape 6"/>
          <p:cNvSpPr>
            <a:spLocks noChangeArrowheads="1"/>
          </p:cNvSpPr>
          <p:nvPr/>
        </p:nvSpPr>
        <p:spPr bwMode="auto">
          <a:xfrm>
            <a:off x="5791200" y="4038600"/>
            <a:ext cx="3124200" cy="1143000"/>
          </a:xfrm>
          <a:prstGeom prst="wedgeEllipseCallout">
            <a:avLst>
              <a:gd name="adj1" fmla="val -17731"/>
              <a:gd name="adj2" fmla="val -1887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continue button to close the Options dialog box.</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FDCAFD39-1763-412A-9577-A79797260FCD}" type="slidenum">
              <a:rPr lang="en-US"/>
              <a:pPr/>
              <a:t>6</a:t>
            </a:fld>
            <a:endParaRPr lang="en-US"/>
          </a:p>
        </p:txBody>
      </p:sp>
      <p:pic>
        <p:nvPicPr>
          <p:cNvPr id="1546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600200"/>
            <a:ext cx="4630738" cy="2465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4626" name="Rectangle 2"/>
          <p:cNvSpPr>
            <a:spLocks noGrp="1" noChangeArrowheads="1"/>
          </p:cNvSpPr>
          <p:nvPr>
            <p:ph type="title"/>
          </p:nvPr>
        </p:nvSpPr>
        <p:spPr/>
        <p:txBody>
          <a:bodyPr/>
          <a:lstStyle/>
          <a:p>
            <a:r>
              <a:rPr lang="en-US"/>
              <a:t>Complete the request to evaluate normality</a:t>
            </a:r>
          </a:p>
        </p:txBody>
      </p:sp>
      <p:sp>
        <p:nvSpPr>
          <p:cNvPr id="154629" name="AutoShape 5"/>
          <p:cNvSpPr>
            <a:spLocks noChangeArrowheads="1"/>
          </p:cNvSpPr>
          <p:nvPr/>
        </p:nvSpPr>
        <p:spPr bwMode="auto">
          <a:xfrm>
            <a:off x="5486400" y="2590800"/>
            <a:ext cx="2362200" cy="1600200"/>
          </a:xfrm>
          <a:prstGeom prst="wedgeEllipseCallout">
            <a:avLst>
              <a:gd name="adj1" fmla="val 4435"/>
              <a:gd name="adj2" fmla="val -774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request.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32A6FACA-A6BD-4EF2-BF3B-22CD402B5C30}" type="slidenum">
              <a:rPr lang="en-US"/>
              <a:pPr/>
              <a:t>7</a:t>
            </a:fld>
            <a:endParaRPr lang="en-US"/>
          </a:p>
        </p:txBody>
      </p:sp>
      <p:pic>
        <p:nvPicPr>
          <p:cNvPr id="1556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295400"/>
            <a:ext cx="7561263" cy="5475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5650" name="Rectangle 2"/>
          <p:cNvSpPr>
            <a:spLocks noGrp="1" noChangeArrowheads="1"/>
          </p:cNvSpPr>
          <p:nvPr>
            <p:ph type="title"/>
          </p:nvPr>
        </p:nvSpPr>
        <p:spPr/>
        <p:txBody>
          <a:bodyPr/>
          <a:lstStyle/>
          <a:p>
            <a:r>
              <a:rPr lang="en-US"/>
              <a:t>Statistical output to evaluate normality</a:t>
            </a:r>
          </a:p>
        </p:txBody>
      </p:sp>
      <p:sp>
        <p:nvSpPr>
          <p:cNvPr id="155651" name="AutoShape 3"/>
          <p:cNvSpPr>
            <a:spLocks noChangeArrowheads="1"/>
          </p:cNvSpPr>
          <p:nvPr/>
        </p:nvSpPr>
        <p:spPr bwMode="auto">
          <a:xfrm>
            <a:off x="3733800" y="4876800"/>
            <a:ext cx="4876800" cy="1752600"/>
          </a:xfrm>
          <a:prstGeom prst="wedgeEllipseCallout">
            <a:avLst>
              <a:gd name="adj1" fmla="val -20866"/>
              <a:gd name="adj2" fmla="val -64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However</a:t>
            </a:r>
            <a:r>
              <a:rPr lang="en-US" sz="1200">
                <a:latin typeface="Verdana" pitchFamily="34" charset="0"/>
              </a:rPr>
              <a:t>, since the sample size of 269 is at least 30, the central limit theorem states that the sampling distribution of statistics will follow a normal distribution, and the use of the statistical test with this variable is appropriate.</a:t>
            </a:r>
          </a:p>
        </p:txBody>
      </p:sp>
      <p:sp>
        <p:nvSpPr>
          <p:cNvPr id="155655" name="AutoShape 7"/>
          <p:cNvSpPr>
            <a:spLocks noChangeArrowheads="1"/>
          </p:cNvSpPr>
          <p:nvPr/>
        </p:nvSpPr>
        <p:spPr bwMode="auto">
          <a:xfrm>
            <a:off x="1143000" y="1295400"/>
            <a:ext cx="3352800" cy="1981200"/>
          </a:xfrm>
          <a:prstGeom prst="wedgeEllipseCallout">
            <a:avLst>
              <a:gd name="adj1" fmla="val 74292"/>
              <a:gd name="adj2" fmla="val 9599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skewness of HIGHEST YEAR OF SCHOOL COMPLETED for the sample (-0.137) is within the range for normality (-1.0 to +1.0). </a:t>
            </a:r>
          </a:p>
        </p:txBody>
      </p:sp>
      <p:sp>
        <p:nvSpPr>
          <p:cNvPr id="155656" name="Rectangle 8"/>
          <p:cNvSpPr>
            <a:spLocks noChangeArrowheads="1"/>
          </p:cNvSpPr>
          <p:nvPr/>
        </p:nvSpPr>
        <p:spPr bwMode="auto">
          <a:xfrm>
            <a:off x="2743200" y="4419600"/>
            <a:ext cx="2590800" cy="2286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7" name="Rectangle 9"/>
          <p:cNvSpPr>
            <a:spLocks noChangeArrowheads="1"/>
          </p:cNvSpPr>
          <p:nvPr/>
        </p:nvSpPr>
        <p:spPr bwMode="auto">
          <a:xfrm>
            <a:off x="5257800" y="3581400"/>
            <a:ext cx="9144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8" name="Rectangle 10"/>
          <p:cNvSpPr>
            <a:spLocks noChangeArrowheads="1"/>
          </p:cNvSpPr>
          <p:nvPr/>
        </p:nvSpPr>
        <p:spPr bwMode="auto">
          <a:xfrm>
            <a:off x="6934200" y="3581400"/>
            <a:ext cx="914400" cy="7620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4" name="AutoShape 6"/>
          <p:cNvSpPr>
            <a:spLocks noChangeArrowheads="1"/>
          </p:cNvSpPr>
          <p:nvPr/>
        </p:nvSpPr>
        <p:spPr bwMode="auto">
          <a:xfrm>
            <a:off x="4724400" y="1295400"/>
            <a:ext cx="3810000" cy="1981200"/>
          </a:xfrm>
          <a:prstGeom prst="wedgeEllipseCallout">
            <a:avLst>
              <a:gd name="adj1" fmla="val 10375"/>
              <a:gd name="adj2" fmla="val 91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kurtosis of HIGHEST YEAR OF SCHOOL COMPLETED for the sample (1.246) is outside the range for normality (-1.0 to +1.0). This condition violates the assumption of normality.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94511253-468F-477E-BD55-4F7C3FDA4943}" type="slidenum">
              <a:rPr lang="en-US"/>
              <a:pPr/>
              <a:t>8</a:t>
            </a:fld>
            <a:endParaRPr lang="en-US"/>
          </a:p>
        </p:txBody>
      </p:sp>
      <p:pic>
        <p:nvPicPr>
          <p:cNvPr id="156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7777163" cy="5173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6674" name="Rectangle 2"/>
          <p:cNvSpPr>
            <a:spLocks noGrp="1" noChangeArrowheads="1"/>
          </p:cNvSpPr>
          <p:nvPr>
            <p:ph type="title"/>
          </p:nvPr>
        </p:nvSpPr>
        <p:spPr/>
        <p:txBody>
          <a:bodyPr/>
          <a:lstStyle/>
          <a:p>
            <a:r>
              <a:rPr lang="en-US"/>
              <a:t>Request the one-sample t-test</a:t>
            </a:r>
          </a:p>
        </p:txBody>
      </p:sp>
      <p:sp>
        <p:nvSpPr>
          <p:cNvPr id="156675" name="AutoShape 3"/>
          <p:cNvSpPr>
            <a:spLocks noChangeArrowheads="1"/>
          </p:cNvSpPr>
          <p:nvPr/>
        </p:nvSpPr>
        <p:spPr bwMode="auto">
          <a:xfrm>
            <a:off x="5257800" y="3505200"/>
            <a:ext cx="3352800" cy="1981200"/>
          </a:xfrm>
          <a:prstGeom prst="wedgeEllipseCallout">
            <a:avLst>
              <a:gd name="adj1" fmla="val -29685"/>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one-sample t-test of a population mean in SPSS, select the Compare Means | One-Sample T-Test command from the Analyze menu.</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SW388R6</a:t>
            </a:r>
          </a:p>
          <a:p>
            <a:r>
              <a:rPr lang="en-US"/>
              <a:t>Data Analysis and Computers I</a:t>
            </a:r>
          </a:p>
          <a:p>
            <a:endParaRPr lang="en-US"/>
          </a:p>
          <a:p>
            <a:r>
              <a:rPr lang="en-US"/>
              <a:t>Slide </a:t>
            </a:r>
            <a:fld id="{95FC4B92-4C8A-478B-8051-EC5B6A8C1BDF}" type="slidenum">
              <a:rPr lang="en-US"/>
              <a:pPr/>
              <a:t>9</a:t>
            </a:fld>
            <a:endParaRPr lang="en-US"/>
          </a:p>
        </p:txBody>
      </p:sp>
      <p:pic>
        <p:nvPicPr>
          <p:cNvPr id="1607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0"/>
            <a:ext cx="4805363" cy="2419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0770" name="Rectangle 2"/>
          <p:cNvSpPr>
            <a:spLocks noGrp="1" noChangeArrowheads="1"/>
          </p:cNvSpPr>
          <p:nvPr>
            <p:ph type="title"/>
          </p:nvPr>
        </p:nvSpPr>
        <p:spPr/>
        <p:txBody>
          <a:bodyPr/>
          <a:lstStyle/>
          <a:p>
            <a:r>
              <a:rPr lang="en-US"/>
              <a:t>Select the variable for the one-sample t-test</a:t>
            </a:r>
          </a:p>
        </p:txBody>
      </p:sp>
      <p:sp>
        <p:nvSpPr>
          <p:cNvPr id="160771" name="AutoShape 3"/>
          <p:cNvSpPr>
            <a:spLocks noChangeArrowheads="1"/>
          </p:cNvSpPr>
          <p:nvPr/>
        </p:nvSpPr>
        <p:spPr bwMode="auto">
          <a:xfrm>
            <a:off x="4572000" y="3048000"/>
            <a:ext cx="3352800" cy="1524000"/>
          </a:xfrm>
          <a:prstGeom prst="wedgeEllipseCallout">
            <a:avLst>
              <a:gd name="adj1" fmla="val -88921"/>
              <a:gd name="adj2" fmla="val -771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arrow button to move the variable "educ" to the list of Test Variables.</a:t>
            </a:r>
          </a:p>
        </p:txBody>
      </p:sp>
      <p:sp>
        <p:nvSpPr>
          <p:cNvPr id="160773" name="AutoShape 5"/>
          <p:cNvSpPr>
            <a:spLocks noChangeArrowheads="1"/>
          </p:cNvSpPr>
          <p:nvPr/>
        </p:nvSpPr>
        <p:spPr bwMode="auto">
          <a:xfrm>
            <a:off x="1828800" y="3962400"/>
            <a:ext cx="2438400" cy="1524000"/>
          </a:xfrm>
          <a:prstGeom prst="wedgeEllipseCallout">
            <a:avLst>
              <a:gd name="adj1" fmla="val -47787"/>
              <a:gd name="adj2" fmla="val -7281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highlight the variable "educ" to use in the t-test.</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5269</TotalTime>
  <Words>2991</Words>
  <Application>Microsoft Office PowerPoint</Application>
  <PresentationFormat>On-screen Show (4:3)</PresentationFormat>
  <Paragraphs>391</Paragraphs>
  <Slides>44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Times New Roman</vt:lpstr>
      <vt:lpstr>Trebuchet MS</vt:lpstr>
      <vt:lpstr>Wingdings</vt:lpstr>
      <vt:lpstr>Verdana</vt:lpstr>
      <vt:lpstr>_statTemplate</vt:lpstr>
      <vt:lpstr>One-sample T-test of a Population Mean</vt:lpstr>
      <vt:lpstr>Problem 1</vt:lpstr>
      <vt:lpstr>Request the statistics to evaluate normality</vt:lpstr>
      <vt:lpstr>Select the variable to evaluate for normality</vt:lpstr>
      <vt:lpstr>Request the skewness and kurtosis</vt:lpstr>
      <vt:lpstr>Complete the request to evaluate normality</vt:lpstr>
      <vt:lpstr>Statistical output to evaluate normality</vt:lpstr>
      <vt:lpstr>Request the one-sample t-test</vt:lpstr>
      <vt:lpstr>Select the variable for the one-sample t-test</vt:lpstr>
      <vt:lpstr>Enter the value for the population mean</vt:lpstr>
      <vt:lpstr>The SPSS Output for the One-Sample T-test</vt:lpstr>
      <vt:lpstr>Computing a one-tailed probability</vt:lpstr>
      <vt:lpstr>The direction of the computed one-tailed test</vt:lpstr>
      <vt:lpstr>Interpret the output for the one-sample t-test</vt:lpstr>
      <vt:lpstr>The probability for the other one-tailed test</vt:lpstr>
      <vt:lpstr>A caution about the probabilities for one-tailed tests</vt:lpstr>
      <vt:lpstr>Problem 2</vt:lpstr>
      <vt:lpstr>Solution 2</vt:lpstr>
      <vt:lpstr>Problem 3</vt:lpstr>
      <vt:lpstr>Request the statistics to evaluate normality</vt:lpstr>
      <vt:lpstr>Select the variable to evaluate for normality</vt:lpstr>
      <vt:lpstr>Request the skewness and kurtosis</vt:lpstr>
      <vt:lpstr>Complete the request to evaluate normality</vt:lpstr>
      <vt:lpstr>Statistical output to evaluate normality</vt:lpstr>
      <vt:lpstr>Request the one-sample t-test</vt:lpstr>
      <vt:lpstr>Enter the specifications for the t-test</vt:lpstr>
      <vt:lpstr>The probability of the test statistic</vt:lpstr>
      <vt:lpstr>Decision for the one-sample t-test</vt:lpstr>
      <vt:lpstr>Steps in solving one-sample t-test problems</vt:lpstr>
      <vt:lpstr>Problem 4</vt:lpstr>
      <vt:lpstr>Request the statistics to evaluate normality</vt:lpstr>
      <vt:lpstr>Select the variable to evaluate for normality</vt:lpstr>
      <vt:lpstr>Request the skewness and kurtosis</vt:lpstr>
      <vt:lpstr>Complete the request to evaluate normality</vt:lpstr>
      <vt:lpstr>Statistical output to evaluate normality</vt:lpstr>
      <vt:lpstr>Request the confidence interval</vt:lpstr>
      <vt:lpstr>Select the variable for the analysis</vt:lpstr>
      <vt:lpstr>Specify the confidence interval</vt:lpstr>
      <vt:lpstr>Complete the request for a confidence interval</vt:lpstr>
      <vt:lpstr>The confidence interval for a mean</vt:lpstr>
      <vt:lpstr>Alternative ways to phrase a confidence interval</vt:lpstr>
      <vt:lpstr>Alternative ways to phrase a confidence interval</vt:lpstr>
      <vt:lpstr>Steps in solving confidence interval problems - 1</vt:lpstr>
      <vt:lpstr>Steps in solving confidence interval problems - 2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174</cp:revision>
  <cp:lastPrinted>2000-09-01T15:46:21Z</cp:lastPrinted>
  <dcterms:created xsi:type="dcterms:W3CDTF">2000-09-01T15:46:21Z</dcterms:created>
  <dcterms:modified xsi:type="dcterms:W3CDTF">2012-04-15T14:29:13Z</dcterms:modified>
</cp:coreProperties>
</file>